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notesSlides/notesSlide19.xml" ContentType="application/vnd.openxmlformats-officedocument.presentationml.notesSlide+xml"/>
  <Override PartName="/ppt/charts/chart2.xml" ContentType="application/vnd.openxmlformats-officedocument.drawingml.chart+xml"/>
  <Override PartName="/ppt/notesSlides/notesSlide20.xml" ContentType="application/vnd.openxmlformats-officedocument.presentationml.notesSlide+xml"/>
  <Override PartName="/ppt/charts/chart3.xml" ContentType="application/vnd.openxmlformats-officedocument.drawingml.chart+xml"/>
  <Override PartName="/ppt/notesSlides/notesSlide21.xml" ContentType="application/vnd.openxmlformats-officedocument.presentationml.notesSlide+xml"/>
  <Override PartName="/ppt/charts/chart4.xml" ContentType="application/vnd.openxmlformats-officedocument.drawingml.chart+xml"/>
  <Override PartName="/ppt/notesSlides/notesSlide22.xml" ContentType="application/vnd.openxmlformats-officedocument.presentationml.notesSlide+xml"/>
  <Override PartName="/ppt/charts/chart5.xml" ContentType="application/vnd.openxmlformats-officedocument.drawingml.chart+xml"/>
  <Override PartName="/ppt/notesSlides/notesSlide23.xml" ContentType="application/vnd.openxmlformats-officedocument.presentationml.notesSlide+xml"/>
  <Override PartName="/ppt/charts/chart6.xml" ContentType="application/vnd.openxmlformats-officedocument.drawingml.chart+xml"/>
  <Override PartName="/ppt/notesSlides/notesSlide24.xml" ContentType="application/vnd.openxmlformats-officedocument.presentationml.notesSlide+xml"/>
  <Override PartName="/ppt/charts/chart7.xml" ContentType="application/vnd.openxmlformats-officedocument.drawingml.chart+xml"/>
  <Override PartName="/ppt/notesSlides/notesSlide25.xml" ContentType="application/vnd.openxmlformats-officedocument.presentationml.notesSlide+xml"/>
  <Override PartName="/ppt/charts/chart8.xml" ContentType="application/vnd.openxmlformats-officedocument.drawingml.chart+xml"/>
  <Override PartName="/ppt/notesSlides/notesSlide26.xml" ContentType="application/vnd.openxmlformats-officedocument.presentationml.notesSlide+xml"/>
  <Override PartName="/ppt/charts/chart9.xml" ContentType="application/vnd.openxmlformats-officedocument.drawingml.chart+xml"/>
  <Override PartName="/ppt/notesSlides/notesSlide27.xml" ContentType="application/vnd.openxmlformats-officedocument.presentationml.notesSlide+xml"/>
  <Override PartName="/ppt/charts/chart10.xml" ContentType="application/vnd.openxmlformats-officedocument.drawingml.chart+xml"/>
  <Override PartName="/ppt/notesSlides/notesSlide28.xml" ContentType="application/vnd.openxmlformats-officedocument.presentationml.notesSlide+xml"/>
  <Override PartName="/ppt/charts/chart11.xml" ContentType="application/vnd.openxmlformats-officedocument.drawingml.chart+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12.xml" ContentType="application/vnd.openxmlformats-officedocument.drawingml.chart+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13.xml" ContentType="application/vnd.openxmlformats-officedocument.drawingml.chart+xml"/>
  <Override PartName="/ppt/notesSlides/notesSlide34.xml" ContentType="application/vnd.openxmlformats-officedocument.presentationml.notesSlide+xml"/>
  <Override PartName="/ppt/charts/chart14.xml" ContentType="application/vnd.openxmlformats-officedocument.drawingml.chart+xml"/>
  <Override PartName="/ppt/notesSlides/notesSlide35.xml" ContentType="application/vnd.openxmlformats-officedocument.presentationml.notesSlide+xml"/>
  <Override PartName="/ppt/charts/chart15.xml" ContentType="application/vnd.openxmlformats-officedocument.drawingml.chart+xml"/>
  <Override PartName="/ppt/notesSlides/notesSlide36.xml" ContentType="application/vnd.openxmlformats-officedocument.presentationml.notesSlide+xml"/>
  <Override PartName="/ppt/charts/chart16.xml" ContentType="application/vnd.openxmlformats-officedocument.drawingml.chart+xml"/>
  <Override PartName="/ppt/notesSlides/notesSlide37.xml" ContentType="application/vnd.openxmlformats-officedocument.presentationml.notesSlide+xml"/>
  <Override PartName="/ppt/charts/chart17.xml" ContentType="application/vnd.openxmlformats-officedocument.drawingml.chart+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charts/chart18.xml" ContentType="application/vnd.openxmlformats-officedocument.drawingml.chart+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 id="2147483672" r:id="rId6"/>
  </p:sldMasterIdLst>
  <p:notesMasterIdLst>
    <p:notesMasterId r:id="rId115"/>
  </p:notesMasterIdLst>
  <p:sldIdLst>
    <p:sldId id="683" r:id="rId7"/>
    <p:sldId id="658" r:id="rId8"/>
    <p:sldId id="674" r:id="rId9"/>
    <p:sldId id="413" r:id="rId10"/>
    <p:sldId id="261" r:id="rId11"/>
    <p:sldId id="276" r:id="rId12"/>
    <p:sldId id="410" r:id="rId13"/>
    <p:sldId id="278" r:id="rId14"/>
    <p:sldId id="300" r:id="rId15"/>
    <p:sldId id="411" r:id="rId16"/>
    <p:sldId id="688" r:id="rId17"/>
    <p:sldId id="460" r:id="rId18"/>
    <p:sldId id="422" r:id="rId19"/>
    <p:sldId id="423" r:id="rId20"/>
    <p:sldId id="425" r:id="rId21"/>
    <p:sldId id="427" r:id="rId22"/>
    <p:sldId id="426" r:id="rId23"/>
    <p:sldId id="414" r:id="rId24"/>
    <p:sldId id="416" r:id="rId25"/>
    <p:sldId id="418" r:id="rId26"/>
    <p:sldId id="419" r:id="rId27"/>
    <p:sldId id="703" r:id="rId28"/>
    <p:sldId id="441" r:id="rId29"/>
    <p:sldId id="692" r:id="rId30"/>
    <p:sldId id="696" r:id="rId31"/>
    <p:sldId id="698" r:id="rId32"/>
    <p:sldId id="434" r:id="rId33"/>
    <p:sldId id="660" r:id="rId34"/>
    <p:sldId id="409" r:id="rId35"/>
    <p:sldId id="415" r:id="rId36"/>
    <p:sldId id="437" r:id="rId37"/>
    <p:sldId id="458" r:id="rId38"/>
    <p:sldId id="699" r:id="rId39"/>
    <p:sldId id="701" r:id="rId40"/>
    <p:sldId id="459" r:id="rId41"/>
    <p:sldId id="700" r:id="rId42"/>
    <p:sldId id="661" r:id="rId43"/>
    <p:sldId id="599" r:id="rId44"/>
    <p:sldId id="691" r:id="rId45"/>
    <p:sldId id="450" r:id="rId46"/>
    <p:sldId id="463" r:id="rId47"/>
    <p:sldId id="421" r:id="rId48"/>
    <p:sldId id="452" r:id="rId49"/>
    <p:sldId id="455" r:id="rId50"/>
    <p:sldId id="454" r:id="rId51"/>
    <p:sldId id="456" r:id="rId52"/>
    <p:sldId id="607" r:id="rId53"/>
    <p:sldId id="665" r:id="rId54"/>
    <p:sldId id="475" r:id="rId55"/>
    <p:sldId id="638" r:id="rId56"/>
    <p:sldId id="639" r:id="rId57"/>
    <p:sldId id="640" r:id="rId58"/>
    <p:sldId id="637" r:id="rId59"/>
    <p:sldId id="642" r:id="rId60"/>
    <p:sldId id="621" r:id="rId61"/>
    <p:sldId id="643" r:id="rId62"/>
    <p:sldId id="648" r:id="rId63"/>
    <p:sldId id="655" r:id="rId64"/>
    <p:sldId id="641" r:id="rId65"/>
    <p:sldId id="645" r:id="rId66"/>
    <p:sldId id="646" r:id="rId67"/>
    <p:sldId id="647" r:id="rId68"/>
    <p:sldId id="649" r:id="rId69"/>
    <p:sldId id="650" r:id="rId70"/>
    <p:sldId id="651" r:id="rId71"/>
    <p:sldId id="653" r:id="rId72"/>
    <p:sldId id="706" r:id="rId73"/>
    <p:sldId id="652" r:id="rId74"/>
    <p:sldId id="705" r:id="rId75"/>
    <p:sldId id="623" r:id="rId76"/>
    <p:sldId id="624" r:id="rId77"/>
    <p:sldId id="625" r:id="rId78"/>
    <p:sldId id="654" r:id="rId79"/>
    <p:sldId id="608" r:id="rId80"/>
    <p:sldId id="667" r:id="rId81"/>
    <p:sldId id="690" r:id="rId82"/>
    <p:sldId id="708" r:id="rId83"/>
    <p:sldId id="487" r:id="rId84"/>
    <p:sldId id="497" r:id="rId85"/>
    <p:sldId id="488" r:id="rId86"/>
    <p:sldId id="601" r:id="rId87"/>
    <p:sldId id="602" r:id="rId88"/>
    <p:sldId id="603" r:id="rId89"/>
    <p:sldId id="511" r:id="rId90"/>
    <p:sldId id="507" r:id="rId91"/>
    <p:sldId id="491" r:id="rId92"/>
    <p:sldId id="492" r:id="rId93"/>
    <p:sldId id="604" r:id="rId94"/>
    <p:sldId id="609" r:id="rId95"/>
    <p:sldId id="669" r:id="rId96"/>
    <p:sldId id="544" r:id="rId97"/>
    <p:sldId id="549" r:id="rId98"/>
    <p:sldId id="702" r:id="rId99"/>
    <p:sldId id="710" r:id="rId100"/>
    <p:sldId id="553" r:id="rId101"/>
    <p:sldId id="554" r:id="rId102"/>
    <p:sldId id="529" r:id="rId103"/>
    <p:sldId id="716" r:id="rId104"/>
    <p:sldId id="717" r:id="rId105"/>
    <p:sldId id="715" r:id="rId106"/>
    <p:sldId id="550" r:id="rId107"/>
    <p:sldId id="718" r:id="rId108"/>
    <p:sldId id="560" r:id="rId109"/>
    <p:sldId id="555" r:id="rId110"/>
    <p:sldId id="561" r:id="rId111"/>
    <p:sldId id="563" r:id="rId112"/>
    <p:sldId id="670" r:id="rId113"/>
    <p:sldId id="260" r:id="rId114"/>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rief Guidance for Planning and Presenting" id="{C1F0DF66-E841-41A2-ABD3-92B0BCC26678}">
          <p14:sldIdLst>
            <p14:sldId id="683"/>
          </p14:sldIdLst>
        </p14:section>
        <p14:section name="A. Introduction to the Guidance (Presentation)" id="{925FD516-8821-4712-86D2-C04790F3ADF9}">
          <p14:sldIdLst>
            <p14:sldId id="658"/>
            <p14:sldId id="674"/>
            <p14:sldId id="413"/>
            <p14:sldId id="261"/>
            <p14:sldId id="276"/>
            <p14:sldId id="410"/>
            <p14:sldId id="278"/>
            <p14:sldId id="300"/>
          </p14:sldIdLst>
        </p14:section>
        <p14:section name="Module 1: Safe Abortion Care: the public health and human rights rationale" id="{91C5C83E-E7B3-4E11-A7C8-32CA46C9ADDE}">
          <p14:sldIdLst>
            <p14:sldId id="411"/>
            <p14:sldId id="688"/>
            <p14:sldId id="460"/>
            <p14:sldId id="422"/>
            <p14:sldId id="423"/>
            <p14:sldId id="425"/>
            <p14:sldId id="427"/>
            <p14:sldId id="426"/>
            <p14:sldId id="414"/>
            <p14:sldId id="416"/>
            <p14:sldId id="418"/>
            <p14:sldId id="419"/>
            <p14:sldId id="703"/>
            <p14:sldId id="441"/>
            <p14:sldId id="692"/>
            <p14:sldId id="696"/>
            <p14:sldId id="698"/>
            <p14:sldId id="434"/>
            <p14:sldId id="660"/>
            <p14:sldId id="409"/>
            <p14:sldId id="415"/>
            <p14:sldId id="437"/>
            <p14:sldId id="458"/>
            <p14:sldId id="699"/>
            <p14:sldId id="701"/>
            <p14:sldId id="459"/>
            <p14:sldId id="700"/>
            <p14:sldId id="661"/>
            <p14:sldId id="599"/>
            <p14:sldId id="691"/>
            <p14:sldId id="450"/>
            <p14:sldId id="463"/>
            <p14:sldId id="421"/>
            <p14:sldId id="452"/>
            <p14:sldId id="455"/>
            <p14:sldId id="454"/>
            <p14:sldId id="456"/>
          </p14:sldIdLst>
        </p14:section>
        <p14:section name="Module 2: Clinical Care" id="{22631A80-3631-4B6E-A110-B4FDE24A4988}">
          <p14:sldIdLst>
            <p14:sldId id="607"/>
            <p14:sldId id="665"/>
            <p14:sldId id="475"/>
            <p14:sldId id="638"/>
            <p14:sldId id="639"/>
            <p14:sldId id="640"/>
            <p14:sldId id="637"/>
            <p14:sldId id="642"/>
            <p14:sldId id="621"/>
            <p14:sldId id="643"/>
            <p14:sldId id="648"/>
            <p14:sldId id="655"/>
            <p14:sldId id="641"/>
            <p14:sldId id="645"/>
            <p14:sldId id="646"/>
            <p14:sldId id="647"/>
            <p14:sldId id="649"/>
            <p14:sldId id="650"/>
            <p14:sldId id="651"/>
            <p14:sldId id="653"/>
            <p14:sldId id="706"/>
            <p14:sldId id="652"/>
            <p14:sldId id="705"/>
            <p14:sldId id="623"/>
            <p14:sldId id="624"/>
            <p14:sldId id="625"/>
            <p14:sldId id="654"/>
          </p14:sldIdLst>
        </p14:section>
        <p14:section name="Module 3: Planning and Managing Care" id="{26A2AE5D-E003-4699-80D6-A35B6D11414C}">
          <p14:sldIdLst>
            <p14:sldId id="608"/>
            <p14:sldId id="667"/>
            <p14:sldId id="690"/>
            <p14:sldId id="708"/>
            <p14:sldId id="487"/>
            <p14:sldId id="497"/>
            <p14:sldId id="488"/>
            <p14:sldId id="601"/>
            <p14:sldId id="602"/>
            <p14:sldId id="603"/>
            <p14:sldId id="511"/>
            <p14:sldId id="507"/>
            <p14:sldId id="491"/>
            <p14:sldId id="492"/>
            <p14:sldId id="604"/>
          </p14:sldIdLst>
        </p14:section>
        <p14:section name="Module 4: Legal and Policy Considerations" id="{2DDB5924-6078-4F3F-B1D5-58EC5C944B8D}">
          <p14:sldIdLst>
            <p14:sldId id="609"/>
            <p14:sldId id="669"/>
            <p14:sldId id="544"/>
            <p14:sldId id="549"/>
            <p14:sldId id="702"/>
            <p14:sldId id="710"/>
            <p14:sldId id="553"/>
            <p14:sldId id="554"/>
            <p14:sldId id="529"/>
            <p14:sldId id="716"/>
            <p14:sldId id="717"/>
            <p14:sldId id="715"/>
            <p14:sldId id="550"/>
            <p14:sldId id="718"/>
            <p14:sldId id="560"/>
            <p14:sldId id="555"/>
            <p14:sldId id="561"/>
            <p14:sldId id="563"/>
            <p14:sldId id="670"/>
          </p14:sldIdLst>
        </p14:section>
        <p14:section name="References and Credits" id="{15126CDE-AA67-42AF-A3D5-62BADBB27399}">
          <p14:sldIdLst>
            <p14:sldId id="26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p15:clr>
            <a:srgbClr val="A4A3A4"/>
          </p15:clr>
        </p15:guide>
        <p15:guide id="2" pos="223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nnifer Holloway" initials="JH" lastIdx="3" clrIdx="0"/>
  <p:cmAuthor id="1" name="Margie Snider" initials="MS" lastIdx="31" clrIdx="1"/>
  <p:cmAuthor id="2" name="Jessica Reinholz" initials="JR"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4A0"/>
    <a:srgbClr val="E28C05"/>
    <a:srgbClr val="FCCD80"/>
    <a:srgbClr val="B6AC42"/>
    <a:srgbClr val="00C1B5"/>
    <a:srgbClr val="E2D6B5"/>
    <a:srgbClr val="D60270"/>
    <a:srgbClr val="D62828"/>
    <a:srgbClr val="7C6D63"/>
    <a:srgbClr val="DD5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09" autoAdjust="0"/>
    <p:restoredTop sz="60205" autoAdjust="0"/>
  </p:normalViewPr>
  <p:slideViewPr>
    <p:cSldViewPr>
      <p:cViewPr varScale="1">
        <p:scale>
          <a:sx n="67" d="100"/>
          <a:sy n="67" d="100"/>
        </p:scale>
        <p:origin x="1884" y="72"/>
      </p:cViewPr>
      <p:guideLst>
        <p:guide orient="horz" pos="2160"/>
        <p:guide pos="2880"/>
      </p:guideLst>
    </p:cSldViewPr>
  </p:slideViewPr>
  <p:outlineViewPr>
    <p:cViewPr>
      <p:scale>
        <a:sx n="33" d="100"/>
        <a:sy n="33" d="100"/>
      </p:scale>
      <p:origin x="0" y="25596"/>
    </p:cViewPr>
  </p:outlineViewPr>
  <p:notesTextViewPr>
    <p:cViewPr>
      <p:scale>
        <a:sx n="1" d="1"/>
        <a:sy n="1" d="1"/>
      </p:scale>
      <p:origin x="0" y="0"/>
    </p:cViewPr>
  </p:notesTextViewPr>
  <p:sorterViewPr>
    <p:cViewPr>
      <p:scale>
        <a:sx n="100" d="100"/>
        <a:sy n="100" d="100"/>
      </p:scale>
      <p:origin x="0" y="0"/>
    </p:cViewPr>
  </p:sorterViewPr>
  <p:notesViewPr>
    <p:cSldViewPr>
      <p:cViewPr>
        <p:scale>
          <a:sx n="100" d="100"/>
          <a:sy n="100" d="100"/>
        </p:scale>
        <p:origin x="-754" y="6403"/>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117" Type="http://schemas.openxmlformats.org/officeDocument/2006/relationships/presProps" Target="presProps.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12" Type="http://schemas.openxmlformats.org/officeDocument/2006/relationships/slide" Target="slides/slide106.xml"/><Relationship Id="rId16" Type="http://schemas.openxmlformats.org/officeDocument/2006/relationships/slide" Target="slides/slide10.xml"/><Relationship Id="rId107" Type="http://schemas.openxmlformats.org/officeDocument/2006/relationships/slide" Target="slides/slide101.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slide" Target="slides/slide96.xml"/><Relationship Id="rId5" Type="http://schemas.openxmlformats.org/officeDocument/2006/relationships/slideMaster" Target="slideMasters/slideMaster1.xml"/><Relationship Id="rId90" Type="http://schemas.openxmlformats.org/officeDocument/2006/relationships/slide" Target="slides/slide84.xml"/><Relationship Id="rId95" Type="http://schemas.openxmlformats.org/officeDocument/2006/relationships/slide" Target="slides/slide89.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113" Type="http://schemas.openxmlformats.org/officeDocument/2006/relationships/slide" Target="slides/slide107.xml"/><Relationship Id="rId118" Type="http://schemas.openxmlformats.org/officeDocument/2006/relationships/viewProps" Target="viewProps.xml"/><Relationship Id="rId80" Type="http://schemas.openxmlformats.org/officeDocument/2006/relationships/slide" Target="slides/slide74.xml"/><Relationship Id="rId85" Type="http://schemas.openxmlformats.org/officeDocument/2006/relationships/slide" Target="slides/slide79.xml"/><Relationship Id="rId12" Type="http://schemas.openxmlformats.org/officeDocument/2006/relationships/slide" Target="slides/slide6.xml"/><Relationship Id="rId17" Type="http://schemas.openxmlformats.org/officeDocument/2006/relationships/slide" Target="slides/slide11.xml"/><Relationship Id="rId33" Type="http://schemas.openxmlformats.org/officeDocument/2006/relationships/slide" Target="slides/slide27.xml"/><Relationship Id="rId38" Type="http://schemas.openxmlformats.org/officeDocument/2006/relationships/slide" Target="slides/slide32.xml"/><Relationship Id="rId59" Type="http://schemas.openxmlformats.org/officeDocument/2006/relationships/slide" Target="slides/slide53.xml"/><Relationship Id="rId103" Type="http://schemas.openxmlformats.org/officeDocument/2006/relationships/slide" Target="slides/slide97.xml"/><Relationship Id="rId108" Type="http://schemas.openxmlformats.org/officeDocument/2006/relationships/slide" Target="slides/slide102.xml"/><Relationship Id="rId54" Type="http://schemas.openxmlformats.org/officeDocument/2006/relationships/slide" Target="slides/slide48.xml"/><Relationship Id="rId70" Type="http://schemas.openxmlformats.org/officeDocument/2006/relationships/slide" Target="slides/slide64.xml"/><Relationship Id="rId75" Type="http://schemas.openxmlformats.org/officeDocument/2006/relationships/slide" Target="slides/slide69.xml"/><Relationship Id="rId91" Type="http://schemas.openxmlformats.org/officeDocument/2006/relationships/slide" Target="slides/slide85.xml"/><Relationship Id="rId96" Type="http://schemas.openxmlformats.org/officeDocument/2006/relationships/slide" Target="slides/slide90.xml"/><Relationship Id="rId1" Type="http://schemas.openxmlformats.org/officeDocument/2006/relationships/customXml" Target="../customXml/item1.xml"/><Relationship Id="rId6" Type="http://schemas.openxmlformats.org/officeDocument/2006/relationships/slideMaster" Target="slideMasters/slideMaster2.xml"/><Relationship Id="rId23" Type="http://schemas.openxmlformats.org/officeDocument/2006/relationships/slide" Target="slides/slide17.xml"/><Relationship Id="rId28" Type="http://schemas.openxmlformats.org/officeDocument/2006/relationships/slide" Target="slides/slide22.xml"/><Relationship Id="rId49" Type="http://schemas.openxmlformats.org/officeDocument/2006/relationships/slide" Target="slides/slide43.xml"/><Relationship Id="rId114" Type="http://schemas.openxmlformats.org/officeDocument/2006/relationships/slide" Target="slides/slide108.xml"/><Relationship Id="rId119" Type="http://schemas.openxmlformats.org/officeDocument/2006/relationships/theme" Target="theme/theme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4" Type="http://schemas.openxmlformats.org/officeDocument/2006/relationships/customXml" Target="../customXml/item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120" Type="http://schemas.openxmlformats.org/officeDocument/2006/relationships/tableStyles" Target="tableStyles.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slide" Target="slides/slide104.xml"/><Relationship Id="rId115" Type="http://schemas.openxmlformats.org/officeDocument/2006/relationships/notesMaster" Target="notesMasters/notesMaster1.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slide" Target="slides/slide92.xml"/><Relationship Id="rId3" Type="http://schemas.openxmlformats.org/officeDocument/2006/relationships/customXml" Target="../customXml/item3.xml"/><Relationship Id="rId25" Type="http://schemas.openxmlformats.org/officeDocument/2006/relationships/slide" Target="slides/slide19.xml"/><Relationship Id="rId46" Type="http://schemas.openxmlformats.org/officeDocument/2006/relationships/slide" Target="slides/slide40.xml"/><Relationship Id="rId67" Type="http://schemas.openxmlformats.org/officeDocument/2006/relationships/slide" Target="slides/slide61.xml"/><Relationship Id="rId116" Type="http://schemas.openxmlformats.org/officeDocument/2006/relationships/commentAuthors" Target="commentAuthors.xml"/><Relationship Id="rId20" Type="http://schemas.openxmlformats.org/officeDocument/2006/relationships/slide" Target="slides/slide14.xml"/><Relationship Id="rId41" Type="http://schemas.openxmlformats.org/officeDocument/2006/relationships/slide" Target="slides/slide35.xml"/><Relationship Id="rId62" Type="http://schemas.openxmlformats.org/officeDocument/2006/relationships/slide" Target="slides/slide56.xml"/><Relationship Id="rId83" Type="http://schemas.openxmlformats.org/officeDocument/2006/relationships/slide" Target="slides/slide77.xml"/><Relationship Id="rId88" Type="http://schemas.openxmlformats.org/officeDocument/2006/relationships/slide" Target="slides/slide82.xml"/><Relationship Id="rId111" Type="http://schemas.openxmlformats.org/officeDocument/2006/relationships/slide" Target="slides/slide105.xml"/><Relationship Id="rId15" Type="http://schemas.openxmlformats.org/officeDocument/2006/relationships/slide" Target="slides/slide9.xml"/><Relationship Id="rId36" Type="http://schemas.openxmlformats.org/officeDocument/2006/relationships/slide" Target="slides/slide30.xml"/><Relationship Id="rId57" Type="http://schemas.openxmlformats.org/officeDocument/2006/relationships/slide" Target="slides/slide51.xml"/><Relationship Id="rId106" Type="http://schemas.openxmlformats.org/officeDocument/2006/relationships/slide" Target="slides/slide100.xml"/></Relationships>
</file>

<file path=ppt/charts/_rels/chart1.xml.rels><?xml version="1.0" encoding="UTF-8" standalone="yes"?>
<Relationships xmlns="http://schemas.openxmlformats.org/package/2006/relationships"><Relationship Id="rId1" Type="http://schemas.openxmlformats.org/officeDocument/2006/relationships/package" Target="../embeddings/Foglio_di_lavoro_di_Microsoft_Excel.xlsx"/></Relationships>
</file>

<file path=ppt/charts/_rels/chart10.xml.rels><?xml version="1.0" encoding="UTF-8" standalone="yes"?>
<Relationships xmlns="http://schemas.openxmlformats.org/package/2006/relationships"><Relationship Id="rId1" Type="http://schemas.openxmlformats.org/officeDocument/2006/relationships/package" Target="../embeddings/Foglio_di_lavoro_di_Microsoft_Excel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Foglio_di_lavoro_di_Microsoft_Excel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Foglio_di_lavoro_di_Microsoft_Excel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Foglio_di_lavoro_di_Microsoft_Excel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Foglio_di_lavoro_di_Microsoft_Excel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Foglio_di_lavoro_di_Microsoft_Excel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Foglio_di_lavoro_di_Microsoft_Excel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Foglio_di_lavoro_di_Microsoft_Excel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Foglio_di_lavoro_di_Microsoft_Excel17.xlsx"/></Relationships>
</file>

<file path=ppt/charts/_rels/chart2.xml.rels><?xml version="1.0" encoding="UTF-8" standalone="yes"?>
<Relationships xmlns="http://schemas.openxmlformats.org/package/2006/relationships"><Relationship Id="rId1" Type="http://schemas.openxmlformats.org/officeDocument/2006/relationships/package" Target="../embeddings/Foglio_di_lavoro_di_Microsoft_Excel1.xlsx"/></Relationships>
</file>

<file path=ppt/charts/_rels/chart3.xml.rels><?xml version="1.0" encoding="UTF-8" standalone="yes"?>
<Relationships xmlns="http://schemas.openxmlformats.org/package/2006/relationships"><Relationship Id="rId1" Type="http://schemas.openxmlformats.org/officeDocument/2006/relationships/package" Target="../embeddings/Foglio_di_lavoro_di_Microsoft_Excel2.xlsx"/></Relationships>
</file>

<file path=ppt/charts/_rels/chart4.xml.rels><?xml version="1.0" encoding="UTF-8" standalone="yes"?>
<Relationships xmlns="http://schemas.openxmlformats.org/package/2006/relationships"><Relationship Id="rId1" Type="http://schemas.openxmlformats.org/officeDocument/2006/relationships/package" Target="../embeddings/Foglio_di_lavoro_di_Microsoft_Excel3.xlsx"/></Relationships>
</file>

<file path=ppt/charts/_rels/chart5.xml.rels><?xml version="1.0" encoding="UTF-8" standalone="yes"?>
<Relationships xmlns="http://schemas.openxmlformats.org/package/2006/relationships"><Relationship Id="rId1" Type="http://schemas.openxmlformats.org/officeDocument/2006/relationships/package" Target="../embeddings/Foglio_di_lavoro_di_Microsoft_Excel4.xlsx"/></Relationships>
</file>

<file path=ppt/charts/_rels/chart6.xml.rels><?xml version="1.0" encoding="UTF-8" standalone="yes"?>
<Relationships xmlns="http://schemas.openxmlformats.org/package/2006/relationships"><Relationship Id="rId1" Type="http://schemas.openxmlformats.org/officeDocument/2006/relationships/package" Target="../embeddings/Foglio_di_lavoro_di_Microsoft_Excel5.xlsx"/></Relationships>
</file>

<file path=ppt/charts/_rels/chart7.xml.rels><?xml version="1.0" encoding="UTF-8" standalone="yes"?>
<Relationships xmlns="http://schemas.openxmlformats.org/package/2006/relationships"><Relationship Id="rId1" Type="http://schemas.openxmlformats.org/officeDocument/2006/relationships/package" Target="../embeddings/Foglio_di_lavoro_di_Microsoft_Excel6.xlsx"/></Relationships>
</file>

<file path=ppt/charts/_rels/chart8.xml.rels><?xml version="1.0" encoding="UTF-8" standalone="yes"?>
<Relationships xmlns="http://schemas.openxmlformats.org/package/2006/relationships"><Relationship Id="rId1" Type="http://schemas.openxmlformats.org/officeDocument/2006/relationships/package" Target="../embeddings/Foglio_di_lavoro_di_Microsoft_Excel7.xlsx"/></Relationships>
</file>

<file path=ppt/charts/_rels/chart9.xml.rels><?xml version="1.0" encoding="UTF-8" standalone="yes"?>
<Relationships xmlns="http://schemas.openxmlformats.org/package/2006/relationships"><Relationship Id="rId1" Type="http://schemas.openxmlformats.org/officeDocument/2006/relationships/package" Target="../embeddings/Foglio_di_lavoro_di_Microsoft_Excel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b="1" baseline="0" dirty="0" smtClean="0">
                <a:solidFill>
                  <a:schemeClr val="tx1"/>
                </a:solidFill>
              </a:rPr>
              <a:t>Number of Unsafe Abortions Annually (Global)</a:t>
            </a:r>
            <a:endParaRPr lang="en-US" b="1" dirty="0">
              <a:solidFill>
                <a:schemeClr val="tx1"/>
              </a:solidFill>
            </a:endParaRPr>
          </a:p>
        </c:rich>
      </c:tx>
      <c:overlay val="0"/>
    </c:title>
    <c:autoTitleDeleted val="0"/>
    <c:plotArea>
      <c:layout>
        <c:manualLayout>
          <c:layoutTarget val="inner"/>
          <c:xMode val="edge"/>
          <c:yMode val="edge"/>
          <c:x val="0.42049166389412596"/>
          <c:y val="0.21447151546984347"/>
          <c:w val="0.49155613470851356"/>
          <c:h val="0.63642047361070109"/>
        </c:manualLayout>
      </c:layout>
      <c:barChart>
        <c:barDir val="col"/>
        <c:grouping val="clustered"/>
        <c:varyColors val="0"/>
        <c:ser>
          <c:idx val="0"/>
          <c:order val="0"/>
          <c:tx>
            <c:strRef>
              <c:f>Sheet1!$B$1</c:f>
              <c:strCache>
                <c:ptCount val="1"/>
                <c:pt idx="0">
                  <c:v>2003</c:v>
                </c:pt>
              </c:strCache>
            </c:strRef>
          </c:tx>
          <c:spPr>
            <a:solidFill>
              <a:srgbClr val="FFC000"/>
            </a:solidFill>
          </c:spPr>
          <c:invertIfNegative val="0"/>
          <c:cat>
            <c:strRef>
              <c:f>Sheet1!$A$2:$A$3</c:f>
              <c:strCache>
                <c:ptCount val="1"/>
                <c:pt idx="0">
                  <c:v>Unsafe Abortion</c:v>
                </c:pt>
              </c:strCache>
            </c:strRef>
          </c:cat>
          <c:val>
            <c:numRef>
              <c:f>Sheet1!$B$2:$B$3</c:f>
              <c:numCache>
                <c:formatCode>General</c:formatCode>
                <c:ptCount val="2"/>
                <c:pt idx="0" formatCode="#,##0">
                  <c:v>20000000</c:v>
                </c:pt>
                <c:pt idx="1">
                  <c:v>2.5</c:v>
                </c:pt>
              </c:numCache>
            </c:numRef>
          </c:val>
          <c:extLst>
            <c:ext xmlns:c16="http://schemas.microsoft.com/office/drawing/2014/chart" uri="{C3380CC4-5D6E-409C-BE32-E72D297353CC}">
              <c16:uniqueId val="{00000000-6520-4E7A-82D9-E34664E0BB97}"/>
            </c:ext>
          </c:extLst>
        </c:ser>
        <c:ser>
          <c:idx val="1"/>
          <c:order val="1"/>
          <c:tx>
            <c:strRef>
              <c:f>Sheet1!$C$1</c:f>
              <c:strCache>
                <c:ptCount val="1"/>
                <c:pt idx="0">
                  <c:v>2008</c:v>
                </c:pt>
              </c:strCache>
            </c:strRef>
          </c:tx>
          <c:spPr>
            <a:solidFill>
              <a:srgbClr val="D60270"/>
            </a:solidFill>
          </c:spPr>
          <c:invertIfNegative val="0"/>
          <c:cat>
            <c:strRef>
              <c:f>Sheet1!$A$2:$A$3</c:f>
              <c:strCache>
                <c:ptCount val="1"/>
                <c:pt idx="0">
                  <c:v>Unsafe Abortion</c:v>
                </c:pt>
              </c:strCache>
            </c:strRef>
          </c:cat>
          <c:val>
            <c:numRef>
              <c:f>Sheet1!$C$2:$C$3</c:f>
              <c:numCache>
                <c:formatCode>General</c:formatCode>
                <c:ptCount val="2"/>
                <c:pt idx="0" formatCode="#,##0">
                  <c:v>22000000</c:v>
                </c:pt>
                <c:pt idx="1">
                  <c:v>4.4000000000000004</c:v>
                </c:pt>
              </c:numCache>
            </c:numRef>
          </c:val>
          <c:extLst>
            <c:ext xmlns:c16="http://schemas.microsoft.com/office/drawing/2014/chart" uri="{C3380CC4-5D6E-409C-BE32-E72D297353CC}">
              <c16:uniqueId val="{00000001-6520-4E7A-82D9-E34664E0BB97}"/>
            </c:ext>
          </c:extLst>
        </c:ser>
        <c:dLbls>
          <c:showLegendKey val="0"/>
          <c:showVal val="0"/>
          <c:showCatName val="0"/>
          <c:showSerName val="0"/>
          <c:showPercent val="0"/>
          <c:showBubbleSize val="0"/>
        </c:dLbls>
        <c:gapWidth val="150"/>
        <c:axId val="102401536"/>
        <c:axId val="102403072"/>
      </c:barChart>
      <c:catAx>
        <c:axId val="102401536"/>
        <c:scaling>
          <c:orientation val="minMax"/>
        </c:scaling>
        <c:delete val="0"/>
        <c:axPos val="b"/>
        <c:numFmt formatCode="General" sourceLinked="1"/>
        <c:majorTickMark val="none"/>
        <c:minorTickMark val="none"/>
        <c:tickLblPos val="nextTo"/>
        <c:txPr>
          <a:bodyPr/>
          <a:lstStyle/>
          <a:p>
            <a:pPr>
              <a:defRPr>
                <a:solidFill>
                  <a:schemeClr val="tx1"/>
                </a:solidFill>
              </a:defRPr>
            </a:pPr>
            <a:endParaRPr lang="it-IT"/>
          </a:p>
        </c:txPr>
        <c:crossAx val="102403072"/>
        <c:crosses val="autoZero"/>
        <c:auto val="1"/>
        <c:lblAlgn val="ctr"/>
        <c:lblOffset val="100"/>
        <c:noMultiLvlLbl val="0"/>
      </c:catAx>
      <c:valAx>
        <c:axId val="102403072"/>
        <c:scaling>
          <c:orientation val="minMax"/>
        </c:scaling>
        <c:delete val="0"/>
        <c:axPos val="l"/>
        <c:majorGridlines>
          <c:spPr>
            <a:ln>
              <a:noFill/>
            </a:ln>
          </c:spPr>
        </c:majorGridlines>
        <c:numFmt formatCode="#,##0" sourceLinked="1"/>
        <c:majorTickMark val="none"/>
        <c:minorTickMark val="none"/>
        <c:tickLblPos val="nextTo"/>
        <c:txPr>
          <a:bodyPr/>
          <a:lstStyle/>
          <a:p>
            <a:pPr>
              <a:defRPr>
                <a:solidFill>
                  <a:schemeClr val="tx1"/>
                </a:solidFill>
              </a:defRPr>
            </a:pPr>
            <a:endParaRPr lang="it-IT"/>
          </a:p>
        </c:txPr>
        <c:crossAx val="102401536"/>
        <c:crosses val="autoZero"/>
        <c:crossBetween val="between"/>
      </c:valAx>
    </c:plotArea>
    <c:legend>
      <c:legendPos val="r"/>
      <c:layout>
        <c:manualLayout>
          <c:xMode val="edge"/>
          <c:yMode val="edge"/>
          <c:x val="2.7071272781043241E-2"/>
          <c:y val="0.80983750692913459"/>
          <c:w val="0.16776440797013056"/>
          <c:h val="0.14390230012442745"/>
        </c:manualLayout>
      </c:layout>
      <c:overlay val="0"/>
      <c:txPr>
        <a:bodyPr/>
        <a:lstStyle/>
        <a:p>
          <a:pPr>
            <a:defRPr>
              <a:solidFill>
                <a:schemeClr val="tx1"/>
              </a:solidFill>
            </a:defRPr>
          </a:pPr>
          <a:endParaRPr lang="it-IT"/>
        </a:p>
      </c:txPr>
    </c:legend>
    <c:plotVisOnly val="1"/>
    <c:dispBlanksAs val="gap"/>
    <c:showDLblsOverMax val="0"/>
  </c:chart>
  <c:spPr>
    <a:ln>
      <a:solidFill>
        <a:srgbClr val="E28C05"/>
      </a:solidFill>
    </a:ln>
  </c:spPr>
  <c:txPr>
    <a:bodyPr/>
    <a:lstStyle/>
    <a:p>
      <a:pPr>
        <a:defRPr sz="1800"/>
      </a:pPr>
      <a:endParaRPr lang="it-IT"/>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Sheet1!$B$1</c:f>
              <c:strCache>
                <c:ptCount val="1"/>
                <c:pt idx="0">
                  <c:v>Unsafe</c:v>
                </c:pt>
              </c:strCache>
            </c:strRef>
          </c:tx>
          <c:spPr>
            <a:solidFill>
              <a:srgbClr val="0054A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Western Africa</c:v>
                </c:pt>
                <c:pt idx="1">
                  <c:v>Middle Africa</c:v>
                </c:pt>
                <c:pt idx="2">
                  <c:v>Northern Africa</c:v>
                </c:pt>
                <c:pt idx="3">
                  <c:v>Eastern Africa</c:v>
                </c:pt>
                <c:pt idx="4">
                  <c:v>Southern Africa</c:v>
                </c:pt>
              </c:strCache>
            </c:strRef>
          </c:cat>
          <c:val>
            <c:numRef>
              <c:f>Sheet1!$B$2:$B$6</c:f>
              <c:numCache>
                <c:formatCode>General</c:formatCode>
                <c:ptCount val="5"/>
                <c:pt idx="0">
                  <c:v>100</c:v>
                </c:pt>
                <c:pt idx="1">
                  <c:v>100</c:v>
                </c:pt>
                <c:pt idx="2">
                  <c:v>98</c:v>
                </c:pt>
                <c:pt idx="3">
                  <c:v>96</c:v>
                </c:pt>
                <c:pt idx="4">
                  <c:v>58</c:v>
                </c:pt>
              </c:numCache>
            </c:numRef>
          </c:val>
          <c:extLst>
            <c:ext xmlns:c16="http://schemas.microsoft.com/office/drawing/2014/chart" uri="{C3380CC4-5D6E-409C-BE32-E72D297353CC}">
              <c16:uniqueId val="{00000000-EBF5-42B0-8C6D-C3F5B6A83074}"/>
            </c:ext>
          </c:extLst>
        </c:ser>
        <c:ser>
          <c:idx val="1"/>
          <c:order val="1"/>
          <c:tx>
            <c:strRef>
              <c:f>Sheet1!$C$1</c:f>
              <c:strCache>
                <c:ptCount val="1"/>
                <c:pt idx="0">
                  <c:v>Safe</c:v>
                </c:pt>
              </c:strCache>
            </c:strRef>
          </c:tx>
          <c:spPr>
            <a:solidFill>
              <a:schemeClr val="accent3"/>
            </a:solidFill>
          </c:spPr>
          <c:invertIfNegative val="0"/>
          <c:cat>
            <c:strRef>
              <c:f>Sheet1!$A$2:$A$6</c:f>
              <c:strCache>
                <c:ptCount val="5"/>
                <c:pt idx="0">
                  <c:v>Western Africa</c:v>
                </c:pt>
                <c:pt idx="1">
                  <c:v>Middle Africa</c:v>
                </c:pt>
                <c:pt idx="2">
                  <c:v>Northern Africa</c:v>
                </c:pt>
                <c:pt idx="3">
                  <c:v>Eastern Africa</c:v>
                </c:pt>
                <c:pt idx="4">
                  <c:v>Southern Africa</c:v>
                </c:pt>
              </c:strCache>
            </c:strRef>
          </c:cat>
          <c:val>
            <c:numRef>
              <c:f>Sheet1!$C$2:$C$6</c:f>
              <c:numCache>
                <c:formatCode>General</c:formatCode>
                <c:ptCount val="5"/>
                <c:pt idx="0">
                  <c:v>0</c:v>
                </c:pt>
                <c:pt idx="1">
                  <c:v>0</c:v>
                </c:pt>
                <c:pt idx="2">
                  <c:v>2</c:v>
                </c:pt>
                <c:pt idx="3">
                  <c:v>4</c:v>
                </c:pt>
                <c:pt idx="4">
                  <c:v>42</c:v>
                </c:pt>
              </c:numCache>
            </c:numRef>
          </c:val>
          <c:extLst>
            <c:ext xmlns:c16="http://schemas.microsoft.com/office/drawing/2014/chart" uri="{C3380CC4-5D6E-409C-BE32-E72D297353CC}">
              <c16:uniqueId val="{00000001-EBF5-42B0-8C6D-C3F5B6A83074}"/>
            </c:ext>
          </c:extLst>
        </c:ser>
        <c:dLbls>
          <c:showLegendKey val="0"/>
          <c:showVal val="0"/>
          <c:showCatName val="0"/>
          <c:showSerName val="0"/>
          <c:showPercent val="0"/>
          <c:showBubbleSize val="0"/>
        </c:dLbls>
        <c:gapWidth val="150"/>
        <c:overlap val="100"/>
        <c:axId val="74659712"/>
        <c:axId val="74661248"/>
      </c:barChart>
      <c:catAx>
        <c:axId val="74659712"/>
        <c:scaling>
          <c:orientation val="minMax"/>
        </c:scaling>
        <c:delete val="0"/>
        <c:axPos val="l"/>
        <c:numFmt formatCode="General" sourceLinked="0"/>
        <c:majorTickMark val="out"/>
        <c:minorTickMark val="none"/>
        <c:tickLblPos val="nextTo"/>
        <c:crossAx val="74661248"/>
        <c:crosses val="autoZero"/>
        <c:auto val="1"/>
        <c:lblAlgn val="ctr"/>
        <c:lblOffset val="100"/>
        <c:noMultiLvlLbl val="0"/>
      </c:catAx>
      <c:valAx>
        <c:axId val="74661248"/>
        <c:scaling>
          <c:orientation val="minMax"/>
        </c:scaling>
        <c:delete val="0"/>
        <c:axPos val="b"/>
        <c:majorGridlines>
          <c:spPr>
            <a:ln>
              <a:noFill/>
            </a:ln>
          </c:spPr>
        </c:majorGridlines>
        <c:numFmt formatCode="0%" sourceLinked="1"/>
        <c:majorTickMark val="out"/>
        <c:minorTickMark val="none"/>
        <c:tickLblPos val="nextTo"/>
        <c:crossAx val="74659712"/>
        <c:crosses val="autoZero"/>
        <c:crossBetween val="between"/>
      </c:valAx>
    </c:plotArea>
    <c:legend>
      <c:legendPos val="r"/>
      <c:overlay val="0"/>
      <c:txPr>
        <a:bodyPr/>
        <a:lstStyle/>
        <a:p>
          <a:pPr>
            <a:defRPr sz="1400"/>
          </a:pPr>
          <a:endParaRPr lang="it-IT"/>
        </a:p>
      </c:txPr>
    </c:legend>
    <c:plotVisOnly val="1"/>
    <c:dispBlanksAs val="gap"/>
    <c:showDLblsOverMax val="0"/>
  </c:chart>
  <c:txPr>
    <a:bodyPr/>
    <a:lstStyle/>
    <a:p>
      <a:pPr>
        <a:defRPr sz="1800"/>
      </a:pPr>
      <a:endParaRPr lang="it-IT"/>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851139788082045"/>
          <c:y val="5.1990251827782288E-2"/>
          <c:w val="0.47913373675512783"/>
          <c:h val="0.83285671338198886"/>
        </c:manualLayout>
      </c:layout>
      <c:barChart>
        <c:barDir val="bar"/>
        <c:grouping val="clustered"/>
        <c:varyColors val="0"/>
        <c:ser>
          <c:idx val="0"/>
          <c:order val="0"/>
          <c:tx>
            <c:strRef>
              <c:f>Sheet1!$B$1</c:f>
              <c:strCache>
                <c:ptCount val="1"/>
                <c:pt idx="0">
                  <c:v>Series 1</c:v>
                </c:pt>
              </c:strCache>
            </c:strRef>
          </c:tx>
          <c:spPr>
            <a:solidFill>
              <a:srgbClr val="D62828"/>
            </a:solidFill>
          </c:spPr>
          <c:invertIfNegative val="0"/>
          <c:dPt>
            <c:idx val="1"/>
            <c:invertIfNegative val="0"/>
            <c:bubble3D val="0"/>
            <c:spPr>
              <a:solidFill>
                <a:srgbClr val="0054A0"/>
              </a:solidFill>
            </c:spPr>
            <c:extLst>
              <c:ext xmlns:c16="http://schemas.microsoft.com/office/drawing/2014/chart" uri="{C3380CC4-5D6E-409C-BE32-E72D297353CC}">
                <c16:uniqueId val="{00000001-7E00-4BD3-AE58-35BD1895B12E}"/>
              </c:ext>
            </c:extLst>
          </c:dPt>
          <c:dPt>
            <c:idx val="2"/>
            <c:invertIfNegative val="0"/>
            <c:bubble3D val="0"/>
            <c:spPr>
              <a:solidFill>
                <a:srgbClr val="7C6D63"/>
              </a:solidFill>
            </c:spPr>
            <c:extLst>
              <c:ext xmlns:c16="http://schemas.microsoft.com/office/drawing/2014/chart" uri="{C3380CC4-5D6E-409C-BE32-E72D297353CC}">
                <c16:uniqueId val="{00000003-7E00-4BD3-AE58-35BD1895B12E}"/>
              </c:ext>
            </c:extLst>
          </c:dPt>
          <c:dPt>
            <c:idx val="3"/>
            <c:invertIfNegative val="0"/>
            <c:bubble3D val="0"/>
            <c:spPr>
              <a:solidFill>
                <a:srgbClr val="FCCD80"/>
              </a:solidFill>
            </c:spPr>
            <c:extLst>
              <c:ext xmlns:c16="http://schemas.microsoft.com/office/drawing/2014/chart" uri="{C3380CC4-5D6E-409C-BE32-E72D297353CC}">
                <c16:uniqueId val="{00000005-7E00-4BD3-AE58-35BD1895B12E}"/>
              </c:ext>
            </c:extLst>
          </c:dPt>
          <c:dPt>
            <c:idx val="4"/>
            <c:invertIfNegative val="0"/>
            <c:bubble3D val="0"/>
            <c:spPr>
              <a:solidFill>
                <a:srgbClr val="E2D6B5"/>
              </a:solidFill>
            </c:spPr>
            <c:extLst>
              <c:ext xmlns:c16="http://schemas.microsoft.com/office/drawing/2014/chart" uri="{C3380CC4-5D6E-409C-BE32-E72D297353CC}">
                <c16:uniqueId val="{00000007-7E00-4BD3-AE58-35BD1895B12E}"/>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Eastern &amp; Middle Africa</c:v>
                </c:pt>
                <c:pt idx="1">
                  <c:v>Western Africa</c:v>
                </c:pt>
                <c:pt idx="2">
                  <c:v>Southern Africa</c:v>
                </c:pt>
                <c:pt idx="3">
                  <c:v>Northern Africa</c:v>
                </c:pt>
                <c:pt idx="4">
                  <c:v>LDCs</c:v>
                </c:pt>
              </c:strCache>
            </c:strRef>
          </c:cat>
          <c:val>
            <c:numRef>
              <c:f>Sheet1!$B$2:$B$6</c:f>
              <c:numCache>
                <c:formatCode>General</c:formatCode>
                <c:ptCount val="5"/>
                <c:pt idx="0">
                  <c:v>100</c:v>
                </c:pt>
                <c:pt idx="1">
                  <c:v>80</c:v>
                </c:pt>
                <c:pt idx="2">
                  <c:v>40</c:v>
                </c:pt>
                <c:pt idx="3">
                  <c:v>30</c:v>
                </c:pt>
                <c:pt idx="4">
                  <c:v>80</c:v>
                </c:pt>
              </c:numCache>
            </c:numRef>
          </c:val>
          <c:extLst>
            <c:ext xmlns:c16="http://schemas.microsoft.com/office/drawing/2014/chart" uri="{C3380CC4-5D6E-409C-BE32-E72D297353CC}">
              <c16:uniqueId val="{00000008-7E00-4BD3-AE58-35BD1895B12E}"/>
            </c:ext>
          </c:extLst>
        </c:ser>
        <c:ser>
          <c:idx val="1"/>
          <c:order val="1"/>
          <c:tx>
            <c:strRef>
              <c:f>Sheet1!$C$1</c:f>
              <c:strCache>
                <c:ptCount val="1"/>
                <c:pt idx="0">
                  <c:v>Column1</c:v>
                </c:pt>
              </c:strCache>
            </c:strRef>
          </c:tx>
          <c:invertIfNegative val="0"/>
          <c:cat>
            <c:strRef>
              <c:f>Sheet1!$A$2:$A$6</c:f>
              <c:strCache>
                <c:ptCount val="5"/>
                <c:pt idx="0">
                  <c:v>Eastern &amp; Middle Africa</c:v>
                </c:pt>
                <c:pt idx="1">
                  <c:v>Western Africa</c:v>
                </c:pt>
                <c:pt idx="2">
                  <c:v>Southern Africa</c:v>
                </c:pt>
                <c:pt idx="3">
                  <c:v>Northern Africa</c:v>
                </c:pt>
                <c:pt idx="4">
                  <c:v>LDCs</c:v>
                </c:pt>
              </c:strCache>
            </c:strRef>
          </c:cat>
          <c:val>
            <c:numRef>
              <c:f>Sheet1!$C$2:$C$6</c:f>
              <c:numCache>
                <c:formatCode>General</c:formatCode>
                <c:ptCount val="5"/>
              </c:numCache>
            </c:numRef>
          </c:val>
          <c:extLst>
            <c:ext xmlns:c16="http://schemas.microsoft.com/office/drawing/2014/chart" uri="{C3380CC4-5D6E-409C-BE32-E72D297353CC}">
              <c16:uniqueId val="{00000009-7E00-4BD3-AE58-35BD1895B12E}"/>
            </c:ext>
          </c:extLst>
        </c:ser>
        <c:dLbls>
          <c:showLegendKey val="0"/>
          <c:showVal val="0"/>
          <c:showCatName val="0"/>
          <c:showSerName val="0"/>
          <c:showPercent val="0"/>
          <c:showBubbleSize val="0"/>
        </c:dLbls>
        <c:gapWidth val="150"/>
        <c:axId val="74756864"/>
        <c:axId val="74758400"/>
      </c:barChart>
      <c:catAx>
        <c:axId val="74756864"/>
        <c:scaling>
          <c:orientation val="minMax"/>
        </c:scaling>
        <c:delete val="0"/>
        <c:axPos val="l"/>
        <c:numFmt formatCode="General" sourceLinked="0"/>
        <c:majorTickMark val="out"/>
        <c:minorTickMark val="none"/>
        <c:tickLblPos val="nextTo"/>
        <c:txPr>
          <a:bodyPr/>
          <a:lstStyle/>
          <a:p>
            <a:pPr>
              <a:defRPr sz="2400"/>
            </a:pPr>
            <a:endParaRPr lang="it-IT"/>
          </a:p>
        </c:txPr>
        <c:crossAx val="74758400"/>
        <c:crosses val="autoZero"/>
        <c:auto val="1"/>
        <c:lblAlgn val="ctr"/>
        <c:lblOffset val="100"/>
        <c:noMultiLvlLbl val="0"/>
      </c:catAx>
      <c:valAx>
        <c:axId val="74758400"/>
        <c:scaling>
          <c:orientation val="minMax"/>
        </c:scaling>
        <c:delete val="0"/>
        <c:axPos val="b"/>
        <c:numFmt formatCode="@" sourceLinked="0"/>
        <c:majorTickMark val="out"/>
        <c:minorTickMark val="none"/>
        <c:tickLblPos val="nextTo"/>
        <c:crossAx val="74756864"/>
        <c:crosses val="autoZero"/>
        <c:crossBetween val="between"/>
      </c:valAx>
    </c:plotArea>
    <c:plotVisOnly val="1"/>
    <c:dispBlanksAs val="gap"/>
    <c:showDLblsOverMax val="0"/>
  </c:chart>
  <c:txPr>
    <a:bodyPr/>
    <a:lstStyle/>
    <a:p>
      <a:pPr>
        <a:defRPr sz="1800"/>
      </a:pPr>
      <a:endParaRPr lang="it-IT"/>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5602459414795382"/>
          <c:y val="5.1990251827782302E-2"/>
          <c:w val="0.50205028190920553"/>
          <c:h val="0.83285671338198897"/>
        </c:manualLayout>
      </c:layout>
      <c:barChart>
        <c:barDir val="bar"/>
        <c:grouping val="clustered"/>
        <c:varyColors val="0"/>
        <c:ser>
          <c:idx val="0"/>
          <c:order val="0"/>
          <c:tx>
            <c:strRef>
              <c:f>Sheet1!$B$1</c:f>
              <c:strCache>
                <c:ptCount val="1"/>
                <c:pt idx="0">
                  <c:v>Series 1</c:v>
                </c:pt>
              </c:strCache>
            </c:strRef>
          </c:tx>
          <c:spPr>
            <a:solidFill>
              <a:srgbClr val="D62828"/>
            </a:solidFill>
          </c:spPr>
          <c:invertIfNegative val="0"/>
          <c:dPt>
            <c:idx val="0"/>
            <c:invertIfNegative val="0"/>
            <c:bubble3D val="0"/>
            <c:spPr>
              <a:solidFill>
                <a:srgbClr val="D60270"/>
              </a:solidFill>
            </c:spPr>
            <c:extLst>
              <c:ext xmlns:c16="http://schemas.microsoft.com/office/drawing/2014/chart" uri="{C3380CC4-5D6E-409C-BE32-E72D297353CC}">
                <c16:uniqueId val="{00000001-5661-4AF7-904F-2BFC93DC12FE}"/>
              </c:ext>
            </c:extLst>
          </c:dPt>
          <c:dPt>
            <c:idx val="1"/>
            <c:invertIfNegative val="0"/>
            <c:bubble3D val="0"/>
            <c:spPr>
              <a:solidFill>
                <a:srgbClr val="7030A0"/>
              </a:solidFill>
            </c:spPr>
            <c:extLst>
              <c:ext xmlns:c16="http://schemas.microsoft.com/office/drawing/2014/chart" uri="{C3380CC4-5D6E-409C-BE32-E72D297353CC}">
                <c16:uniqueId val="{00000003-5661-4AF7-904F-2BFC93DC12FE}"/>
              </c:ext>
            </c:extLst>
          </c:dPt>
          <c:dPt>
            <c:idx val="2"/>
            <c:invertIfNegative val="0"/>
            <c:bubble3D val="0"/>
            <c:spPr>
              <a:solidFill>
                <a:srgbClr val="FCCD80"/>
              </a:solidFill>
            </c:spPr>
            <c:extLst>
              <c:ext xmlns:c16="http://schemas.microsoft.com/office/drawing/2014/chart" uri="{C3380CC4-5D6E-409C-BE32-E72D297353CC}">
                <c16:uniqueId val="{00000005-5661-4AF7-904F-2BFC93DC12FE}"/>
              </c:ext>
            </c:extLst>
          </c:dPt>
          <c:dPt>
            <c:idx val="3"/>
            <c:invertIfNegative val="0"/>
            <c:bubble3D val="0"/>
            <c:spPr>
              <a:solidFill>
                <a:srgbClr val="FCCD80"/>
              </a:solidFill>
            </c:spPr>
            <c:extLst>
              <c:ext xmlns:c16="http://schemas.microsoft.com/office/drawing/2014/chart" uri="{C3380CC4-5D6E-409C-BE32-E72D297353CC}">
                <c16:uniqueId val="{00000007-5661-4AF7-904F-2BFC93DC12FE}"/>
              </c:ext>
            </c:extLst>
          </c:dPt>
          <c:dPt>
            <c:idx val="4"/>
            <c:invertIfNegative val="0"/>
            <c:bubble3D val="0"/>
            <c:spPr>
              <a:solidFill>
                <a:srgbClr val="E2D6B5"/>
              </a:solidFill>
            </c:spPr>
            <c:extLst>
              <c:ext xmlns:c16="http://schemas.microsoft.com/office/drawing/2014/chart" uri="{C3380CC4-5D6E-409C-BE32-E72D297353CC}">
                <c16:uniqueId val="{00000009-5661-4AF7-904F-2BFC93DC12FE}"/>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Africa</c:v>
                </c:pt>
                <c:pt idx="1">
                  <c:v>Asia</c:v>
                </c:pt>
                <c:pt idx="2">
                  <c:v>Eastern Europe</c:v>
                </c:pt>
                <c:pt idx="3">
                  <c:v>Latin America</c:v>
                </c:pt>
                <c:pt idx="4">
                  <c:v>All developing regions</c:v>
                </c:pt>
              </c:strCache>
            </c:strRef>
          </c:cat>
          <c:val>
            <c:numRef>
              <c:f>Sheet1!$B$2:$B$6</c:f>
              <c:numCache>
                <c:formatCode>General</c:formatCode>
                <c:ptCount val="5"/>
                <c:pt idx="0">
                  <c:v>460</c:v>
                </c:pt>
                <c:pt idx="1">
                  <c:v>160</c:v>
                </c:pt>
                <c:pt idx="2">
                  <c:v>30</c:v>
                </c:pt>
                <c:pt idx="3">
                  <c:v>30</c:v>
                </c:pt>
                <c:pt idx="4">
                  <c:v>220</c:v>
                </c:pt>
              </c:numCache>
            </c:numRef>
          </c:val>
          <c:extLst>
            <c:ext xmlns:c16="http://schemas.microsoft.com/office/drawing/2014/chart" uri="{C3380CC4-5D6E-409C-BE32-E72D297353CC}">
              <c16:uniqueId val="{0000000A-5661-4AF7-904F-2BFC93DC12FE}"/>
            </c:ext>
          </c:extLst>
        </c:ser>
        <c:ser>
          <c:idx val="1"/>
          <c:order val="1"/>
          <c:tx>
            <c:strRef>
              <c:f>Sheet1!#REF!</c:f>
              <c:strCache>
                <c:ptCount val="1"/>
                <c:pt idx="0">
                  <c:v>#REF!</c:v>
                </c:pt>
              </c:strCache>
            </c:strRef>
          </c:tx>
          <c:invertIfNegative val="0"/>
          <c:cat>
            <c:strRef>
              <c:f>Sheet1!$A$2:$A$6</c:f>
              <c:strCache>
                <c:ptCount val="5"/>
                <c:pt idx="0">
                  <c:v>Africa</c:v>
                </c:pt>
                <c:pt idx="1">
                  <c:v>Asia</c:v>
                </c:pt>
                <c:pt idx="2">
                  <c:v>Eastern Europe</c:v>
                </c:pt>
                <c:pt idx="3">
                  <c:v>Latin America</c:v>
                </c:pt>
                <c:pt idx="4">
                  <c:v>All developing regions</c:v>
                </c:pt>
              </c:strCache>
            </c:strRef>
          </c:cat>
          <c:val>
            <c:numRef>
              <c:f>Sheet1!#REF!</c:f>
              <c:numCache>
                <c:formatCode>General</c:formatCode>
                <c:ptCount val="1"/>
                <c:pt idx="0">
                  <c:v>1</c:v>
                </c:pt>
              </c:numCache>
            </c:numRef>
          </c:val>
          <c:extLst>
            <c:ext xmlns:c16="http://schemas.microsoft.com/office/drawing/2014/chart" uri="{C3380CC4-5D6E-409C-BE32-E72D297353CC}">
              <c16:uniqueId val="{0000000B-5661-4AF7-904F-2BFC93DC12FE}"/>
            </c:ext>
          </c:extLst>
        </c:ser>
        <c:dLbls>
          <c:showLegendKey val="0"/>
          <c:showVal val="0"/>
          <c:showCatName val="0"/>
          <c:showSerName val="0"/>
          <c:showPercent val="0"/>
          <c:showBubbleSize val="0"/>
        </c:dLbls>
        <c:gapWidth val="150"/>
        <c:axId val="96405760"/>
        <c:axId val="96415744"/>
      </c:barChart>
      <c:catAx>
        <c:axId val="96405760"/>
        <c:scaling>
          <c:orientation val="minMax"/>
        </c:scaling>
        <c:delete val="0"/>
        <c:axPos val="l"/>
        <c:numFmt formatCode="General" sourceLinked="0"/>
        <c:majorTickMark val="out"/>
        <c:minorTickMark val="none"/>
        <c:tickLblPos val="nextTo"/>
        <c:txPr>
          <a:bodyPr/>
          <a:lstStyle/>
          <a:p>
            <a:pPr>
              <a:defRPr sz="2400"/>
            </a:pPr>
            <a:endParaRPr lang="it-IT"/>
          </a:p>
        </c:txPr>
        <c:crossAx val="96415744"/>
        <c:crosses val="autoZero"/>
        <c:auto val="1"/>
        <c:lblAlgn val="ctr"/>
        <c:lblOffset val="100"/>
        <c:noMultiLvlLbl val="0"/>
      </c:catAx>
      <c:valAx>
        <c:axId val="96415744"/>
        <c:scaling>
          <c:orientation val="minMax"/>
        </c:scaling>
        <c:delete val="0"/>
        <c:axPos val="b"/>
        <c:numFmt formatCode="@" sourceLinked="0"/>
        <c:majorTickMark val="out"/>
        <c:minorTickMark val="none"/>
        <c:tickLblPos val="nextTo"/>
        <c:crossAx val="96405760"/>
        <c:crosses val="autoZero"/>
        <c:crossBetween val="between"/>
      </c:valAx>
    </c:plotArea>
    <c:plotVisOnly val="1"/>
    <c:dispBlanksAs val="gap"/>
    <c:showDLblsOverMax val="0"/>
  </c:chart>
  <c:txPr>
    <a:bodyPr/>
    <a:lstStyle/>
    <a:p>
      <a:pPr>
        <a:defRPr sz="1800"/>
      </a:pPr>
      <a:endParaRPr lang="it-IT"/>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Physical health</c:v>
                </c:pt>
              </c:strCache>
            </c:strRef>
          </c:tx>
          <c:spPr>
            <a:solidFill>
              <a:srgbClr val="00C1B5"/>
            </a:solidFill>
          </c:spPr>
          <c:invertIfNegative val="0"/>
          <c:cat>
            <c:strRef>
              <c:f>Sheet1!$A$2:$A$5</c:f>
              <c:strCache>
                <c:ptCount val="4"/>
                <c:pt idx="0">
                  <c:v>Developed Countries</c:v>
                </c:pt>
                <c:pt idx="1">
                  <c:v> Asia</c:v>
                </c:pt>
                <c:pt idx="2">
                  <c:v>Africa</c:v>
                </c:pt>
                <c:pt idx="3">
                  <c:v>LAC</c:v>
                </c:pt>
              </c:strCache>
            </c:strRef>
          </c:cat>
          <c:val>
            <c:numRef>
              <c:f>Sheet1!$B$2:$B$5</c:f>
              <c:numCache>
                <c:formatCode>General</c:formatCode>
                <c:ptCount val="4"/>
                <c:pt idx="0">
                  <c:v>88</c:v>
                </c:pt>
                <c:pt idx="1">
                  <c:v>63</c:v>
                </c:pt>
                <c:pt idx="2">
                  <c:v>60</c:v>
                </c:pt>
                <c:pt idx="3">
                  <c:v>58</c:v>
                </c:pt>
              </c:numCache>
            </c:numRef>
          </c:val>
          <c:extLst>
            <c:ext xmlns:c16="http://schemas.microsoft.com/office/drawing/2014/chart" uri="{C3380CC4-5D6E-409C-BE32-E72D297353CC}">
              <c16:uniqueId val="{00000000-115E-44DC-BCD9-ED3BB6FB7034}"/>
            </c:ext>
          </c:extLst>
        </c:ser>
        <c:ser>
          <c:idx val="1"/>
          <c:order val="1"/>
          <c:tx>
            <c:strRef>
              <c:f>Sheet1!$C$1</c:f>
              <c:strCache>
                <c:ptCount val="1"/>
                <c:pt idx="0">
                  <c:v>Mental health</c:v>
                </c:pt>
              </c:strCache>
            </c:strRef>
          </c:tx>
          <c:spPr>
            <a:solidFill>
              <a:srgbClr val="00B050"/>
            </a:solidFill>
          </c:spPr>
          <c:invertIfNegative val="0"/>
          <c:cat>
            <c:strRef>
              <c:f>Sheet1!$A$2:$A$5</c:f>
              <c:strCache>
                <c:ptCount val="4"/>
                <c:pt idx="0">
                  <c:v>Developed Countries</c:v>
                </c:pt>
                <c:pt idx="1">
                  <c:v> Asia</c:v>
                </c:pt>
                <c:pt idx="2">
                  <c:v>Africa</c:v>
                </c:pt>
                <c:pt idx="3">
                  <c:v>LAC</c:v>
                </c:pt>
              </c:strCache>
            </c:strRef>
          </c:cat>
          <c:val>
            <c:numRef>
              <c:f>Sheet1!$C$2:$C$5</c:f>
              <c:numCache>
                <c:formatCode>General</c:formatCode>
                <c:ptCount val="4"/>
                <c:pt idx="0">
                  <c:v>88</c:v>
                </c:pt>
                <c:pt idx="1">
                  <c:v>61</c:v>
                </c:pt>
                <c:pt idx="2">
                  <c:v>55</c:v>
                </c:pt>
                <c:pt idx="3">
                  <c:v>52</c:v>
                </c:pt>
              </c:numCache>
            </c:numRef>
          </c:val>
          <c:extLst>
            <c:ext xmlns:c16="http://schemas.microsoft.com/office/drawing/2014/chart" uri="{C3380CC4-5D6E-409C-BE32-E72D297353CC}">
              <c16:uniqueId val="{00000001-115E-44DC-BCD9-ED3BB6FB7034}"/>
            </c:ext>
          </c:extLst>
        </c:ser>
        <c:ser>
          <c:idx val="2"/>
          <c:order val="2"/>
          <c:tx>
            <c:strRef>
              <c:f>Sheet1!$D$1</c:f>
              <c:strCache>
                <c:ptCount val="1"/>
                <c:pt idx="0">
                  <c:v>Rape/incest</c:v>
                </c:pt>
              </c:strCache>
            </c:strRef>
          </c:tx>
          <c:spPr>
            <a:solidFill>
              <a:srgbClr val="92D050"/>
            </a:solidFill>
          </c:spPr>
          <c:invertIfNegative val="0"/>
          <c:cat>
            <c:strRef>
              <c:f>Sheet1!$A$2:$A$5</c:f>
              <c:strCache>
                <c:ptCount val="4"/>
                <c:pt idx="0">
                  <c:v>Developed Countries</c:v>
                </c:pt>
                <c:pt idx="1">
                  <c:v> Asia</c:v>
                </c:pt>
                <c:pt idx="2">
                  <c:v>Africa</c:v>
                </c:pt>
                <c:pt idx="3">
                  <c:v>LAC</c:v>
                </c:pt>
              </c:strCache>
            </c:strRef>
          </c:cat>
          <c:val>
            <c:numRef>
              <c:f>Sheet1!$D$2:$D$5</c:f>
              <c:numCache>
                <c:formatCode>General</c:formatCode>
                <c:ptCount val="4"/>
                <c:pt idx="0">
                  <c:v>84</c:v>
                </c:pt>
                <c:pt idx="1">
                  <c:v>50</c:v>
                </c:pt>
                <c:pt idx="2">
                  <c:v>32</c:v>
                </c:pt>
                <c:pt idx="3">
                  <c:v>36</c:v>
                </c:pt>
              </c:numCache>
            </c:numRef>
          </c:val>
          <c:extLst>
            <c:ext xmlns:c16="http://schemas.microsoft.com/office/drawing/2014/chart" uri="{C3380CC4-5D6E-409C-BE32-E72D297353CC}">
              <c16:uniqueId val="{00000002-115E-44DC-BCD9-ED3BB6FB7034}"/>
            </c:ext>
          </c:extLst>
        </c:ser>
        <c:ser>
          <c:idx val="3"/>
          <c:order val="3"/>
          <c:tx>
            <c:strRef>
              <c:f>Sheet1!$E$1</c:f>
              <c:strCache>
                <c:ptCount val="1"/>
                <c:pt idx="0">
                  <c:v>Fetal impairment</c:v>
                </c:pt>
              </c:strCache>
            </c:strRef>
          </c:tx>
          <c:spPr>
            <a:solidFill>
              <a:srgbClr val="FFC000"/>
            </a:solidFill>
          </c:spPr>
          <c:invertIfNegative val="0"/>
          <c:cat>
            <c:strRef>
              <c:f>Sheet1!$A$2:$A$5</c:f>
              <c:strCache>
                <c:ptCount val="4"/>
                <c:pt idx="0">
                  <c:v>Developed Countries</c:v>
                </c:pt>
                <c:pt idx="1">
                  <c:v> Asia</c:v>
                </c:pt>
                <c:pt idx="2">
                  <c:v>Africa</c:v>
                </c:pt>
                <c:pt idx="3">
                  <c:v>LAC</c:v>
                </c:pt>
              </c:strCache>
            </c:strRef>
          </c:cat>
          <c:val>
            <c:numRef>
              <c:f>Sheet1!$E$2:$E$5</c:f>
              <c:numCache>
                <c:formatCode>General</c:formatCode>
                <c:ptCount val="4"/>
                <c:pt idx="0">
                  <c:v>84</c:v>
                </c:pt>
                <c:pt idx="1">
                  <c:v>54</c:v>
                </c:pt>
                <c:pt idx="2">
                  <c:v>32</c:v>
                </c:pt>
                <c:pt idx="3">
                  <c:v>31</c:v>
                </c:pt>
              </c:numCache>
            </c:numRef>
          </c:val>
          <c:extLst>
            <c:ext xmlns:c16="http://schemas.microsoft.com/office/drawing/2014/chart" uri="{C3380CC4-5D6E-409C-BE32-E72D297353CC}">
              <c16:uniqueId val="{00000003-115E-44DC-BCD9-ED3BB6FB7034}"/>
            </c:ext>
          </c:extLst>
        </c:ser>
        <c:ser>
          <c:idx val="4"/>
          <c:order val="4"/>
          <c:tx>
            <c:strRef>
              <c:f>Sheet1!$F$1</c:f>
              <c:strCache>
                <c:ptCount val="1"/>
                <c:pt idx="0">
                  <c:v>Economic or social</c:v>
                </c:pt>
              </c:strCache>
            </c:strRef>
          </c:tx>
          <c:spPr>
            <a:solidFill>
              <a:srgbClr val="FCCD80"/>
            </a:solidFill>
          </c:spPr>
          <c:invertIfNegative val="0"/>
          <c:dLbls>
            <c:dLbl>
              <c:idx val="0"/>
              <c:tx>
                <c:rich>
                  <a:bodyPr/>
                  <a:lstStyle/>
                  <a:p>
                    <a:r>
                      <a:rPr lang="en-US" dirty="0" smtClean="0">
                        <a:solidFill>
                          <a:schemeClr val="bg1"/>
                        </a:solidFill>
                      </a:rPr>
                      <a:t>75%</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15E-44DC-BCD9-ED3BB6FB7034}"/>
                </c:ext>
              </c:extLst>
            </c:dLbl>
            <c:dLbl>
              <c:idx val="1"/>
              <c:tx>
                <c:rich>
                  <a:bodyPr/>
                  <a:lstStyle/>
                  <a:p>
                    <a:r>
                      <a:rPr lang="en-US" dirty="0" smtClean="0">
                        <a:solidFill>
                          <a:schemeClr val="bg1"/>
                        </a:solidFill>
                      </a:rPr>
                      <a:t>50%</a:t>
                    </a:r>
                    <a:endParaRPr lang="en-US" dirty="0" smtClean="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15E-44DC-BCD9-ED3BB6FB7034}"/>
                </c:ext>
              </c:extLst>
            </c:dLbl>
            <c:dLbl>
              <c:idx val="2"/>
              <c:tx>
                <c:rich>
                  <a:bodyPr/>
                  <a:lstStyle/>
                  <a:p>
                    <a:r>
                      <a:rPr lang="en-US" dirty="0" smtClean="0">
                        <a:solidFill>
                          <a:schemeClr val="bg1"/>
                        </a:solidFill>
                      </a:rPr>
                      <a:t>29%</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15E-44DC-BCD9-ED3BB6FB7034}"/>
                </c:ext>
              </c:extLst>
            </c:dLbl>
            <c:dLbl>
              <c:idx val="3"/>
              <c:tx>
                <c:rich>
                  <a:bodyPr/>
                  <a:lstStyle/>
                  <a:p>
                    <a:r>
                      <a:rPr lang="en-US" dirty="0" smtClean="0">
                        <a:solidFill>
                          <a:schemeClr val="bg1"/>
                        </a:solidFill>
                      </a:rPr>
                      <a:t>27%</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15E-44DC-BCD9-ED3BB6FB7034}"/>
                </c:ext>
              </c:extLst>
            </c:dLbl>
            <c:spPr>
              <a:noFill/>
              <a:ln>
                <a:noFill/>
              </a:ln>
              <a:effectLst/>
            </c:spPr>
            <c:txPr>
              <a:bodyPr/>
              <a:lstStyle/>
              <a:p>
                <a:pPr>
                  <a:defRPr>
                    <a:solidFill>
                      <a:schemeClr val="bg1"/>
                    </a:solidFill>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Developed Countries</c:v>
                </c:pt>
                <c:pt idx="1">
                  <c:v> Asia</c:v>
                </c:pt>
                <c:pt idx="2">
                  <c:v>Africa</c:v>
                </c:pt>
                <c:pt idx="3">
                  <c:v>LAC</c:v>
                </c:pt>
              </c:strCache>
            </c:strRef>
          </c:cat>
          <c:val>
            <c:numRef>
              <c:f>Sheet1!$F$2:$F$5</c:f>
              <c:numCache>
                <c:formatCode>General</c:formatCode>
                <c:ptCount val="4"/>
                <c:pt idx="0">
                  <c:v>80</c:v>
                </c:pt>
                <c:pt idx="1">
                  <c:v>39</c:v>
                </c:pt>
                <c:pt idx="2">
                  <c:v>8</c:v>
                </c:pt>
                <c:pt idx="3">
                  <c:v>18</c:v>
                </c:pt>
              </c:numCache>
            </c:numRef>
          </c:val>
          <c:extLst>
            <c:ext xmlns:c16="http://schemas.microsoft.com/office/drawing/2014/chart" uri="{C3380CC4-5D6E-409C-BE32-E72D297353CC}">
              <c16:uniqueId val="{00000008-115E-44DC-BCD9-ED3BB6FB7034}"/>
            </c:ext>
          </c:extLst>
        </c:ser>
        <c:dLbls>
          <c:showLegendKey val="0"/>
          <c:showVal val="0"/>
          <c:showCatName val="0"/>
          <c:showSerName val="0"/>
          <c:showPercent val="0"/>
          <c:showBubbleSize val="0"/>
        </c:dLbls>
        <c:gapWidth val="150"/>
        <c:axId val="22952576"/>
        <c:axId val="22958464"/>
      </c:barChart>
      <c:catAx>
        <c:axId val="22952576"/>
        <c:scaling>
          <c:orientation val="minMax"/>
        </c:scaling>
        <c:delete val="0"/>
        <c:axPos val="b"/>
        <c:numFmt formatCode="General" sourceLinked="0"/>
        <c:majorTickMark val="out"/>
        <c:minorTickMark val="none"/>
        <c:tickLblPos val="nextTo"/>
        <c:txPr>
          <a:bodyPr/>
          <a:lstStyle/>
          <a:p>
            <a:pPr>
              <a:defRPr sz="1200"/>
            </a:pPr>
            <a:endParaRPr lang="it-IT"/>
          </a:p>
        </c:txPr>
        <c:crossAx val="22958464"/>
        <c:crosses val="autoZero"/>
        <c:auto val="1"/>
        <c:lblAlgn val="ctr"/>
        <c:lblOffset val="100"/>
        <c:noMultiLvlLbl val="0"/>
      </c:catAx>
      <c:valAx>
        <c:axId val="22958464"/>
        <c:scaling>
          <c:orientation val="minMax"/>
          <c:max val="100"/>
        </c:scaling>
        <c:delete val="0"/>
        <c:axPos val="l"/>
        <c:majorGridlines/>
        <c:numFmt formatCode="General" sourceLinked="1"/>
        <c:majorTickMark val="out"/>
        <c:minorTickMark val="none"/>
        <c:tickLblPos val="nextTo"/>
        <c:crossAx val="22952576"/>
        <c:crosses val="autoZero"/>
        <c:crossBetween val="between"/>
        <c:majorUnit val="20"/>
      </c:valAx>
    </c:plotArea>
    <c:legend>
      <c:legendPos val="r"/>
      <c:overlay val="0"/>
      <c:txPr>
        <a:bodyPr/>
        <a:lstStyle/>
        <a:p>
          <a:pPr>
            <a:defRPr sz="1400"/>
          </a:pPr>
          <a:endParaRPr lang="it-IT"/>
        </a:p>
      </c:txPr>
    </c:legend>
    <c:plotVisOnly val="1"/>
    <c:dispBlanksAs val="gap"/>
    <c:showDLblsOverMax val="0"/>
  </c:chart>
  <c:txPr>
    <a:bodyPr/>
    <a:lstStyle/>
    <a:p>
      <a:pPr>
        <a:defRPr sz="1800"/>
      </a:pPr>
      <a:endParaRPr lang="it-IT"/>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Physical health</c:v>
                </c:pt>
              </c:strCache>
            </c:strRef>
          </c:tx>
          <c:spPr>
            <a:solidFill>
              <a:srgbClr val="00C1B5"/>
            </a:solidFill>
          </c:spPr>
          <c:invertIfNegative val="0"/>
          <c:cat>
            <c:strRef>
              <c:f>Sheet1!$A$2:$A$5</c:f>
              <c:strCache>
                <c:ptCount val="4"/>
                <c:pt idx="0">
                  <c:v>Eastern Asia</c:v>
                </c:pt>
                <c:pt idx="1">
                  <c:v>South-central Asia</c:v>
                </c:pt>
                <c:pt idx="2">
                  <c:v>Western Asia</c:v>
                </c:pt>
                <c:pt idx="3">
                  <c:v>South-eastern Asia</c:v>
                </c:pt>
              </c:strCache>
            </c:strRef>
          </c:cat>
          <c:val>
            <c:numRef>
              <c:f>Sheet1!$B$2:$B$5</c:f>
              <c:numCache>
                <c:formatCode>General</c:formatCode>
                <c:ptCount val="4"/>
                <c:pt idx="0">
                  <c:v>100</c:v>
                </c:pt>
                <c:pt idx="1">
                  <c:v>64</c:v>
                </c:pt>
                <c:pt idx="2">
                  <c:v>59</c:v>
                </c:pt>
                <c:pt idx="3">
                  <c:v>55</c:v>
                </c:pt>
              </c:numCache>
            </c:numRef>
          </c:val>
          <c:extLst>
            <c:ext xmlns:c16="http://schemas.microsoft.com/office/drawing/2014/chart" uri="{C3380CC4-5D6E-409C-BE32-E72D297353CC}">
              <c16:uniqueId val="{00000000-9D57-4970-A0A0-A9E59275042F}"/>
            </c:ext>
          </c:extLst>
        </c:ser>
        <c:ser>
          <c:idx val="1"/>
          <c:order val="1"/>
          <c:tx>
            <c:strRef>
              <c:f>Sheet1!$C$1</c:f>
              <c:strCache>
                <c:ptCount val="1"/>
                <c:pt idx="0">
                  <c:v>Mental health</c:v>
                </c:pt>
              </c:strCache>
            </c:strRef>
          </c:tx>
          <c:spPr>
            <a:solidFill>
              <a:srgbClr val="00B050"/>
            </a:solidFill>
          </c:spPr>
          <c:invertIfNegative val="0"/>
          <c:cat>
            <c:strRef>
              <c:f>Sheet1!$A$2:$A$5</c:f>
              <c:strCache>
                <c:ptCount val="4"/>
                <c:pt idx="0">
                  <c:v>Eastern Asia</c:v>
                </c:pt>
                <c:pt idx="1">
                  <c:v>South-central Asia</c:v>
                </c:pt>
                <c:pt idx="2">
                  <c:v>Western Asia</c:v>
                </c:pt>
                <c:pt idx="3">
                  <c:v>South-eastern Asia</c:v>
                </c:pt>
              </c:strCache>
            </c:strRef>
          </c:cat>
          <c:val>
            <c:numRef>
              <c:f>Sheet1!$C$2:$C$5</c:f>
              <c:numCache>
                <c:formatCode>General</c:formatCode>
                <c:ptCount val="4"/>
                <c:pt idx="0">
                  <c:v>100</c:v>
                </c:pt>
                <c:pt idx="1">
                  <c:v>64</c:v>
                </c:pt>
                <c:pt idx="2">
                  <c:v>59</c:v>
                </c:pt>
                <c:pt idx="3">
                  <c:v>45</c:v>
                </c:pt>
              </c:numCache>
            </c:numRef>
          </c:val>
          <c:extLst>
            <c:ext xmlns:c16="http://schemas.microsoft.com/office/drawing/2014/chart" uri="{C3380CC4-5D6E-409C-BE32-E72D297353CC}">
              <c16:uniqueId val="{00000001-9D57-4970-A0A0-A9E59275042F}"/>
            </c:ext>
          </c:extLst>
        </c:ser>
        <c:ser>
          <c:idx val="2"/>
          <c:order val="2"/>
          <c:tx>
            <c:strRef>
              <c:f>Sheet1!$D$1</c:f>
              <c:strCache>
                <c:ptCount val="1"/>
                <c:pt idx="0">
                  <c:v>Rape/incest</c:v>
                </c:pt>
              </c:strCache>
            </c:strRef>
          </c:tx>
          <c:spPr>
            <a:solidFill>
              <a:srgbClr val="92D050"/>
            </a:solidFill>
          </c:spPr>
          <c:invertIfNegative val="0"/>
          <c:cat>
            <c:strRef>
              <c:f>Sheet1!$A$2:$A$5</c:f>
              <c:strCache>
                <c:ptCount val="4"/>
                <c:pt idx="0">
                  <c:v>Eastern Asia</c:v>
                </c:pt>
                <c:pt idx="1">
                  <c:v>South-central Asia</c:v>
                </c:pt>
                <c:pt idx="2">
                  <c:v>Western Asia</c:v>
                </c:pt>
                <c:pt idx="3">
                  <c:v>South-eastern Asia</c:v>
                </c:pt>
              </c:strCache>
            </c:strRef>
          </c:cat>
          <c:val>
            <c:numRef>
              <c:f>Sheet1!$D$2:$D$5</c:f>
              <c:numCache>
                <c:formatCode>General</c:formatCode>
                <c:ptCount val="4"/>
                <c:pt idx="0">
                  <c:v>100</c:v>
                </c:pt>
                <c:pt idx="1">
                  <c:v>57</c:v>
                </c:pt>
                <c:pt idx="2">
                  <c:v>41</c:v>
                </c:pt>
                <c:pt idx="3">
                  <c:v>36</c:v>
                </c:pt>
              </c:numCache>
            </c:numRef>
          </c:val>
          <c:extLst>
            <c:ext xmlns:c16="http://schemas.microsoft.com/office/drawing/2014/chart" uri="{C3380CC4-5D6E-409C-BE32-E72D297353CC}">
              <c16:uniqueId val="{00000002-9D57-4970-A0A0-A9E59275042F}"/>
            </c:ext>
          </c:extLst>
        </c:ser>
        <c:ser>
          <c:idx val="3"/>
          <c:order val="3"/>
          <c:tx>
            <c:strRef>
              <c:f>Sheet1!$E$1</c:f>
              <c:strCache>
                <c:ptCount val="1"/>
                <c:pt idx="0">
                  <c:v>Fetal impairment</c:v>
                </c:pt>
              </c:strCache>
            </c:strRef>
          </c:tx>
          <c:spPr>
            <a:solidFill>
              <a:srgbClr val="FFC000"/>
            </a:solidFill>
          </c:spPr>
          <c:invertIfNegative val="0"/>
          <c:cat>
            <c:strRef>
              <c:f>Sheet1!$A$2:$A$5</c:f>
              <c:strCache>
                <c:ptCount val="4"/>
                <c:pt idx="0">
                  <c:v>Eastern Asia</c:v>
                </c:pt>
                <c:pt idx="1">
                  <c:v>South-central Asia</c:v>
                </c:pt>
                <c:pt idx="2">
                  <c:v>Western Asia</c:v>
                </c:pt>
                <c:pt idx="3">
                  <c:v>South-eastern Asia</c:v>
                </c:pt>
              </c:strCache>
            </c:strRef>
          </c:cat>
          <c:val>
            <c:numRef>
              <c:f>Sheet1!$E$2:$E$5</c:f>
              <c:numCache>
                <c:formatCode>General</c:formatCode>
                <c:ptCount val="4"/>
                <c:pt idx="0">
                  <c:v>100</c:v>
                </c:pt>
                <c:pt idx="1">
                  <c:v>50</c:v>
                </c:pt>
                <c:pt idx="2">
                  <c:v>59</c:v>
                </c:pt>
                <c:pt idx="3">
                  <c:v>36</c:v>
                </c:pt>
              </c:numCache>
            </c:numRef>
          </c:val>
          <c:extLst>
            <c:ext xmlns:c16="http://schemas.microsoft.com/office/drawing/2014/chart" uri="{C3380CC4-5D6E-409C-BE32-E72D297353CC}">
              <c16:uniqueId val="{00000003-9D57-4970-A0A0-A9E59275042F}"/>
            </c:ext>
          </c:extLst>
        </c:ser>
        <c:ser>
          <c:idx val="4"/>
          <c:order val="4"/>
          <c:tx>
            <c:strRef>
              <c:f>Sheet1!$F$1</c:f>
              <c:strCache>
                <c:ptCount val="1"/>
                <c:pt idx="0">
                  <c:v>Economic or social</c:v>
                </c:pt>
              </c:strCache>
            </c:strRef>
          </c:tx>
          <c:spPr>
            <a:solidFill>
              <a:srgbClr val="FCCD80"/>
            </a:solidFill>
          </c:spPr>
          <c:invertIfNegative val="0"/>
          <c:dLbls>
            <c:dLbl>
              <c:idx val="0"/>
              <c:tx>
                <c:rich>
                  <a:bodyPr/>
                  <a:lstStyle/>
                  <a:p>
                    <a:r>
                      <a:rPr lang="en-US" dirty="0" smtClean="0">
                        <a:solidFill>
                          <a:schemeClr val="bg1"/>
                        </a:solidFill>
                      </a:rPr>
                      <a:t>75%</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D57-4970-A0A0-A9E59275042F}"/>
                </c:ext>
              </c:extLst>
            </c:dLbl>
            <c:dLbl>
              <c:idx val="1"/>
              <c:tx>
                <c:rich>
                  <a:bodyPr/>
                  <a:lstStyle/>
                  <a:p>
                    <a:r>
                      <a:rPr lang="en-US" dirty="0" smtClean="0">
                        <a:solidFill>
                          <a:schemeClr val="bg1"/>
                        </a:solidFill>
                      </a:rPr>
                      <a:t>50%</a:t>
                    </a:r>
                    <a:endParaRPr lang="en-US" dirty="0" smtClean="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D57-4970-A0A0-A9E59275042F}"/>
                </c:ext>
              </c:extLst>
            </c:dLbl>
            <c:dLbl>
              <c:idx val="2"/>
              <c:tx>
                <c:rich>
                  <a:bodyPr/>
                  <a:lstStyle/>
                  <a:p>
                    <a:r>
                      <a:rPr lang="en-US" dirty="0" smtClean="0">
                        <a:solidFill>
                          <a:schemeClr val="bg1"/>
                        </a:solidFill>
                      </a:rPr>
                      <a:t>29%</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D57-4970-A0A0-A9E59275042F}"/>
                </c:ext>
              </c:extLst>
            </c:dLbl>
            <c:dLbl>
              <c:idx val="3"/>
              <c:tx>
                <c:rich>
                  <a:bodyPr/>
                  <a:lstStyle/>
                  <a:p>
                    <a:r>
                      <a:rPr lang="en-US" dirty="0" smtClean="0">
                        <a:solidFill>
                          <a:schemeClr val="bg1"/>
                        </a:solidFill>
                      </a:rPr>
                      <a:t>27%</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D57-4970-A0A0-A9E59275042F}"/>
                </c:ext>
              </c:extLst>
            </c:dLbl>
            <c:spPr>
              <a:noFill/>
              <a:ln>
                <a:noFill/>
              </a:ln>
              <a:effectLst/>
            </c:spPr>
            <c:txPr>
              <a:bodyPr/>
              <a:lstStyle/>
              <a:p>
                <a:pPr>
                  <a:defRPr>
                    <a:solidFill>
                      <a:schemeClr val="bg1"/>
                    </a:solidFill>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Eastern Asia</c:v>
                </c:pt>
                <c:pt idx="1">
                  <c:v>South-central Asia</c:v>
                </c:pt>
                <c:pt idx="2">
                  <c:v>Western Asia</c:v>
                </c:pt>
                <c:pt idx="3">
                  <c:v>South-eastern Asia</c:v>
                </c:pt>
              </c:strCache>
            </c:strRef>
          </c:cat>
          <c:val>
            <c:numRef>
              <c:f>Sheet1!$F$2:$F$5</c:f>
              <c:numCache>
                <c:formatCode>General</c:formatCode>
                <c:ptCount val="4"/>
                <c:pt idx="0">
                  <c:v>75</c:v>
                </c:pt>
                <c:pt idx="1">
                  <c:v>50</c:v>
                </c:pt>
                <c:pt idx="2">
                  <c:v>29</c:v>
                </c:pt>
                <c:pt idx="3">
                  <c:v>27</c:v>
                </c:pt>
              </c:numCache>
            </c:numRef>
          </c:val>
          <c:extLst>
            <c:ext xmlns:c16="http://schemas.microsoft.com/office/drawing/2014/chart" uri="{C3380CC4-5D6E-409C-BE32-E72D297353CC}">
              <c16:uniqueId val="{00000008-9D57-4970-A0A0-A9E59275042F}"/>
            </c:ext>
          </c:extLst>
        </c:ser>
        <c:dLbls>
          <c:showLegendKey val="0"/>
          <c:showVal val="0"/>
          <c:showCatName val="0"/>
          <c:showSerName val="0"/>
          <c:showPercent val="0"/>
          <c:showBubbleSize val="0"/>
        </c:dLbls>
        <c:gapWidth val="150"/>
        <c:axId val="23046400"/>
        <c:axId val="23048192"/>
      </c:barChart>
      <c:catAx>
        <c:axId val="23046400"/>
        <c:scaling>
          <c:orientation val="minMax"/>
        </c:scaling>
        <c:delete val="0"/>
        <c:axPos val="b"/>
        <c:numFmt formatCode="General" sourceLinked="0"/>
        <c:majorTickMark val="out"/>
        <c:minorTickMark val="none"/>
        <c:tickLblPos val="nextTo"/>
        <c:txPr>
          <a:bodyPr/>
          <a:lstStyle/>
          <a:p>
            <a:pPr>
              <a:defRPr sz="1200"/>
            </a:pPr>
            <a:endParaRPr lang="it-IT"/>
          </a:p>
        </c:txPr>
        <c:crossAx val="23048192"/>
        <c:crosses val="autoZero"/>
        <c:auto val="1"/>
        <c:lblAlgn val="ctr"/>
        <c:lblOffset val="100"/>
        <c:noMultiLvlLbl val="0"/>
      </c:catAx>
      <c:valAx>
        <c:axId val="23048192"/>
        <c:scaling>
          <c:orientation val="minMax"/>
          <c:max val="100"/>
        </c:scaling>
        <c:delete val="0"/>
        <c:axPos val="l"/>
        <c:majorGridlines/>
        <c:numFmt formatCode="General" sourceLinked="1"/>
        <c:majorTickMark val="out"/>
        <c:minorTickMark val="none"/>
        <c:tickLblPos val="nextTo"/>
        <c:crossAx val="23046400"/>
        <c:crosses val="autoZero"/>
        <c:crossBetween val="between"/>
        <c:majorUnit val="20"/>
      </c:valAx>
    </c:plotArea>
    <c:legend>
      <c:legendPos val="r"/>
      <c:overlay val="0"/>
      <c:txPr>
        <a:bodyPr/>
        <a:lstStyle/>
        <a:p>
          <a:pPr>
            <a:defRPr sz="1400"/>
          </a:pPr>
          <a:endParaRPr lang="it-IT"/>
        </a:p>
      </c:txPr>
    </c:legend>
    <c:plotVisOnly val="1"/>
    <c:dispBlanksAs val="gap"/>
    <c:showDLblsOverMax val="0"/>
  </c:chart>
  <c:txPr>
    <a:bodyPr/>
    <a:lstStyle/>
    <a:p>
      <a:pPr>
        <a:defRPr sz="1800"/>
      </a:pPr>
      <a:endParaRPr lang="it-IT"/>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Physical health</c:v>
                </c:pt>
              </c:strCache>
            </c:strRef>
          </c:tx>
          <c:spPr>
            <a:solidFill>
              <a:srgbClr val="00C1B5"/>
            </a:solidFill>
          </c:spPr>
          <c:invertIfNegative val="0"/>
          <c:cat>
            <c:strRef>
              <c:f>Sheet1!$A$2:$A$4</c:f>
              <c:strCache>
                <c:ptCount val="3"/>
                <c:pt idx="0">
                  <c:v>Caribbean</c:v>
                </c:pt>
                <c:pt idx="1">
                  <c:v>Central America</c:v>
                </c:pt>
                <c:pt idx="2">
                  <c:v>South America</c:v>
                </c:pt>
              </c:strCache>
            </c:strRef>
          </c:cat>
          <c:val>
            <c:numRef>
              <c:f>Sheet1!$B$2:$B$4</c:f>
              <c:numCache>
                <c:formatCode>General</c:formatCode>
                <c:ptCount val="3"/>
                <c:pt idx="0">
                  <c:v>69</c:v>
                </c:pt>
                <c:pt idx="1">
                  <c:v>50</c:v>
                </c:pt>
                <c:pt idx="2">
                  <c:v>50</c:v>
                </c:pt>
              </c:numCache>
            </c:numRef>
          </c:val>
          <c:extLst>
            <c:ext xmlns:c16="http://schemas.microsoft.com/office/drawing/2014/chart" uri="{C3380CC4-5D6E-409C-BE32-E72D297353CC}">
              <c16:uniqueId val="{00000000-0447-4FE2-A6CC-52025ACBAADA}"/>
            </c:ext>
          </c:extLst>
        </c:ser>
        <c:ser>
          <c:idx val="1"/>
          <c:order val="1"/>
          <c:tx>
            <c:strRef>
              <c:f>Sheet1!$C$1</c:f>
              <c:strCache>
                <c:ptCount val="1"/>
                <c:pt idx="0">
                  <c:v>Mental health</c:v>
                </c:pt>
              </c:strCache>
            </c:strRef>
          </c:tx>
          <c:spPr>
            <a:solidFill>
              <a:srgbClr val="00B050"/>
            </a:solidFill>
          </c:spPr>
          <c:invertIfNegative val="0"/>
          <c:cat>
            <c:strRef>
              <c:f>Sheet1!$A$2:$A$4</c:f>
              <c:strCache>
                <c:ptCount val="3"/>
                <c:pt idx="0">
                  <c:v>Caribbean</c:v>
                </c:pt>
                <c:pt idx="1">
                  <c:v>Central America</c:v>
                </c:pt>
                <c:pt idx="2">
                  <c:v>South America</c:v>
                </c:pt>
              </c:strCache>
            </c:strRef>
          </c:cat>
          <c:val>
            <c:numRef>
              <c:f>Sheet1!$C$2:$C$4</c:f>
              <c:numCache>
                <c:formatCode>General</c:formatCode>
                <c:ptCount val="3"/>
                <c:pt idx="0">
                  <c:v>69</c:v>
                </c:pt>
                <c:pt idx="1">
                  <c:v>38</c:v>
                </c:pt>
                <c:pt idx="2">
                  <c:v>42</c:v>
                </c:pt>
              </c:numCache>
            </c:numRef>
          </c:val>
          <c:extLst>
            <c:ext xmlns:c16="http://schemas.microsoft.com/office/drawing/2014/chart" uri="{C3380CC4-5D6E-409C-BE32-E72D297353CC}">
              <c16:uniqueId val="{00000001-0447-4FE2-A6CC-52025ACBAADA}"/>
            </c:ext>
          </c:extLst>
        </c:ser>
        <c:ser>
          <c:idx val="2"/>
          <c:order val="2"/>
          <c:tx>
            <c:strRef>
              <c:f>Sheet1!$D$1</c:f>
              <c:strCache>
                <c:ptCount val="1"/>
                <c:pt idx="0">
                  <c:v>Rape/incest</c:v>
                </c:pt>
              </c:strCache>
            </c:strRef>
          </c:tx>
          <c:spPr>
            <a:solidFill>
              <a:srgbClr val="92D050"/>
            </a:solidFill>
          </c:spPr>
          <c:invertIfNegative val="0"/>
          <c:cat>
            <c:strRef>
              <c:f>Sheet1!$A$2:$A$4</c:f>
              <c:strCache>
                <c:ptCount val="3"/>
                <c:pt idx="0">
                  <c:v>Caribbean</c:v>
                </c:pt>
                <c:pt idx="1">
                  <c:v>Central America</c:v>
                </c:pt>
                <c:pt idx="2">
                  <c:v>South America</c:v>
                </c:pt>
              </c:strCache>
            </c:strRef>
          </c:cat>
          <c:val>
            <c:numRef>
              <c:f>Sheet1!$D$2:$D$4</c:f>
              <c:numCache>
                <c:formatCode>General</c:formatCode>
                <c:ptCount val="3"/>
                <c:pt idx="0">
                  <c:v>38</c:v>
                </c:pt>
                <c:pt idx="1">
                  <c:v>25</c:v>
                </c:pt>
                <c:pt idx="2">
                  <c:v>42</c:v>
                </c:pt>
              </c:numCache>
            </c:numRef>
          </c:val>
          <c:extLst>
            <c:ext xmlns:c16="http://schemas.microsoft.com/office/drawing/2014/chart" uri="{C3380CC4-5D6E-409C-BE32-E72D297353CC}">
              <c16:uniqueId val="{00000002-0447-4FE2-A6CC-52025ACBAADA}"/>
            </c:ext>
          </c:extLst>
        </c:ser>
        <c:ser>
          <c:idx val="3"/>
          <c:order val="3"/>
          <c:tx>
            <c:strRef>
              <c:f>Sheet1!$E$1</c:f>
              <c:strCache>
                <c:ptCount val="1"/>
                <c:pt idx="0">
                  <c:v>Fetal impairment</c:v>
                </c:pt>
              </c:strCache>
            </c:strRef>
          </c:tx>
          <c:spPr>
            <a:solidFill>
              <a:srgbClr val="FFC000"/>
            </a:solidFill>
          </c:spPr>
          <c:invertIfNegative val="0"/>
          <c:cat>
            <c:strRef>
              <c:f>Sheet1!$A$2:$A$4</c:f>
              <c:strCache>
                <c:ptCount val="3"/>
                <c:pt idx="0">
                  <c:v>Caribbean</c:v>
                </c:pt>
                <c:pt idx="1">
                  <c:v>Central America</c:v>
                </c:pt>
                <c:pt idx="2">
                  <c:v>South America</c:v>
                </c:pt>
              </c:strCache>
            </c:strRef>
          </c:cat>
          <c:val>
            <c:numRef>
              <c:f>Sheet1!$E$2:$E$4</c:f>
              <c:numCache>
                <c:formatCode>General</c:formatCode>
                <c:ptCount val="3"/>
                <c:pt idx="0">
                  <c:v>23</c:v>
                </c:pt>
                <c:pt idx="1">
                  <c:v>25</c:v>
                </c:pt>
                <c:pt idx="2">
                  <c:v>17</c:v>
                </c:pt>
              </c:numCache>
            </c:numRef>
          </c:val>
          <c:extLst>
            <c:ext xmlns:c16="http://schemas.microsoft.com/office/drawing/2014/chart" uri="{C3380CC4-5D6E-409C-BE32-E72D297353CC}">
              <c16:uniqueId val="{00000003-0447-4FE2-A6CC-52025ACBAADA}"/>
            </c:ext>
          </c:extLst>
        </c:ser>
        <c:ser>
          <c:idx val="4"/>
          <c:order val="4"/>
          <c:tx>
            <c:strRef>
              <c:f>Sheet1!$F$1</c:f>
              <c:strCache>
                <c:ptCount val="1"/>
                <c:pt idx="0">
                  <c:v>Economic or social</c:v>
                </c:pt>
              </c:strCache>
            </c:strRef>
          </c:tx>
          <c:spPr>
            <a:solidFill>
              <a:srgbClr val="FCCD80"/>
            </a:solidFill>
          </c:spPr>
          <c:invertIfNegative val="0"/>
          <c:dLbls>
            <c:dLbl>
              <c:idx val="0"/>
              <c:tx>
                <c:rich>
                  <a:bodyPr/>
                  <a:lstStyle/>
                  <a:p>
                    <a:r>
                      <a:rPr lang="en-US" dirty="0" smtClean="0">
                        <a:solidFill>
                          <a:schemeClr val="bg1"/>
                        </a:solidFill>
                      </a:rPr>
                      <a:t>23%</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447-4FE2-A6CC-52025ACBAADA}"/>
                </c:ext>
              </c:extLst>
            </c:dLbl>
            <c:dLbl>
              <c:idx val="1"/>
              <c:tx>
                <c:rich>
                  <a:bodyPr/>
                  <a:lstStyle/>
                  <a:p>
                    <a:r>
                      <a:rPr lang="en-US" dirty="0" smtClean="0">
                        <a:solidFill>
                          <a:schemeClr val="bg1"/>
                        </a:solidFill>
                      </a:rPr>
                      <a:t>25%</a:t>
                    </a:r>
                    <a:endParaRPr lang="en-US" dirty="0" smtClean="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447-4FE2-A6CC-52025ACBAADA}"/>
                </c:ext>
              </c:extLst>
            </c:dLbl>
            <c:dLbl>
              <c:idx val="2"/>
              <c:tx>
                <c:rich>
                  <a:bodyPr/>
                  <a:lstStyle/>
                  <a:p>
                    <a:r>
                      <a:rPr lang="en-US" dirty="0" smtClean="0">
                        <a:solidFill>
                          <a:schemeClr val="bg1"/>
                        </a:solidFill>
                      </a:rPr>
                      <a:t>8%</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447-4FE2-A6CC-52025ACBAADA}"/>
                </c:ext>
              </c:extLst>
            </c:dLbl>
            <c:dLbl>
              <c:idx val="3"/>
              <c:tx>
                <c:rich>
                  <a:bodyPr/>
                  <a:lstStyle/>
                  <a:p>
                    <a:r>
                      <a:rPr lang="en-US" dirty="0" smtClean="0">
                        <a:solidFill>
                          <a:schemeClr val="bg1"/>
                        </a:solidFill>
                      </a:rPr>
                      <a:t>6%</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447-4FE2-A6CC-52025ACBAADA}"/>
                </c:ext>
              </c:extLst>
            </c:dLbl>
            <c:spPr>
              <a:noFill/>
              <a:ln>
                <a:noFill/>
              </a:ln>
              <a:effectLst/>
            </c:spPr>
            <c:txPr>
              <a:bodyPr/>
              <a:lstStyle/>
              <a:p>
                <a:pPr>
                  <a:defRPr>
                    <a:solidFill>
                      <a:schemeClr val="bg1"/>
                    </a:solidFill>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Caribbean</c:v>
                </c:pt>
                <c:pt idx="1">
                  <c:v>Central America</c:v>
                </c:pt>
                <c:pt idx="2">
                  <c:v>South America</c:v>
                </c:pt>
              </c:strCache>
            </c:strRef>
          </c:cat>
          <c:val>
            <c:numRef>
              <c:f>Sheet1!$F$2:$F$4</c:f>
              <c:numCache>
                <c:formatCode>General</c:formatCode>
                <c:ptCount val="3"/>
                <c:pt idx="0">
                  <c:v>23</c:v>
                </c:pt>
                <c:pt idx="1">
                  <c:v>25</c:v>
                </c:pt>
                <c:pt idx="2">
                  <c:v>8</c:v>
                </c:pt>
              </c:numCache>
            </c:numRef>
          </c:val>
          <c:extLst>
            <c:ext xmlns:c16="http://schemas.microsoft.com/office/drawing/2014/chart" uri="{C3380CC4-5D6E-409C-BE32-E72D297353CC}">
              <c16:uniqueId val="{00000008-0447-4FE2-A6CC-52025ACBAADA}"/>
            </c:ext>
          </c:extLst>
        </c:ser>
        <c:dLbls>
          <c:showLegendKey val="0"/>
          <c:showVal val="0"/>
          <c:showCatName val="0"/>
          <c:showSerName val="0"/>
          <c:showPercent val="0"/>
          <c:showBubbleSize val="0"/>
        </c:dLbls>
        <c:gapWidth val="150"/>
        <c:axId val="97605888"/>
        <c:axId val="97611776"/>
      </c:barChart>
      <c:catAx>
        <c:axId val="97605888"/>
        <c:scaling>
          <c:orientation val="minMax"/>
        </c:scaling>
        <c:delete val="0"/>
        <c:axPos val="b"/>
        <c:numFmt formatCode="General" sourceLinked="0"/>
        <c:majorTickMark val="out"/>
        <c:minorTickMark val="none"/>
        <c:tickLblPos val="nextTo"/>
        <c:txPr>
          <a:bodyPr/>
          <a:lstStyle/>
          <a:p>
            <a:pPr>
              <a:defRPr sz="1200"/>
            </a:pPr>
            <a:endParaRPr lang="it-IT"/>
          </a:p>
        </c:txPr>
        <c:crossAx val="97611776"/>
        <c:crosses val="autoZero"/>
        <c:auto val="1"/>
        <c:lblAlgn val="ctr"/>
        <c:lblOffset val="100"/>
        <c:noMultiLvlLbl val="0"/>
      </c:catAx>
      <c:valAx>
        <c:axId val="97611776"/>
        <c:scaling>
          <c:orientation val="minMax"/>
          <c:max val="100"/>
        </c:scaling>
        <c:delete val="0"/>
        <c:axPos val="l"/>
        <c:majorGridlines/>
        <c:numFmt formatCode="General" sourceLinked="1"/>
        <c:majorTickMark val="out"/>
        <c:minorTickMark val="none"/>
        <c:tickLblPos val="nextTo"/>
        <c:crossAx val="97605888"/>
        <c:crosses val="autoZero"/>
        <c:crossBetween val="between"/>
        <c:majorUnit val="20"/>
      </c:valAx>
    </c:plotArea>
    <c:legend>
      <c:legendPos val="r"/>
      <c:overlay val="0"/>
      <c:txPr>
        <a:bodyPr/>
        <a:lstStyle/>
        <a:p>
          <a:pPr>
            <a:defRPr sz="1400"/>
          </a:pPr>
          <a:endParaRPr lang="it-IT"/>
        </a:p>
      </c:txPr>
    </c:legend>
    <c:plotVisOnly val="1"/>
    <c:dispBlanksAs val="gap"/>
    <c:showDLblsOverMax val="0"/>
  </c:chart>
  <c:txPr>
    <a:bodyPr/>
    <a:lstStyle/>
    <a:p>
      <a:pPr>
        <a:defRPr sz="1800"/>
      </a:pPr>
      <a:endParaRPr lang="it-IT"/>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Physical health</c:v>
                </c:pt>
              </c:strCache>
            </c:strRef>
          </c:tx>
          <c:spPr>
            <a:solidFill>
              <a:srgbClr val="00C1B5"/>
            </a:solidFill>
          </c:spPr>
          <c:invertIfNegative val="0"/>
          <c:cat>
            <c:strRef>
              <c:f>Sheet1!$A$2:$A$6</c:f>
              <c:strCache>
                <c:ptCount val="5"/>
                <c:pt idx="0">
                  <c:v>Southern Africa</c:v>
                </c:pt>
                <c:pt idx="1">
                  <c:v>Eastern Africaa</c:v>
                </c:pt>
                <c:pt idx="2">
                  <c:v>Northern Africa</c:v>
                </c:pt>
                <c:pt idx="3">
                  <c:v>Western Africa</c:v>
                </c:pt>
                <c:pt idx="4">
                  <c:v>Middle Africa</c:v>
                </c:pt>
              </c:strCache>
            </c:strRef>
          </c:cat>
          <c:val>
            <c:numRef>
              <c:f>Sheet1!$B$2:$B$6</c:f>
              <c:numCache>
                <c:formatCode>General</c:formatCode>
                <c:ptCount val="5"/>
                <c:pt idx="0">
                  <c:v>80</c:v>
                </c:pt>
                <c:pt idx="1">
                  <c:v>71</c:v>
                </c:pt>
                <c:pt idx="2">
                  <c:v>50</c:v>
                </c:pt>
                <c:pt idx="3">
                  <c:v>63</c:v>
                </c:pt>
                <c:pt idx="4">
                  <c:v>33</c:v>
                </c:pt>
              </c:numCache>
            </c:numRef>
          </c:val>
          <c:extLst>
            <c:ext xmlns:c16="http://schemas.microsoft.com/office/drawing/2014/chart" uri="{C3380CC4-5D6E-409C-BE32-E72D297353CC}">
              <c16:uniqueId val="{00000000-4483-4F37-8F74-99EAF196D80C}"/>
            </c:ext>
          </c:extLst>
        </c:ser>
        <c:ser>
          <c:idx val="1"/>
          <c:order val="1"/>
          <c:tx>
            <c:strRef>
              <c:f>Sheet1!$C$1</c:f>
              <c:strCache>
                <c:ptCount val="1"/>
                <c:pt idx="0">
                  <c:v>Mental health</c:v>
                </c:pt>
              </c:strCache>
            </c:strRef>
          </c:tx>
          <c:spPr>
            <a:solidFill>
              <a:srgbClr val="00B050"/>
            </a:solidFill>
          </c:spPr>
          <c:invertIfNegative val="0"/>
          <c:cat>
            <c:strRef>
              <c:f>Sheet1!$A$2:$A$6</c:f>
              <c:strCache>
                <c:ptCount val="5"/>
                <c:pt idx="0">
                  <c:v>Southern Africa</c:v>
                </c:pt>
                <c:pt idx="1">
                  <c:v>Eastern Africaa</c:v>
                </c:pt>
                <c:pt idx="2">
                  <c:v>Northern Africa</c:v>
                </c:pt>
                <c:pt idx="3">
                  <c:v>Western Africa</c:v>
                </c:pt>
                <c:pt idx="4">
                  <c:v>Middle Africa</c:v>
                </c:pt>
              </c:strCache>
            </c:strRef>
          </c:cat>
          <c:val>
            <c:numRef>
              <c:f>Sheet1!$C$2:$C$6</c:f>
              <c:numCache>
                <c:formatCode>General</c:formatCode>
                <c:ptCount val="5"/>
                <c:pt idx="0">
                  <c:v>80</c:v>
                </c:pt>
                <c:pt idx="1">
                  <c:v>65</c:v>
                </c:pt>
                <c:pt idx="2">
                  <c:v>50</c:v>
                </c:pt>
                <c:pt idx="3">
                  <c:v>56</c:v>
                </c:pt>
                <c:pt idx="4">
                  <c:v>22</c:v>
                </c:pt>
              </c:numCache>
            </c:numRef>
          </c:val>
          <c:extLst>
            <c:ext xmlns:c16="http://schemas.microsoft.com/office/drawing/2014/chart" uri="{C3380CC4-5D6E-409C-BE32-E72D297353CC}">
              <c16:uniqueId val="{00000001-4483-4F37-8F74-99EAF196D80C}"/>
            </c:ext>
          </c:extLst>
        </c:ser>
        <c:ser>
          <c:idx val="2"/>
          <c:order val="2"/>
          <c:tx>
            <c:strRef>
              <c:f>Sheet1!$D$1</c:f>
              <c:strCache>
                <c:ptCount val="1"/>
                <c:pt idx="0">
                  <c:v>Rape/incest</c:v>
                </c:pt>
              </c:strCache>
            </c:strRef>
          </c:tx>
          <c:spPr>
            <a:solidFill>
              <a:srgbClr val="92D050"/>
            </a:solidFill>
          </c:spPr>
          <c:invertIfNegative val="0"/>
          <c:cat>
            <c:strRef>
              <c:f>Sheet1!$A$2:$A$6</c:f>
              <c:strCache>
                <c:ptCount val="5"/>
                <c:pt idx="0">
                  <c:v>Southern Africa</c:v>
                </c:pt>
                <c:pt idx="1">
                  <c:v>Eastern Africaa</c:v>
                </c:pt>
                <c:pt idx="2">
                  <c:v>Northern Africa</c:v>
                </c:pt>
                <c:pt idx="3">
                  <c:v>Western Africa</c:v>
                </c:pt>
                <c:pt idx="4">
                  <c:v>Middle Africa</c:v>
                </c:pt>
              </c:strCache>
            </c:strRef>
          </c:cat>
          <c:val>
            <c:numRef>
              <c:f>Sheet1!$D$2:$D$6</c:f>
              <c:numCache>
                <c:formatCode>General</c:formatCode>
                <c:ptCount val="5"/>
                <c:pt idx="0">
                  <c:v>60</c:v>
                </c:pt>
                <c:pt idx="1">
                  <c:v>18</c:v>
                </c:pt>
                <c:pt idx="2">
                  <c:v>33</c:v>
                </c:pt>
                <c:pt idx="3">
                  <c:v>50</c:v>
                </c:pt>
                <c:pt idx="4">
                  <c:v>11</c:v>
                </c:pt>
              </c:numCache>
            </c:numRef>
          </c:val>
          <c:extLst>
            <c:ext xmlns:c16="http://schemas.microsoft.com/office/drawing/2014/chart" uri="{C3380CC4-5D6E-409C-BE32-E72D297353CC}">
              <c16:uniqueId val="{00000002-4483-4F37-8F74-99EAF196D80C}"/>
            </c:ext>
          </c:extLst>
        </c:ser>
        <c:ser>
          <c:idx val="3"/>
          <c:order val="3"/>
          <c:tx>
            <c:strRef>
              <c:f>Sheet1!$E$1</c:f>
              <c:strCache>
                <c:ptCount val="1"/>
                <c:pt idx="0">
                  <c:v>Fetal impairment</c:v>
                </c:pt>
              </c:strCache>
            </c:strRef>
          </c:tx>
          <c:spPr>
            <a:solidFill>
              <a:srgbClr val="FFC000"/>
            </a:solidFill>
          </c:spPr>
          <c:invertIfNegative val="0"/>
          <c:cat>
            <c:strRef>
              <c:f>Sheet1!$A$2:$A$6</c:f>
              <c:strCache>
                <c:ptCount val="5"/>
                <c:pt idx="0">
                  <c:v>Southern Africa</c:v>
                </c:pt>
                <c:pt idx="1">
                  <c:v>Eastern Africaa</c:v>
                </c:pt>
                <c:pt idx="2">
                  <c:v>Northern Africa</c:v>
                </c:pt>
                <c:pt idx="3">
                  <c:v>Western Africa</c:v>
                </c:pt>
                <c:pt idx="4">
                  <c:v>Middle Africa</c:v>
                </c:pt>
              </c:strCache>
            </c:strRef>
          </c:cat>
          <c:val>
            <c:numRef>
              <c:f>Sheet1!$E$2:$E$6</c:f>
              <c:numCache>
                <c:formatCode>General</c:formatCode>
                <c:ptCount val="5"/>
                <c:pt idx="0">
                  <c:v>80</c:v>
                </c:pt>
                <c:pt idx="1">
                  <c:v>24</c:v>
                </c:pt>
                <c:pt idx="2">
                  <c:v>17</c:v>
                </c:pt>
                <c:pt idx="3">
                  <c:v>44</c:v>
                </c:pt>
                <c:pt idx="4">
                  <c:v>11</c:v>
                </c:pt>
              </c:numCache>
            </c:numRef>
          </c:val>
          <c:extLst>
            <c:ext xmlns:c16="http://schemas.microsoft.com/office/drawing/2014/chart" uri="{C3380CC4-5D6E-409C-BE32-E72D297353CC}">
              <c16:uniqueId val="{00000003-4483-4F37-8F74-99EAF196D80C}"/>
            </c:ext>
          </c:extLst>
        </c:ser>
        <c:ser>
          <c:idx val="4"/>
          <c:order val="4"/>
          <c:tx>
            <c:strRef>
              <c:f>Sheet1!$F$1</c:f>
              <c:strCache>
                <c:ptCount val="1"/>
                <c:pt idx="0">
                  <c:v>Economic or social</c:v>
                </c:pt>
              </c:strCache>
            </c:strRef>
          </c:tx>
          <c:spPr>
            <a:solidFill>
              <a:srgbClr val="FCCD80"/>
            </a:solidFill>
          </c:spPr>
          <c:invertIfNegative val="0"/>
          <c:dLbls>
            <c:dLbl>
              <c:idx val="0"/>
              <c:tx>
                <c:rich>
                  <a:bodyPr/>
                  <a:lstStyle/>
                  <a:p>
                    <a:r>
                      <a:rPr lang="en-US" dirty="0" smtClean="0">
                        <a:solidFill>
                          <a:schemeClr val="bg1"/>
                        </a:solidFill>
                      </a:rPr>
                      <a:t>20%</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483-4F37-8F74-99EAF196D80C}"/>
                </c:ext>
              </c:extLst>
            </c:dLbl>
            <c:dLbl>
              <c:idx val="1"/>
              <c:tx>
                <c:rich>
                  <a:bodyPr/>
                  <a:lstStyle/>
                  <a:p>
                    <a:r>
                      <a:rPr lang="en-US" dirty="0" smtClean="0">
                        <a:solidFill>
                          <a:schemeClr val="bg1"/>
                        </a:solidFill>
                      </a:rPr>
                      <a:t>6%</a:t>
                    </a:r>
                    <a:endParaRPr lang="en-US" dirty="0" smtClean="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483-4F37-8F74-99EAF196D80C}"/>
                </c:ext>
              </c:extLst>
            </c:dLbl>
            <c:dLbl>
              <c:idx val="2"/>
              <c:tx>
                <c:rich>
                  <a:bodyPr/>
                  <a:lstStyle/>
                  <a:p>
                    <a:r>
                      <a:rPr lang="en-US" dirty="0" smtClean="0">
                        <a:solidFill>
                          <a:schemeClr val="bg1"/>
                        </a:solidFill>
                      </a:rPr>
                      <a:t>17%</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483-4F37-8F74-99EAF196D80C}"/>
                </c:ext>
              </c:extLst>
            </c:dLbl>
            <c:dLbl>
              <c:idx val="3"/>
              <c:tx>
                <c:rich>
                  <a:bodyPr/>
                  <a:lstStyle/>
                  <a:p>
                    <a:r>
                      <a:rPr lang="en-US" dirty="0" smtClean="0">
                        <a:solidFill>
                          <a:schemeClr val="bg1"/>
                        </a:solidFill>
                      </a:rPr>
                      <a:t>6%</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483-4F37-8F74-99EAF196D80C}"/>
                </c:ext>
              </c:extLst>
            </c:dLbl>
            <c:spPr>
              <a:noFill/>
              <a:ln>
                <a:noFill/>
              </a:ln>
              <a:effectLst/>
            </c:spPr>
            <c:txPr>
              <a:bodyPr/>
              <a:lstStyle/>
              <a:p>
                <a:pPr>
                  <a:defRPr>
                    <a:solidFill>
                      <a:schemeClr val="bg1"/>
                    </a:solidFill>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Southern Africa</c:v>
                </c:pt>
                <c:pt idx="1">
                  <c:v>Eastern Africaa</c:v>
                </c:pt>
                <c:pt idx="2">
                  <c:v>Northern Africa</c:v>
                </c:pt>
                <c:pt idx="3">
                  <c:v>Western Africa</c:v>
                </c:pt>
                <c:pt idx="4">
                  <c:v>Middle Africa</c:v>
                </c:pt>
              </c:strCache>
            </c:strRef>
          </c:cat>
          <c:val>
            <c:numRef>
              <c:f>Sheet1!$F$2:$F$6</c:f>
              <c:numCache>
                <c:formatCode>General</c:formatCode>
                <c:ptCount val="5"/>
                <c:pt idx="0">
                  <c:v>20</c:v>
                </c:pt>
                <c:pt idx="1">
                  <c:v>6</c:v>
                </c:pt>
                <c:pt idx="2">
                  <c:v>17</c:v>
                </c:pt>
                <c:pt idx="3">
                  <c:v>6</c:v>
                </c:pt>
                <c:pt idx="4">
                  <c:v>0</c:v>
                </c:pt>
              </c:numCache>
            </c:numRef>
          </c:val>
          <c:extLst>
            <c:ext xmlns:c16="http://schemas.microsoft.com/office/drawing/2014/chart" uri="{C3380CC4-5D6E-409C-BE32-E72D297353CC}">
              <c16:uniqueId val="{00000008-4483-4F37-8F74-99EAF196D80C}"/>
            </c:ext>
          </c:extLst>
        </c:ser>
        <c:dLbls>
          <c:showLegendKey val="0"/>
          <c:showVal val="0"/>
          <c:showCatName val="0"/>
          <c:showSerName val="0"/>
          <c:showPercent val="0"/>
          <c:showBubbleSize val="0"/>
        </c:dLbls>
        <c:gapWidth val="150"/>
        <c:axId val="133060480"/>
        <c:axId val="133062016"/>
      </c:barChart>
      <c:catAx>
        <c:axId val="133060480"/>
        <c:scaling>
          <c:orientation val="minMax"/>
        </c:scaling>
        <c:delete val="0"/>
        <c:axPos val="b"/>
        <c:numFmt formatCode="General" sourceLinked="0"/>
        <c:majorTickMark val="out"/>
        <c:minorTickMark val="none"/>
        <c:tickLblPos val="nextTo"/>
        <c:txPr>
          <a:bodyPr/>
          <a:lstStyle/>
          <a:p>
            <a:pPr>
              <a:defRPr sz="1200"/>
            </a:pPr>
            <a:endParaRPr lang="it-IT"/>
          </a:p>
        </c:txPr>
        <c:crossAx val="133062016"/>
        <c:crosses val="autoZero"/>
        <c:auto val="1"/>
        <c:lblAlgn val="ctr"/>
        <c:lblOffset val="100"/>
        <c:noMultiLvlLbl val="0"/>
      </c:catAx>
      <c:valAx>
        <c:axId val="133062016"/>
        <c:scaling>
          <c:orientation val="minMax"/>
          <c:max val="100"/>
        </c:scaling>
        <c:delete val="0"/>
        <c:axPos val="l"/>
        <c:majorGridlines/>
        <c:numFmt formatCode="General" sourceLinked="1"/>
        <c:majorTickMark val="out"/>
        <c:minorTickMark val="none"/>
        <c:tickLblPos val="nextTo"/>
        <c:crossAx val="133060480"/>
        <c:crosses val="autoZero"/>
        <c:crossBetween val="between"/>
        <c:majorUnit val="20"/>
      </c:valAx>
    </c:plotArea>
    <c:legend>
      <c:legendPos val="r"/>
      <c:overlay val="0"/>
      <c:txPr>
        <a:bodyPr/>
        <a:lstStyle/>
        <a:p>
          <a:pPr>
            <a:defRPr sz="1400"/>
          </a:pPr>
          <a:endParaRPr lang="it-IT"/>
        </a:p>
      </c:txPr>
    </c:legend>
    <c:plotVisOnly val="1"/>
    <c:dispBlanksAs val="gap"/>
    <c:showDLblsOverMax val="0"/>
  </c:chart>
  <c:txPr>
    <a:bodyPr/>
    <a:lstStyle/>
    <a:p>
      <a:pPr>
        <a:defRPr sz="1800"/>
      </a:pPr>
      <a:endParaRPr lang="it-IT"/>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Physical health</c:v>
                </c:pt>
              </c:strCache>
            </c:strRef>
          </c:tx>
          <c:spPr>
            <a:solidFill>
              <a:srgbClr val="00C1B5"/>
            </a:solidFill>
          </c:spPr>
          <c:invertIfNegative val="0"/>
          <c:cat>
            <c:strRef>
              <c:f>Sheet1!$A$2:$A$7</c:f>
              <c:strCache>
                <c:ptCount val="6"/>
                <c:pt idx="0">
                  <c:v>Eastern ASIA</c:v>
                </c:pt>
                <c:pt idx="1">
                  <c:v>Southern Africa</c:v>
                </c:pt>
                <c:pt idx="2">
                  <c:v>Eastern Africaa</c:v>
                </c:pt>
                <c:pt idx="3">
                  <c:v>Northern Africa</c:v>
                </c:pt>
                <c:pt idx="4">
                  <c:v>Western Africa</c:v>
                </c:pt>
                <c:pt idx="5">
                  <c:v>Middle Africa</c:v>
                </c:pt>
              </c:strCache>
            </c:strRef>
          </c:cat>
          <c:val>
            <c:numRef>
              <c:f>Sheet1!$B$2:$B$7</c:f>
              <c:numCache>
                <c:formatCode>General</c:formatCode>
                <c:ptCount val="6"/>
                <c:pt idx="0">
                  <c:v>100</c:v>
                </c:pt>
                <c:pt idx="1">
                  <c:v>80</c:v>
                </c:pt>
                <c:pt idx="2">
                  <c:v>71</c:v>
                </c:pt>
                <c:pt idx="3">
                  <c:v>50</c:v>
                </c:pt>
                <c:pt idx="4">
                  <c:v>63</c:v>
                </c:pt>
                <c:pt idx="5">
                  <c:v>33</c:v>
                </c:pt>
              </c:numCache>
            </c:numRef>
          </c:val>
          <c:extLst>
            <c:ext xmlns:c16="http://schemas.microsoft.com/office/drawing/2014/chart" uri="{C3380CC4-5D6E-409C-BE32-E72D297353CC}">
              <c16:uniqueId val="{00000000-D491-4113-B2FC-6FCC1C367844}"/>
            </c:ext>
          </c:extLst>
        </c:ser>
        <c:ser>
          <c:idx val="1"/>
          <c:order val="1"/>
          <c:tx>
            <c:strRef>
              <c:f>Sheet1!$C$1</c:f>
              <c:strCache>
                <c:ptCount val="1"/>
                <c:pt idx="0">
                  <c:v>Mental health</c:v>
                </c:pt>
              </c:strCache>
            </c:strRef>
          </c:tx>
          <c:spPr>
            <a:solidFill>
              <a:srgbClr val="00B050"/>
            </a:solidFill>
          </c:spPr>
          <c:invertIfNegative val="0"/>
          <c:cat>
            <c:strRef>
              <c:f>Sheet1!$A$2:$A$7</c:f>
              <c:strCache>
                <c:ptCount val="6"/>
                <c:pt idx="0">
                  <c:v>Eastern ASIA</c:v>
                </c:pt>
                <c:pt idx="1">
                  <c:v>Southern Africa</c:v>
                </c:pt>
                <c:pt idx="2">
                  <c:v>Eastern Africaa</c:v>
                </c:pt>
                <c:pt idx="3">
                  <c:v>Northern Africa</c:v>
                </c:pt>
                <c:pt idx="4">
                  <c:v>Western Africa</c:v>
                </c:pt>
                <c:pt idx="5">
                  <c:v>Middle Africa</c:v>
                </c:pt>
              </c:strCache>
            </c:strRef>
          </c:cat>
          <c:val>
            <c:numRef>
              <c:f>Sheet1!$C$2:$C$7</c:f>
              <c:numCache>
                <c:formatCode>General</c:formatCode>
                <c:ptCount val="6"/>
                <c:pt idx="0">
                  <c:v>100</c:v>
                </c:pt>
                <c:pt idx="1">
                  <c:v>80</c:v>
                </c:pt>
                <c:pt idx="2">
                  <c:v>65</c:v>
                </c:pt>
                <c:pt idx="3">
                  <c:v>50</c:v>
                </c:pt>
                <c:pt idx="4">
                  <c:v>56</c:v>
                </c:pt>
                <c:pt idx="5">
                  <c:v>22</c:v>
                </c:pt>
              </c:numCache>
            </c:numRef>
          </c:val>
          <c:extLst>
            <c:ext xmlns:c16="http://schemas.microsoft.com/office/drawing/2014/chart" uri="{C3380CC4-5D6E-409C-BE32-E72D297353CC}">
              <c16:uniqueId val="{00000001-D491-4113-B2FC-6FCC1C367844}"/>
            </c:ext>
          </c:extLst>
        </c:ser>
        <c:ser>
          <c:idx val="2"/>
          <c:order val="2"/>
          <c:tx>
            <c:strRef>
              <c:f>Sheet1!$D$1</c:f>
              <c:strCache>
                <c:ptCount val="1"/>
                <c:pt idx="0">
                  <c:v>Rape/incest</c:v>
                </c:pt>
              </c:strCache>
            </c:strRef>
          </c:tx>
          <c:spPr>
            <a:solidFill>
              <a:srgbClr val="92D050"/>
            </a:solidFill>
          </c:spPr>
          <c:invertIfNegative val="0"/>
          <c:cat>
            <c:strRef>
              <c:f>Sheet1!$A$2:$A$7</c:f>
              <c:strCache>
                <c:ptCount val="6"/>
                <c:pt idx="0">
                  <c:v>Eastern ASIA</c:v>
                </c:pt>
                <c:pt idx="1">
                  <c:v>Southern Africa</c:v>
                </c:pt>
                <c:pt idx="2">
                  <c:v>Eastern Africaa</c:v>
                </c:pt>
                <c:pt idx="3">
                  <c:v>Northern Africa</c:v>
                </c:pt>
                <c:pt idx="4">
                  <c:v>Western Africa</c:v>
                </c:pt>
                <c:pt idx="5">
                  <c:v>Middle Africa</c:v>
                </c:pt>
              </c:strCache>
            </c:strRef>
          </c:cat>
          <c:val>
            <c:numRef>
              <c:f>Sheet1!$D$2:$D$7</c:f>
              <c:numCache>
                <c:formatCode>General</c:formatCode>
                <c:ptCount val="6"/>
                <c:pt idx="0">
                  <c:v>100</c:v>
                </c:pt>
                <c:pt idx="1">
                  <c:v>60</c:v>
                </c:pt>
                <c:pt idx="2">
                  <c:v>18</c:v>
                </c:pt>
                <c:pt idx="3">
                  <c:v>33</c:v>
                </c:pt>
                <c:pt idx="4">
                  <c:v>50</c:v>
                </c:pt>
                <c:pt idx="5">
                  <c:v>11</c:v>
                </c:pt>
              </c:numCache>
            </c:numRef>
          </c:val>
          <c:extLst>
            <c:ext xmlns:c16="http://schemas.microsoft.com/office/drawing/2014/chart" uri="{C3380CC4-5D6E-409C-BE32-E72D297353CC}">
              <c16:uniqueId val="{00000002-D491-4113-B2FC-6FCC1C367844}"/>
            </c:ext>
          </c:extLst>
        </c:ser>
        <c:ser>
          <c:idx val="3"/>
          <c:order val="3"/>
          <c:tx>
            <c:strRef>
              <c:f>Sheet1!$E$1</c:f>
              <c:strCache>
                <c:ptCount val="1"/>
                <c:pt idx="0">
                  <c:v>Fetal impairment</c:v>
                </c:pt>
              </c:strCache>
            </c:strRef>
          </c:tx>
          <c:spPr>
            <a:solidFill>
              <a:srgbClr val="FFC000"/>
            </a:solidFill>
            <a:ln>
              <a:solidFill>
                <a:schemeClr val="accent1"/>
              </a:solidFill>
            </a:ln>
          </c:spPr>
          <c:invertIfNegative val="0"/>
          <c:cat>
            <c:strRef>
              <c:f>Sheet1!$A$2:$A$7</c:f>
              <c:strCache>
                <c:ptCount val="6"/>
                <c:pt idx="0">
                  <c:v>Eastern ASIA</c:v>
                </c:pt>
                <c:pt idx="1">
                  <c:v>Southern Africa</c:v>
                </c:pt>
                <c:pt idx="2">
                  <c:v>Eastern Africaa</c:v>
                </c:pt>
                <c:pt idx="3">
                  <c:v>Northern Africa</c:v>
                </c:pt>
                <c:pt idx="4">
                  <c:v>Western Africa</c:v>
                </c:pt>
                <c:pt idx="5">
                  <c:v>Middle Africa</c:v>
                </c:pt>
              </c:strCache>
            </c:strRef>
          </c:cat>
          <c:val>
            <c:numRef>
              <c:f>Sheet1!$E$2:$E$7</c:f>
              <c:numCache>
                <c:formatCode>General</c:formatCode>
                <c:ptCount val="6"/>
                <c:pt idx="0">
                  <c:v>100</c:v>
                </c:pt>
                <c:pt idx="1">
                  <c:v>80</c:v>
                </c:pt>
                <c:pt idx="2">
                  <c:v>24</c:v>
                </c:pt>
                <c:pt idx="3">
                  <c:v>17</c:v>
                </c:pt>
                <c:pt idx="4">
                  <c:v>44</c:v>
                </c:pt>
                <c:pt idx="5">
                  <c:v>11</c:v>
                </c:pt>
              </c:numCache>
            </c:numRef>
          </c:val>
          <c:extLst>
            <c:ext xmlns:c16="http://schemas.microsoft.com/office/drawing/2014/chart" uri="{C3380CC4-5D6E-409C-BE32-E72D297353CC}">
              <c16:uniqueId val="{00000003-D491-4113-B2FC-6FCC1C367844}"/>
            </c:ext>
          </c:extLst>
        </c:ser>
        <c:ser>
          <c:idx val="4"/>
          <c:order val="4"/>
          <c:tx>
            <c:strRef>
              <c:f>Sheet1!$F$1</c:f>
              <c:strCache>
                <c:ptCount val="1"/>
                <c:pt idx="0">
                  <c:v>Economic or social</c:v>
                </c:pt>
              </c:strCache>
            </c:strRef>
          </c:tx>
          <c:spPr>
            <a:solidFill>
              <a:srgbClr val="FCCD80"/>
            </a:solidFill>
          </c:spPr>
          <c:invertIfNegative val="0"/>
          <c:dLbls>
            <c:dLbl>
              <c:idx val="0"/>
              <c:tx>
                <c:rich>
                  <a:bodyPr/>
                  <a:lstStyle/>
                  <a:p>
                    <a:r>
                      <a:rPr lang="en-US" dirty="0" smtClean="0">
                        <a:solidFill>
                          <a:schemeClr val="bg1"/>
                        </a:solidFill>
                      </a:rPr>
                      <a:t>75%</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491-4113-B2FC-6FCC1C367844}"/>
                </c:ext>
              </c:extLst>
            </c:dLbl>
            <c:dLbl>
              <c:idx val="1"/>
              <c:tx>
                <c:rich>
                  <a:bodyPr/>
                  <a:lstStyle/>
                  <a:p>
                    <a:r>
                      <a:rPr lang="en-US" dirty="0" smtClean="0">
                        <a:solidFill>
                          <a:schemeClr val="bg1"/>
                        </a:solidFill>
                      </a:rPr>
                      <a:t>50%</a:t>
                    </a:r>
                    <a:endParaRPr lang="en-US" dirty="0" smtClean="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491-4113-B2FC-6FCC1C367844}"/>
                </c:ext>
              </c:extLst>
            </c:dLbl>
            <c:dLbl>
              <c:idx val="2"/>
              <c:tx>
                <c:rich>
                  <a:bodyPr/>
                  <a:lstStyle/>
                  <a:p>
                    <a:r>
                      <a:rPr lang="en-US" dirty="0" smtClean="0">
                        <a:solidFill>
                          <a:schemeClr val="bg1"/>
                        </a:solidFill>
                      </a:rPr>
                      <a:t>29%</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491-4113-B2FC-6FCC1C367844}"/>
                </c:ext>
              </c:extLst>
            </c:dLbl>
            <c:dLbl>
              <c:idx val="3"/>
              <c:tx>
                <c:rich>
                  <a:bodyPr/>
                  <a:lstStyle/>
                  <a:p>
                    <a:r>
                      <a:rPr lang="en-US" dirty="0" smtClean="0">
                        <a:solidFill>
                          <a:schemeClr val="bg1"/>
                        </a:solidFill>
                      </a:rPr>
                      <a:t>27%</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491-4113-B2FC-6FCC1C367844}"/>
                </c:ext>
              </c:extLst>
            </c:dLbl>
            <c:spPr>
              <a:noFill/>
              <a:ln>
                <a:noFill/>
              </a:ln>
              <a:effectLst/>
            </c:spPr>
            <c:txPr>
              <a:bodyPr/>
              <a:lstStyle/>
              <a:p>
                <a:pPr>
                  <a:defRPr>
                    <a:solidFill>
                      <a:schemeClr val="bg1"/>
                    </a:solidFill>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Eastern ASIA</c:v>
                </c:pt>
                <c:pt idx="1">
                  <c:v>Southern Africa</c:v>
                </c:pt>
                <c:pt idx="2">
                  <c:v>Eastern Africaa</c:v>
                </c:pt>
                <c:pt idx="3">
                  <c:v>Northern Africa</c:v>
                </c:pt>
                <c:pt idx="4">
                  <c:v>Western Africa</c:v>
                </c:pt>
                <c:pt idx="5">
                  <c:v>Middle Africa</c:v>
                </c:pt>
              </c:strCache>
            </c:strRef>
          </c:cat>
          <c:val>
            <c:numRef>
              <c:f>Sheet1!$F$2:$F$7</c:f>
              <c:numCache>
                <c:formatCode>General</c:formatCode>
                <c:ptCount val="6"/>
                <c:pt idx="0">
                  <c:v>75</c:v>
                </c:pt>
                <c:pt idx="1">
                  <c:v>20</c:v>
                </c:pt>
                <c:pt idx="2">
                  <c:v>6</c:v>
                </c:pt>
                <c:pt idx="3">
                  <c:v>17</c:v>
                </c:pt>
                <c:pt idx="4" formatCode="0%">
                  <c:v>0.06</c:v>
                </c:pt>
                <c:pt idx="5">
                  <c:v>0</c:v>
                </c:pt>
              </c:numCache>
            </c:numRef>
          </c:val>
          <c:extLst>
            <c:ext xmlns:c16="http://schemas.microsoft.com/office/drawing/2014/chart" uri="{C3380CC4-5D6E-409C-BE32-E72D297353CC}">
              <c16:uniqueId val="{00000008-D491-4113-B2FC-6FCC1C367844}"/>
            </c:ext>
          </c:extLst>
        </c:ser>
        <c:dLbls>
          <c:showLegendKey val="0"/>
          <c:showVal val="0"/>
          <c:showCatName val="0"/>
          <c:showSerName val="0"/>
          <c:showPercent val="0"/>
          <c:showBubbleSize val="0"/>
        </c:dLbls>
        <c:gapWidth val="150"/>
        <c:axId val="131945984"/>
        <c:axId val="131947520"/>
      </c:barChart>
      <c:catAx>
        <c:axId val="131945984"/>
        <c:scaling>
          <c:orientation val="minMax"/>
        </c:scaling>
        <c:delete val="0"/>
        <c:axPos val="b"/>
        <c:numFmt formatCode="General" sourceLinked="0"/>
        <c:majorTickMark val="out"/>
        <c:minorTickMark val="none"/>
        <c:tickLblPos val="nextTo"/>
        <c:txPr>
          <a:bodyPr/>
          <a:lstStyle/>
          <a:p>
            <a:pPr>
              <a:defRPr sz="1200"/>
            </a:pPr>
            <a:endParaRPr lang="it-IT"/>
          </a:p>
        </c:txPr>
        <c:crossAx val="131947520"/>
        <c:crosses val="autoZero"/>
        <c:auto val="1"/>
        <c:lblAlgn val="ctr"/>
        <c:lblOffset val="100"/>
        <c:noMultiLvlLbl val="0"/>
      </c:catAx>
      <c:valAx>
        <c:axId val="131947520"/>
        <c:scaling>
          <c:orientation val="minMax"/>
          <c:max val="100"/>
        </c:scaling>
        <c:delete val="0"/>
        <c:axPos val="l"/>
        <c:majorGridlines/>
        <c:numFmt formatCode="General" sourceLinked="1"/>
        <c:majorTickMark val="out"/>
        <c:minorTickMark val="none"/>
        <c:tickLblPos val="nextTo"/>
        <c:crossAx val="131945984"/>
        <c:crosses val="autoZero"/>
        <c:crossBetween val="between"/>
        <c:majorUnit val="20"/>
      </c:valAx>
    </c:plotArea>
    <c:legend>
      <c:legendPos val="r"/>
      <c:overlay val="0"/>
      <c:txPr>
        <a:bodyPr/>
        <a:lstStyle/>
        <a:p>
          <a:pPr>
            <a:defRPr sz="1400"/>
          </a:pPr>
          <a:endParaRPr lang="it-IT"/>
        </a:p>
      </c:txPr>
    </c:legend>
    <c:plotVisOnly val="1"/>
    <c:dispBlanksAs val="gap"/>
    <c:showDLblsOverMax val="0"/>
  </c:chart>
  <c:txPr>
    <a:bodyPr/>
    <a:lstStyle/>
    <a:p>
      <a:pPr>
        <a:defRPr sz="1800"/>
      </a:pPr>
      <a:endParaRPr lang="it-IT"/>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Physical health</c:v>
                </c:pt>
              </c:strCache>
            </c:strRef>
          </c:tx>
          <c:spPr>
            <a:solidFill>
              <a:srgbClr val="00C1B5"/>
            </a:solidFill>
          </c:spPr>
          <c:invertIfNegative val="0"/>
          <c:cat>
            <c:strRef>
              <c:f>Sheet1!$A$2:$A$5</c:f>
              <c:strCache>
                <c:ptCount val="4"/>
                <c:pt idx="0">
                  <c:v>Developed Countries</c:v>
                </c:pt>
                <c:pt idx="1">
                  <c:v> Asia</c:v>
                </c:pt>
                <c:pt idx="2">
                  <c:v>Africa</c:v>
                </c:pt>
                <c:pt idx="3">
                  <c:v>LAC</c:v>
                </c:pt>
              </c:strCache>
            </c:strRef>
          </c:cat>
          <c:val>
            <c:numRef>
              <c:f>Sheet1!$B$2:$B$5</c:f>
              <c:numCache>
                <c:formatCode>General</c:formatCode>
                <c:ptCount val="4"/>
                <c:pt idx="0">
                  <c:v>88</c:v>
                </c:pt>
                <c:pt idx="1">
                  <c:v>63</c:v>
                </c:pt>
                <c:pt idx="2">
                  <c:v>60</c:v>
                </c:pt>
                <c:pt idx="3">
                  <c:v>58</c:v>
                </c:pt>
              </c:numCache>
            </c:numRef>
          </c:val>
          <c:extLst>
            <c:ext xmlns:c16="http://schemas.microsoft.com/office/drawing/2014/chart" uri="{C3380CC4-5D6E-409C-BE32-E72D297353CC}">
              <c16:uniqueId val="{00000000-06A7-47DB-BD92-18E9D6D515CC}"/>
            </c:ext>
          </c:extLst>
        </c:ser>
        <c:ser>
          <c:idx val="1"/>
          <c:order val="1"/>
          <c:tx>
            <c:strRef>
              <c:f>Sheet1!$C$1</c:f>
              <c:strCache>
                <c:ptCount val="1"/>
                <c:pt idx="0">
                  <c:v>Mental health</c:v>
                </c:pt>
              </c:strCache>
            </c:strRef>
          </c:tx>
          <c:spPr>
            <a:solidFill>
              <a:srgbClr val="00B050"/>
            </a:solidFill>
          </c:spPr>
          <c:invertIfNegative val="0"/>
          <c:cat>
            <c:strRef>
              <c:f>Sheet1!$A$2:$A$5</c:f>
              <c:strCache>
                <c:ptCount val="4"/>
                <c:pt idx="0">
                  <c:v>Developed Countries</c:v>
                </c:pt>
                <c:pt idx="1">
                  <c:v> Asia</c:v>
                </c:pt>
                <c:pt idx="2">
                  <c:v>Africa</c:v>
                </c:pt>
                <c:pt idx="3">
                  <c:v>LAC</c:v>
                </c:pt>
              </c:strCache>
            </c:strRef>
          </c:cat>
          <c:val>
            <c:numRef>
              <c:f>Sheet1!$C$2:$C$5</c:f>
              <c:numCache>
                <c:formatCode>General</c:formatCode>
                <c:ptCount val="4"/>
                <c:pt idx="0">
                  <c:v>88</c:v>
                </c:pt>
                <c:pt idx="1">
                  <c:v>61</c:v>
                </c:pt>
                <c:pt idx="2">
                  <c:v>55</c:v>
                </c:pt>
                <c:pt idx="3">
                  <c:v>52</c:v>
                </c:pt>
              </c:numCache>
            </c:numRef>
          </c:val>
          <c:extLst>
            <c:ext xmlns:c16="http://schemas.microsoft.com/office/drawing/2014/chart" uri="{C3380CC4-5D6E-409C-BE32-E72D297353CC}">
              <c16:uniqueId val="{00000001-06A7-47DB-BD92-18E9D6D515CC}"/>
            </c:ext>
          </c:extLst>
        </c:ser>
        <c:ser>
          <c:idx val="2"/>
          <c:order val="2"/>
          <c:tx>
            <c:strRef>
              <c:f>Sheet1!$D$1</c:f>
              <c:strCache>
                <c:ptCount val="1"/>
                <c:pt idx="0">
                  <c:v>Rape/incest</c:v>
                </c:pt>
              </c:strCache>
            </c:strRef>
          </c:tx>
          <c:spPr>
            <a:solidFill>
              <a:srgbClr val="92D050"/>
            </a:solidFill>
          </c:spPr>
          <c:invertIfNegative val="0"/>
          <c:cat>
            <c:strRef>
              <c:f>Sheet1!$A$2:$A$5</c:f>
              <c:strCache>
                <c:ptCount val="4"/>
                <c:pt idx="0">
                  <c:v>Developed Countries</c:v>
                </c:pt>
                <c:pt idx="1">
                  <c:v> Asia</c:v>
                </c:pt>
                <c:pt idx="2">
                  <c:v>Africa</c:v>
                </c:pt>
                <c:pt idx="3">
                  <c:v>LAC</c:v>
                </c:pt>
              </c:strCache>
            </c:strRef>
          </c:cat>
          <c:val>
            <c:numRef>
              <c:f>Sheet1!$D$2:$D$5</c:f>
              <c:numCache>
                <c:formatCode>General</c:formatCode>
                <c:ptCount val="4"/>
                <c:pt idx="0">
                  <c:v>84</c:v>
                </c:pt>
                <c:pt idx="1">
                  <c:v>50</c:v>
                </c:pt>
                <c:pt idx="2">
                  <c:v>32</c:v>
                </c:pt>
                <c:pt idx="3">
                  <c:v>36</c:v>
                </c:pt>
              </c:numCache>
            </c:numRef>
          </c:val>
          <c:extLst>
            <c:ext xmlns:c16="http://schemas.microsoft.com/office/drawing/2014/chart" uri="{C3380CC4-5D6E-409C-BE32-E72D297353CC}">
              <c16:uniqueId val="{00000002-06A7-47DB-BD92-18E9D6D515CC}"/>
            </c:ext>
          </c:extLst>
        </c:ser>
        <c:ser>
          <c:idx val="3"/>
          <c:order val="3"/>
          <c:tx>
            <c:strRef>
              <c:f>Sheet1!$E$1</c:f>
              <c:strCache>
                <c:ptCount val="1"/>
                <c:pt idx="0">
                  <c:v>Fetal impairment</c:v>
                </c:pt>
              </c:strCache>
            </c:strRef>
          </c:tx>
          <c:spPr>
            <a:solidFill>
              <a:srgbClr val="FFC000"/>
            </a:solidFill>
          </c:spPr>
          <c:invertIfNegative val="0"/>
          <c:cat>
            <c:strRef>
              <c:f>Sheet1!$A$2:$A$5</c:f>
              <c:strCache>
                <c:ptCount val="4"/>
                <c:pt idx="0">
                  <c:v>Developed Countries</c:v>
                </c:pt>
                <c:pt idx="1">
                  <c:v> Asia</c:v>
                </c:pt>
                <c:pt idx="2">
                  <c:v>Africa</c:v>
                </c:pt>
                <c:pt idx="3">
                  <c:v>LAC</c:v>
                </c:pt>
              </c:strCache>
            </c:strRef>
          </c:cat>
          <c:val>
            <c:numRef>
              <c:f>Sheet1!$E$2:$E$5</c:f>
              <c:numCache>
                <c:formatCode>General</c:formatCode>
                <c:ptCount val="4"/>
                <c:pt idx="0">
                  <c:v>84</c:v>
                </c:pt>
                <c:pt idx="1">
                  <c:v>54</c:v>
                </c:pt>
                <c:pt idx="2">
                  <c:v>32</c:v>
                </c:pt>
                <c:pt idx="3">
                  <c:v>31</c:v>
                </c:pt>
              </c:numCache>
            </c:numRef>
          </c:val>
          <c:extLst>
            <c:ext xmlns:c16="http://schemas.microsoft.com/office/drawing/2014/chart" uri="{C3380CC4-5D6E-409C-BE32-E72D297353CC}">
              <c16:uniqueId val="{00000003-06A7-47DB-BD92-18E9D6D515CC}"/>
            </c:ext>
          </c:extLst>
        </c:ser>
        <c:ser>
          <c:idx val="4"/>
          <c:order val="4"/>
          <c:tx>
            <c:strRef>
              <c:f>Sheet1!$F$1</c:f>
              <c:strCache>
                <c:ptCount val="1"/>
                <c:pt idx="0">
                  <c:v>Economic or social</c:v>
                </c:pt>
              </c:strCache>
            </c:strRef>
          </c:tx>
          <c:spPr>
            <a:solidFill>
              <a:srgbClr val="FCCD80"/>
            </a:solidFill>
          </c:spPr>
          <c:invertIfNegative val="0"/>
          <c:dLbls>
            <c:dLbl>
              <c:idx val="0"/>
              <c:tx>
                <c:rich>
                  <a:bodyPr/>
                  <a:lstStyle/>
                  <a:p>
                    <a:r>
                      <a:rPr lang="en-US" dirty="0" smtClean="0">
                        <a:solidFill>
                          <a:schemeClr val="bg1"/>
                        </a:solidFill>
                      </a:rPr>
                      <a:t>80%</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6A7-47DB-BD92-18E9D6D515CC}"/>
                </c:ext>
              </c:extLst>
            </c:dLbl>
            <c:dLbl>
              <c:idx val="1"/>
              <c:tx>
                <c:rich>
                  <a:bodyPr/>
                  <a:lstStyle/>
                  <a:p>
                    <a:r>
                      <a:rPr lang="en-US" dirty="0" smtClean="0">
                        <a:solidFill>
                          <a:schemeClr val="bg1"/>
                        </a:solidFill>
                      </a:rPr>
                      <a:t>39%</a:t>
                    </a:r>
                    <a:endParaRPr lang="en-US" dirty="0" smtClean="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6A7-47DB-BD92-18E9D6D515CC}"/>
                </c:ext>
              </c:extLst>
            </c:dLbl>
            <c:dLbl>
              <c:idx val="2"/>
              <c:tx>
                <c:rich>
                  <a:bodyPr/>
                  <a:lstStyle/>
                  <a:p>
                    <a:r>
                      <a:rPr lang="en-US" dirty="0" smtClean="0"/>
                      <a:t>8%</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6A7-47DB-BD92-18E9D6D515CC}"/>
                </c:ext>
              </c:extLst>
            </c:dLbl>
            <c:dLbl>
              <c:idx val="3"/>
              <c:tx>
                <c:rich>
                  <a:bodyPr/>
                  <a:lstStyle/>
                  <a:p>
                    <a:r>
                      <a:rPr lang="en-US" dirty="0" smtClean="0">
                        <a:solidFill>
                          <a:schemeClr val="bg1"/>
                        </a:solidFill>
                      </a:rPr>
                      <a:t>18%</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6A7-47DB-BD92-18E9D6D515CC}"/>
                </c:ext>
              </c:extLst>
            </c:dLbl>
            <c:spPr>
              <a:noFill/>
              <a:ln>
                <a:noFill/>
              </a:ln>
              <a:effectLst/>
            </c:spPr>
            <c:txPr>
              <a:bodyPr/>
              <a:lstStyle/>
              <a:p>
                <a:pPr>
                  <a:defRPr>
                    <a:solidFill>
                      <a:schemeClr val="bg1"/>
                    </a:solidFill>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Developed Countries</c:v>
                </c:pt>
                <c:pt idx="1">
                  <c:v> Asia</c:v>
                </c:pt>
                <c:pt idx="2">
                  <c:v>Africa</c:v>
                </c:pt>
                <c:pt idx="3">
                  <c:v>LAC</c:v>
                </c:pt>
              </c:strCache>
            </c:strRef>
          </c:cat>
          <c:val>
            <c:numRef>
              <c:f>Sheet1!$F$2:$F$5</c:f>
              <c:numCache>
                <c:formatCode>General</c:formatCode>
                <c:ptCount val="4"/>
                <c:pt idx="0">
                  <c:v>80</c:v>
                </c:pt>
                <c:pt idx="1">
                  <c:v>39</c:v>
                </c:pt>
                <c:pt idx="2">
                  <c:v>8</c:v>
                </c:pt>
                <c:pt idx="3">
                  <c:v>18</c:v>
                </c:pt>
              </c:numCache>
            </c:numRef>
          </c:val>
          <c:extLst>
            <c:ext xmlns:c16="http://schemas.microsoft.com/office/drawing/2014/chart" uri="{C3380CC4-5D6E-409C-BE32-E72D297353CC}">
              <c16:uniqueId val="{00000008-06A7-47DB-BD92-18E9D6D515CC}"/>
            </c:ext>
          </c:extLst>
        </c:ser>
        <c:dLbls>
          <c:showLegendKey val="0"/>
          <c:showVal val="0"/>
          <c:showCatName val="0"/>
          <c:showSerName val="0"/>
          <c:showPercent val="0"/>
          <c:showBubbleSize val="0"/>
        </c:dLbls>
        <c:gapWidth val="150"/>
        <c:axId val="158904320"/>
        <c:axId val="158905856"/>
      </c:barChart>
      <c:catAx>
        <c:axId val="158904320"/>
        <c:scaling>
          <c:orientation val="minMax"/>
        </c:scaling>
        <c:delete val="0"/>
        <c:axPos val="b"/>
        <c:numFmt formatCode="General" sourceLinked="0"/>
        <c:majorTickMark val="out"/>
        <c:minorTickMark val="none"/>
        <c:tickLblPos val="nextTo"/>
        <c:txPr>
          <a:bodyPr/>
          <a:lstStyle/>
          <a:p>
            <a:pPr>
              <a:defRPr sz="1200"/>
            </a:pPr>
            <a:endParaRPr lang="it-IT"/>
          </a:p>
        </c:txPr>
        <c:crossAx val="158905856"/>
        <c:crosses val="autoZero"/>
        <c:auto val="1"/>
        <c:lblAlgn val="ctr"/>
        <c:lblOffset val="100"/>
        <c:noMultiLvlLbl val="0"/>
      </c:catAx>
      <c:valAx>
        <c:axId val="158905856"/>
        <c:scaling>
          <c:orientation val="minMax"/>
          <c:max val="100"/>
        </c:scaling>
        <c:delete val="0"/>
        <c:axPos val="l"/>
        <c:majorGridlines/>
        <c:numFmt formatCode="General" sourceLinked="1"/>
        <c:majorTickMark val="out"/>
        <c:minorTickMark val="none"/>
        <c:tickLblPos val="nextTo"/>
        <c:crossAx val="158904320"/>
        <c:crosses val="autoZero"/>
        <c:crossBetween val="between"/>
        <c:majorUnit val="20"/>
      </c:valAx>
    </c:plotArea>
    <c:legend>
      <c:legendPos val="r"/>
      <c:overlay val="0"/>
      <c:txPr>
        <a:bodyPr/>
        <a:lstStyle/>
        <a:p>
          <a:pPr>
            <a:defRPr sz="1400"/>
          </a:pPr>
          <a:endParaRPr lang="it-IT"/>
        </a:p>
      </c:txPr>
    </c:legend>
    <c:plotVisOnly val="1"/>
    <c:dispBlanksAs val="gap"/>
    <c:showDLblsOverMax val="0"/>
  </c:chart>
  <c:txPr>
    <a:bodyPr/>
    <a:lstStyle/>
    <a:p>
      <a:pPr>
        <a:defRPr sz="1800"/>
      </a:pPr>
      <a:endParaRPr lang="it-IT"/>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b="1" baseline="0" dirty="0" smtClean="0">
                <a:solidFill>
                  <a:schemeClr val="tx1"/>
                </a:solidFill>
              </a:rPr>
              <a:t>Proportion of Unsafe Abortions Annually</a:t>
            </a:r>
            <a:endParaRPr lang="en-US" b="1" dirty="0">
              <a:solidFill>
                <a:schemeClr val="tx1"/>
              </a:solidFill>
            </a:endParaRPr>
          </a:p>
        </c:rich>
      </c:tx>
      <c:overlay val="0"/>
    </c:title>
    <c:autoTitleDeleted val="0"/>
    <c:plotArea>
      <c:layout>
        <c:manualLayout>
          <c:layoutTarget val="inner"/>
          <c:xMode val="edge"/>
          <c:yMode val="edge"/>
          <c:x val="0.32948044955918981"/>
          <c:y val="0.21447151546984347"/>
          <c:w val="0.67051955044081035"/>
          <c:h val="0.69333115097175857"/>
        </c:manualLayout>
      </c:layout>
      <c:barChart>
        <c:barDir val="col"/>
        <c:grouping val="clustered"/>
        <c:varyColors val="0"/>
        <c:ser>
          <c:idx val="0"/>
          <c:order val="0"/>
          <c:tx>
            <c:strRef>
              <c:f>Sheet1!$B$1</c:f>
              <c:strCache>
                <c:ptCount val="1"/>
                <c:pt idx="0">
                  <c:v>1995</c:v>
                </c:pt>
              </c:strCache>
            </c:strRef>
          </c:tx>
          <c:spPr>
            <a:solidFill>
              <a:srgbClr val="FCCD80"/>
            </a:solidFill>
          </c:spPr>
          <c:invertIfNegative val="0"/>
          <c:cat>
            <c:strRef>
              <c:f>Sheet1!$A$2:$A$3</c:f>
              <c:strCache>
                <c:ptCount val="1"/>
                <c:pt idx="0">
                  <c:v>Unsafe Abortion</c:v>
                </c:pt>
              </c:strCache>
            </c:strRef>
          </c:cat>
          <c:val>
            <c:numRef>
              <c:f>Sheet1!$B$2:$B$3</c:f>
              <c:numCache>
                <c:formatCode>General</c:formatCode>
                <c:ptCount val="2"/>
                <c:pt idx="0">
                  <c:v>0.44</c:v>
                </c:pt>
              </c:numCache>
            </c:numRef>
          </c:val>
          <c:extLst>
            <c:ext xmlns:c16="http://schemas.microsoft.com/office/drawing/2014/chart" uri="{C3380CC4-5D6E-409C-BE32-E72D297353CC}">
              <c16:uniqueId val="{00000000-3B97-4797-8726-478656F6B4D8}"/>
            </c:ext>
          </c:extLst>
        </c:ser>
        <c:ser>
          <c:idx val="1"/>
          <c:order val="1"/>
          <c:tx>
            <c:strRef>
              <c:f>Sheet1!$C$1</c:f>
              <c:strCache>
                <c:ptCount val="1"/>
                <c:pt idx="0">
                  <c:v>2003</c:v>
                </c:pt>
              </c:strCache>
            </c:strRef>
          </c:tx>
          <c:spPr>
            <a:solidFill>
              <a:srgbClr val="FFC000"/>
            </a:solidFill>
          </c:spPr>
          <c:invertIfNegative val="0"/>
          <c:cat>
            <c:strRef>
              <c:f>Sheet1!$A$2:$A$3</c:f>
              <c:strCache>
                <c:ptCount val="1"/>
                <c:pt idx="0">
                  <c:v>Unsafe Abortion</c:v>
                </c:pt>
              </c:strCache>
            </c:strRef>
          </c:cat>
          <c:val>
            <c:numRef>
              <c:f>Sheet1!$C$2:$C$3</c:f>
              <c:numCache>
                <c:formatCode>General</c:formatCode>
                <c:ptCount val="2"/>
                <c:pt idx="0" formatCode="#,##0">
                  <c:v>0.47000000000000003</c:v>
                </c:pt>
              </c:numCache>
            </c:numRef>
          </c:val>
          <c:extLst>
            <c:ext xmlns:c16="http://schemas.microsoft.com/office/drawing/2014/chart" uri="{C3380CC4-5D6E-409C-BE32-E72D297353CC}">
              <c16:uniqueId val="{00000001-3B97-4797-8726-478656F6B4D8}"/>
            </c:ext>
          </c:extLst>
        </c:ser>
        <c:ser>
          <c:idx val="2"/>
          <c:order val="2"/>
          <c:tx>
            <c:strRef>
              <c:f>Sheet1!$D$1</c:f>
              <c:strCache>
                <c:ptCount val="1"/>
                <c:pt idx="0">
                  <c:v>2008</c:v>
                </c:pt>
              </c:strCache>
            </c:strRef>
          </c:tx>
          <c:spPr>
            <a:solidFill>
              <a:srgbClr val="D60270"/>
            </a:solidFill>
          </c:spPr>
          <c:invertIfNegative val="0"/>
          <c:cat>
            <c:strRef>
              <c:f>Sheet1!$A$2:$A$3</c:f>
              <c:strCache>
                <c:ptCount val="1"/>
                <c:pt idx="0">
                  <c:v>Unsafe Abortion</c:v>
                </c:pt>
              </c:strCache>
            </c:strRef>
          </c:cat>
          <c:val>
            <c:numRef>
              <c:f>Sheet1!$D$2:$D$3</c:f>
              <c:numCache>
                <c:formatCode>General</c:formatCode>
                <c:ptCount val="2"/>
                <c:pt idx="0" formatCode="#,##0">
                  <c:v>0.49000000000000005</c:v>
                </c:pt>
              </c:numCache>
            </c:numRef>
          </c:val>
          <c:extLst>
            <c:ext xmlns:c16="http://schemas.microsoft.com/office/drawing/2014/chart" uri="{C3380CC4-5D6E-409C-BE32-E72D297353CC}">
              <c16:uniqueId val="{00000002-3B97-4797-8726-478656F6B4D8}"/>
            </c:ext>
          </c:extLst>
        </c:ser>
        <c:dLbls>
          <c:showLegendKey val="0"/>
          <c:showVal val="0"/>
          <c:showCatName val="0"/>
          <c:showSerName val="0"/>
          <c:showPercent val="0"/>
          <c:showBubbleSize val="0"/>
        </c:dLbls>
        <c:gapWidth val="150"/>
        <c:axId val="138889856"/>
        <c:axId val="138895744"/>
      </c:barChart>
      <c:catAx>
        <c:axId val="138889856"/>
        <c:scaling>
          <c:orientation val="minMax"/>
        </c:scaling>
        <c:delete val="0"/>
        <c:axPos val="b"/>
        <c:numFmt formatCode="General" sourceLinked="1"/>
        <c:majorTickMark val="none"/>
        <c:minorTickMark val="none"/>
        <c:tickLblPos val="nextTo"/>
        <c:txPr>
          <a:bodyPr/>
          <a:lstStyle/>
          <a:p>
            <a:pPr>
              <a:defRPr>
                <a:solidFill>
                  <a:schemeClr val="tx1"/>
                </a:solidFill>
              </a:defRPr>
            </a:pPr>
            <a:endParaRPr lang="it-IT"/>
          </a:p>
        </c:txPr>
        <c:crossAx val="138895744"/>
        <c:crosses val="autoZero"/>
        <c:auto val="1"/>
        <c:lblAlgn val="ctr"/>
        <c:lblOffset val="100"/>
        <c:noMultiLvlLbl val="0"/>
      </c:catAx>
      <c:valAx>
        <c:axId val="138895744"/>
        <c:scaling>
          <c:orientation val="minMax"/>
        </c:scaling>
        <c:delete val="0"/>
        <c:axPos val="l"/>
        <c:majorGridlines>
          <c:spPr>
            <a:ln>
              <a:noFill/>
            </a:ln>
          </c:spPr>
        </c:majorGridlines>
        <c:numFmt formatCode="0%" sourceLinked="0"/>
        <c:majorTickMark val="none"/>
        <c:minorTickMark val="none"/>
        <c:tickLblPos val="nextTo"/>
        <c:txPr>
          <a:bodyPr/>
          <a:lstStyle/>
          <a:p>
            <a:pPr>
              <a:defRPr>
                <a:solidFill>
                  <a:schemeClr val="tx1"/>
                </a:solidFill>
              </a:defRPr>
            </a:pPr>
            <a:endParaRPr lang="it-IT"/>
          </a:p>
        </c:txPr>
        <c:crossAx val="138889856"/>
        <c:crosses val="autoZero"/>
        <c:crossBetween val="between"/>
        <c:minorUnit val="2.0000000000000009E-3"/>
      </c:valAx>
    </c:plotArea>
    <c:legend>
      <c:legendPos val="r"/>
      <c:layout>
        <c:manualLayout>
          <c:xMode val="edge"/>
          <c:yMode val="edge"/>
          <c:x val="0"/>
          <c:y val="0.66979688058863163"/>
          <c:w val="0.1527086277676829"/>
          <c:h val="0.21585345018664112"/>
        </c:manualLayout>
      </c:layout>
      <c:overlay val="0"/>
      <c:txPr>
        <a:bodyPr/>
        <a:lstStyle/>
        <a:p>
          <a:pPr>
            <a:defRPr>
              <a:solidFill>
                <a:schemeClr val="tx1"/>
              </a:solidFill>
            </a:defRPr>
          </a:pPr>
          <a:endParaRPr lang="it-IT"/>
        </a:p>
      </c:txPr>
    </c:legend>
    <c:plotVisOnly val="1"/>
    <c:dispBlanksAs val="gap"/>
    <c:showDLblsOverMax val="0"/>
  </c:chart>
  <c:spPr>
    <a:ln>
      <a:solidFill>
        <a:schemeClr val="tx2">
          <a:lumMod val="75000"/>
        </a:schemeClr>
      </a:solidFill>
    </a:ln>
  </c:spPr>
  <c:txPr>
    <a:bodyPr/>
    <a:lstStyle/>
    <a:p>
      <a:pPr>
        <a:defRPr sz="1800"/>
      </a:pPr>
      <a:endParaRPr lang="it-IT"/>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2514698621080968"/>
          <c:y val="6.7601768001571735E-2"/>
        </c:manualLayout>
      </c:layout>
      <c:overlay val="0"/>
      <c:txPr>
        <a:bodyPr/>
        <a:lstStyle/>
        <a:p>
          <a:pPr>
            <a:defRPr>
              <a:solidFill>
                <a:schemeClr val="tx1"/>
              </a:solidFill>
            </a:defRPr>
          </a:pPr>
          <a:endParaRPr lang="it-IT"/>
        </a:p>
      </c:txPr>
    </c:title>
    <c:autoTitleDeleted val="0"/>
    <c:plotArea>
      <c:layout/>
      <c:doughnutChart>
        <c:varyColors val="1"/>
        <c:ser>
          <c:idx val="0"/>
          <c:order val="0"/>
          <c:tx>
            <c:strRef>
              <c:f>Sheet1!$B$1</c:f>
              <c:strCache>
                <c:ptCount val="1"/>
                <c:pt idx="0">
                  <c:v>Unsafe Abortions</c:v>
                </c:pt>
              </c:strCache>
            </c:strRef>
          </c:tx>
          <c:spPr>
            <a:solidFill>
              <a:srgbClr val="E28C05"/>
            </a:solidFill>
          </c:spPr>
          <c:explosion val="32"/>
          <c:dPt>
            <c:idx val="0"/>
            <c:bubble3D val="0"/>
            <c:spPr>
              <a:solidFill>
                <a:srgbClr val="0054A0"/>
              </a:solidFill>
            </c:spPr>
            <c:extLst>
              <c:ext xmlns:c16="http://schemas.microsoft.com/office/drawing/2014/chart" uri="{C3380CC4-5D6E-409C-BE32-E72D297353CC}">
                <c16:uniqueId val="{00000001-CFD5-4375-9946-7976C114253C}"/>
              </c:ext>
            </c:extLst>
          </c:dPt>
          <c:dPt>
            <c:idx val="1"/>
            <c:bubble3D val="0"/>
            <c:spPr>
              <a:solidFill>
                <a:srgbClr val="FFC000"/>
              </a:solidFill>
            </c:spPr>
            <c:extLst>
              <c:ext xmlns:c16="http://schemas.microsoft.com/office/drawing/2014/chart" uri="{C3380CC4-5D6E-409C-BE32-E72D297353CC}">
                <c16:uniqueId val="{00000003-CFD5-4375-9946-7976C114253C}"/>
              </c:ext>
            </c:extLst>
          </c:dPt>
          <c:cat>
            <c:strRef>
              <c:f>Sheet1!$A$2:$A$3</c:f>
              <c:strCache>
                <c:ptCount val="2"/>
                <c:pt idx="0">
                  <c:v>Developing Countries: 98%</c:v>
                </c:pt>
                <c:pt idx="1">
                  <c:v>Developed Countries:    2%</c:v>
                </c:pt>
              </c:strCache>
            </c:strRef>
          </c:cat>
          <c:val>
            <c:numRef>
              <c:f>Sheet1!$B$2:$B$3</c:f>
              <c:numCache>
                <c:formatCode>General</c:formatCode>
                <c:ptCount val="2"/>
                <c:pt idx="0">
                  <c:v>98</c:v>
                </c:pt>
                <c:pt idx="1">
                  <c:v>2</c:v>
                </c:pt>
              </c:numCache>
            </c:numRef>
          </c:val>
          <c:extLst>
            <c:ext xmlns:c16="http://schemas.microsoft.com/office/drawing/2014/chart" uri="{C3380CC4-5D6E-409C-BE32-E72D297353CC}">
              <c16:uniqueId val="{00000004-CFD5-4375-9946-7976C114253C}"/>
            </c:ext>
          </c:extLst>
        </c:ser>
        <c:dLbls>
          <c:showLegendKey val="0"/>
          <c:showVal val="0"/>
          <c:showCatName val="0"/>
          <c:showSerName val="0"/>
          <c:showPercent val="0"/>
          <c:showBubbleSize val="0"/>
          <c:showLeaderLines val="0"/>
        </c:dLbls>
        <c:firstSliceAng val="80"/>
        <c:holeSize val="50"/>
      </c:doughnutChart>
    </c:plotArea>
    <c:legend>
      <c:legendPos val="r"/>
      <c:legendEntry>
        <c:idx val="0"/>
        <c:txPr>
          <a:bodyPr/>
          <a:lstStyle/>
          <a:p>
            <a:pPr>
              <a:defRPr>
                <a:solidFill>
                  <a:schemeClr val="tx1"/>
                </a:solidFill>
              </a:defRPr>
            </a:pPr>
            <a:endParaRPr lang="it-IT"/>
          </a:p>
        </c:txPr>
      </c:legendEntry>
      <c:legendEntry>
        <c:idx val="1"/>
        <c:txPr>
          <a:bodyPr/>
          <a:lstStyle/>
          <a:p>
            <a:pPr>
              <a:defRPr>
                <a:solidFill>
                  <a:schemeClr val="tx1"/>
                </a:solidFill>
              </a:defRPr>
            </a:pPr>
            <a:endParaRPr lang="it-IT"/>
          </a:p>
        </c:txPr>
      </c:legendEntry>
      <c:layout>
        <c:manualLayout>
          <c:xMode val="edge"/>
          <c:yMode val="edge"/>
          <c:x val="0.69262671953639532"/>
          <c:y val="0.17598017724535134"/>
          <c:w val="0.28692454613828433"/>
          <c:h val="0.61225764741976108"/>
        </c:manualLayout>
      </c:layout>
      <c:overlay val="0"/>
      <c:spPr>
        <a:noFill/>
      </c:spPr>
      <c:txPr>
        <a:bodyPr/>
        <a:lstStyle/>
        <a:p>
          <a:pPr>
            <a:defRPr>
              <a:solidFill>
                <a:schemeClr val="tx1"/>
              </a:solidFill>
            </a:defRPr>
          </a:pPr>
          <a:endParaRPr lang="it-IT"/>
        </a:p>
      </c:txPr>
    </c:legend>
    <c:plotVisOnly val="1"/>
    <c:dispBlanksAs val="zero"/>
    <c:showDLblsOverMax val="0"/>
  </c:chart>
  <c:spPr>
    <a:ln>
      <a:solidFill>
        <a:schemeClr val="tx2">
          <a:lumMod val="75000"/>
        </a:schemeClr>
      </a:solidFill>
    </a:ln>
  </c:spPr>
  <c:txPr>
    <a:bodyPr/>
    <a:lstStyle/>
    <a:p>
      <a:pPr>
        <a:defRPr sz="1800"/>
      </a:pPr>
      <a:endParaRPr lang="it-IT"/>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solidFill>
                  <a:srgbClr val="E2D6B5"/>
                </a:solidFill>
              </a:defRPr>
            </a:pPr>
            <a:r>
              <a:rPr lang="en-US" dirty="0" smtClean="0"/>
              <a:t> </a:t>
            </a:r>
            <a:r>
              <a:rPr lang="en-US" dirty="0" smtClean="0">
                <a:solidFill>
                  <a:schemeClr val="tx1"/>
                </a:solidFill>
              </a:rPr>
              <a:t>Induced</a:t>
            </a:r>
            <a:r>
              <a:rPr lang="en-US" baseline="0" dirty="0" smtClean="0">
                <a:solidFill>
                  <a:schemeClr val="tx1"/>
                </a:solidFill>
              </a:rPr>
              <a:t> </a:t>
            </a:r>
            <a:r>
              <a:rPr lang="en-US" dirty="0" smtClean="0">
                <a:solidFill>
                  <a:schemeClr val="tx1"/>
                </a:solidFill>
              </a:rPr>
              <a:t>Abortions </a:t>
            </a:r>
          </a:p>
          <a:p>
            <a:pPr>
              <a:defRPr>
                <a:solidFill>
                  <a:srgbClr val="E2D6B5"/>
                </a:solidFill>
              </a:defRPr>
            </a:pPr>
            <a:r>
              <a:rPr lang="en-US" dirty="0" smtClean="0">
                <a:solidFill>
                  <a:schemeClr val="tx1"/>
                </a:solidFill>
              </a:rPr>
              <a:t>in Developing Countries</a:t>
            </a:r>
            <a:endParaRPr lang="en-US" dirty="0">
              <a:solidFill>
                <a:schemeClr val="tx1"/>
              </a:solidFill>
            </a:endParaRPr>
          </a:p>
        </c:rich>
      </c:tx>
      <c:overlay val="0"/>
    </c:title>
    <c:autoTitleDeleted val="0"/>
    <c:plotArea>
      <c:layout/>
      <c:pieChart>
        <c:varyColors val="1"/>
        <c:ser>
          <c:idx val="0"/>
          <c:order val="0"/>
          <c:tx>
            <c:strRef>
              <c:f>Sheet1!$B$1</c:f>
              <c:strCache>
                <c:ptCount val="1"/>
                <c:pt idx="0">
                  <c:v>Unsafe Abortions</c:v>
                </c:pt>
              </c:strCache>
            </c:strRef>
          </c:tx>
          <c:spPr>
            <a:solidFill>
              <a:srgbClr val="E28C05"/>
            </a:solidFill>
          </c:spPr>
          <c:dPt>
            <c:idx val="0"/>
            <c:bubble3D val="0"/>
            <c:spPr>
              <a:solidFill>
                <a:srgbClr val="0054A0"/>
              </a:solidFill>
            </c:spPr>
            <c:extLst>
              <c:ext xmlns:c16="http://schemas.microsoft.com/office/drawing/2014/chart" uri="{C3380CC4-5D6E-409C-BE32-E72D297353CC}">
                <c16:uniqueId val="{00000001-F092-416E-BDF3-65126FDBD64F}"/>
              </c:ext>
            </c:extLst>
          </c:dPt>
          <c:dPt>
            <c:idx val="1"/>
            <c:bubble3D val="0"/>
            <c:spPr>
              <a:solidFill>
                <a:schemeClr val="accent3"/>
              </a:solidFill>
            </c:spPr>
            <c:extLst>
              <c:ext xmlns:c16="http://schemas.microsoft.com/office/drawing/2014/chart" uri="{C3380CC4-5D6E-409C-BE32-E72D297353CC}">
                <c16:uniqueId val="{00000003-F092-416E-BDF3-65126FDBD64F}"/>
              </c:ext>
            </c:extLst>
          </c:dPt>
          <c:cat>
            <c:strRef>
              <c:f>Sheet1!$A$2:$A$3</c:f>
              <c:strCache>
                <c:ptCount val="2"/>
                <c:pt idx="0">
                  <c:v>Unsafe</c:v>
                </c:pt>
                <c:pt idx="1">
                  <c:v>Safe</c:v>
                </c:pt>
              </c:strCache>
            </c:strRef>
          </c:cat>
          <c:val>
            <c:numRef>
              <c:f>Sheet1!$B$2:$B$3</c:f>
              <c:numCache>
                <c:formatCode>General</c:formatCode>
                <c:ptCount val="2"/>
                <c:pt idx="0">
                  <c:v>75</c:v>
                </c:pt>
                <c:pt idx="1">
                  <c:v>25</c:v>
                </c:pt>
              </c:numCache>
            </c:numRef>
          </c:val>
          <c:extLst>
            <c:ext xmlns:c16="http://schemas.microsoft.com/office/drawing/2014/chart" uri="{C3380CC4-5D6E-409C-BE32-E72D297353CC}">
              <c16:uniqueId val="{00000004-F092-416E-BDF3-65126FDBD64F}"/>
            </c:ext>
          </c:extLst>
        </c:ser>
        <c:dLbls>
          <c:showLegendKey val="0"/>
          <c:showVal val="0"/>
          <c:showCatName val="0"/>
          <c:showSerName val="0"/>
          <c:showPercent val="0"/>
          <c:showBubbleSize val="0"/>
          <c:showLeaderLines val="0"/>
        </c:dLbls>
        <c:firstSliceAng val="80"/>
      </c:pieChart>
    </c:plotArea>
    <c:legend>
      <c:legendPos val="r"/>
      <c:legendEntry>
        <c:idx val="0"/>
        <c:txPr>
          <a:bodyPr/>
          <a:lstStyle/>
          <a:p>
            <a:pPr>
              <a:defRPr>
                <a:solidFill>
                  <a:schemeClr val="tx1"/>
                </a:solidFill>
              </a:defRPr>
            </a:pPr>
            <a:endParaRPr lang="it-IT"/>
          </a:p>
        </c:txPr>
      </c:legendEntry>
      <c:legendEntry>
        <c:idx val="1"/>
        <c:txPr>
          <a:bodyPr/>
          <a:lstStyle/>
          <a:p>
            <a:pPr>
              <a:defRPr>
                <a:solidFill>
                  <a:schemeClr val="tx1"/>
                </a:solidFill>
              </a:defRPr>
            </a:pPr>
            <a:endParaRPr lang="it-IT"/>
          </a:p>
        </c:txPr>
      </c:legendEntry>
      <c:layout>
        <c:manualLayout>
          <c:xMode val="edge"/>
          <c:yMode val="edge"/>
          <c:x val="0.74713575251437003"/>
          <c:y val="0.3993215626851036"/>
          <c:w val="0.25059218860320159"/>
          <c:h val="0.40104452895599157"/>
        </c:manualLayout>
      </c:layout>
      <c:overlay val="0"/>
    </c:legend>
    <c:plotVisOnly val="1"/>
    <c:dispBlanksAs val="zero"/>
    <c:showDLblsOverMax val="0"/>
  </c:chart>
  <c:spPr>
    <a:ln>
      <a:solidFill>
        <a:schemeClr val="tx2">
          <a:lumMod val="75000"/>
        </a:schemeClr>
      </a:solidFill>
    </a:ln>
  </c:spPr>
  <c:txPr>
    <a:bodyPr/>
    <a:lstStyle/>
    <a:p>
      <a:pPr>
        <a:defRPr sz="1800"/>
      </a:pPr>
      <a:endParaRPr lang="it-IT"/>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solidFill>
                  <a:srgbClr val="E2D6B5"/>
                </a:solidFill>
              </a:defRPr>
            </a:pPr>
            <a:r>
              <a:rPr lang="en-US" dirty="0" smtClean="0"/>
              <a:t> </a:t>
            </a:r>
            <a:r>
              <a:rPr lang="en-US" dirty="0" smtClean="0">
                <a:solidFill>
                  <a:schemeClr val="tx1"/>
                </a:solidFill>
              </a:rPr>
              <a:t>Unsafe Abortion in Developing Countries</a:t>
            </a:r>
            <a:endParaRPr lang="en-US" dirty="0">
              <a:solidFill>
                <a:schemeClr val="tx1"/>
              </a:solidFill>
            </a:endParaRPr>
          </a:p>
        </c:rich>
      </c:tx>
      <c:layout>
        <c:manualLayout>
          <c:xMode val="edge"/>
          <c:yMode val="edge"/>
          <c:x val="0.20735016605875067"/>
          <c:y val="4.624725945537965E-2"/>
        </c:manualLayout>
      </c:layout>
      <c:overlay val="0"/>
    </c:title>
    <c:autoTitleDeleted val="0"/>
    <c:plotArea>
      <c:layout/>
      <c:pieChart>
        <c:varyColors val="1"/>
        <c:ser>
          <c:idx val="0"/>
          <c:order val="0"/>
          <c:tx>
            <c:strRef>
              <c:f>Sheet1!$B$1</c:f>
              <c:strCache>
                <c:ptCount val="1"/>
                <c:pt idx="0">
                  <c:v>Unsafe Abortions</c:v>
                </c:pt>
              </c:strCache>
            </c:strRef>
          </c:tx>
          <c:spPr>
            <a:solidFill>
              <a:srgbClr val="E28C05"/>
            </a:solidFill>
          </c:spPr>
          <c:explosion val="25"/>
          <c:dPt>
            <c:idx val="0"/>
            <c:bubble3D val="0"/>
            <c:spPr>
              <a:solidFill>
                <a:srgbClr val="0054A0"/>
              </a:solidFill>
            </c:spPr>
            <c:extLst>
              <c:ext xmlns:c16="http://schemas.microsoft.com/office/drawing/2014/chart" uri="{C3380CC4-5D6E-409C-BE32-E72D297353CC}">
                <c16:uniqueId val="{00000001-23E4-4465-9DEA-3982847A10EA}"/>
              </c:ext>
            </c:extLst>
          </c:dPt>
          <c:dPt>
            <c:idx val="1"/>
            <c:bubble3D val="0"/>
            <c:spPr>
              <a:solidFill>
                <a:srgbClr val="D60270"/>
              </a:solidFill>
            </c:spPr>
            <c:extLst>
              <c:ext xmlns:c16="http://schemas.microsoft.com/office/drawing/2014/chart" uri="{C3380CC4-5D6E-409C-BE32-E72D297353CC}">
                <c16:uniqueId val="{00000003-23E4-4465-9DEA-3982847A10EA}"/>
              </c:ext>
            </c:extLst>
          </c:dPt>
          <c:cat>
            <c:strRef>
              <c:f>Sheet1!$A$2:$A$3</c:f>
              <c:strCache>
                <c:ptCount val="2"/>
                <c:pt idx="0">
                  <c:v>Over age 20</c:v>
                </c:pt>
                <c:pt idx="1">
                  <c:v>Under age 20</c:v>
                </c:pt>
              </c:strCache>
            </c:strRef>
          </c:cat>
          <c:val>
            <c:numRef>
              <c:f>Sheet1!$B$2:$B$3</c:f>
              <c:numCache>
                <c:formatCode>General</c:formatCode>
                <c:ptCount val="2"/>
                <c:pt idx="0">
                  <c:v>86</c:v>
                </c:pt>
                <c:pt idx="1">
                  <c:v>14</c:v>
                </c:pt>
              </c:numCache>
            </c:numRef>
          </c:val>
          <c:extLst>
            <c:ext xmlns:c16="http://schemas.microsoft.com/office/drawing/2014/chart" uri="{C3380CC4-5D6E-409C-BE32-E72D297353CC}">
              <c16:uniqueId val="{00000004-23E4-4465-9DEA-3982847A10EA}"/>
            </c:ext>
          </c:extLst>
        </c:ser>
        <c:dLbls>
          <c:showLegendKey val="0"/>
          <c:showVal val="0"/>
          <c:showCatName val="0"/>
          <c:showSerName val="0"/>
          <c:showPercent val="0"/>
          <c:showBubbleSize val="0"/>
          <c:showLeaderLines val="0"/>
        </c:dLbls>
        <c:firstSliceAng val="80"/>
      </c:pieChart>
    </c:plotArea>
    <c:legend>
      <c:legendPos val="r"/>
      <c:legendEntry>
        <c:idx val="0"/>
        <c:txPr>
          <a:bodyPr/>
          <a:lstStyle/>
          <a:p>
            <a:pPr>
              <a:defRPr sz="1400">
                <a:solidFill>
                  <a:schemeClr val="tx1"/>
                </a:solidFill>
              </a:defRPr>
            </a:pPr>
            <a:endParaRPr lang="it-IT"/>
          </a:p>
        </c:txPr>
      </c:legendEntry>
      <c:legendEntry>
        <c:idx val="1"/>
        <c:txPr>
          <a:bodyPr/>
          <a:lstStyle/>
          <a:p>
            <a:pPr>
              <a:defRPr sz="1400">
                <a:solidFill>
                  <a:schemeClr val="tx1"/>
                </a:solidFill>
              </a:defRPr>
            </a:pPr>
            <a:endParaRPr lang="it-IT"/>
          </a:p>
        </c:txPr>
      </c:legendEntry>
      <c:layout>
        <c:manualLayout>
          <c:xMode val="edge"/>
          <c:yMode val="edge"/>
          <c:x val="0.65555032075021802"/>
          <c:y val="0.68913781756148051"/>
          <c:w val="0.31220878195551094"/>
          <c:h val="0.21061754536055022"/>
        </c:manualLayout>
      </c:layout>
      <c:overlay val="0"/>
    </c:legend>
    <c:plotVisOnly val="1"/>
    <c:dispBlanksAs val="zero"/>
    <c:showDLblsOverMax val="0"/>
  </c:chart>
  <c:spPr>
    <a:noFill/>
    <a:ln>
      <a:solidFill>
        <a:schemeClr val="tx2">
          <a:lumMod val="75000"/>
        </a:schemeClr>
      </a:solidFill>
    </a:ln>
  </c:spPr>
  <c:txPr>
    <a:bodyPr/>
    <a:lstStyle/>
    <a:p>
      <a:pPr>
        <a:defRPr sz="1800"/>
      </a:pPr>
      <a:endParaRPr lang="it-IT"/>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Sheet1!$B$1</c:f>
              <c:strCache>
                <c:ptCount val="1"/>
                <c:pt idx="0">
                  <c:v>Unsafe</c:v>
                </c:pt>
              </c:strCache>
            </c:strRef>
          </c:tx>
          <c:spPr>
            <a:solidFill>
              <a:srgbClr val="0054A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Developed Countries  </c:v>
                </c:pt>
                <c:pt idx="1">
                  <c:v>Eastern Europe</c:v>
                </c:pt>
                <c:pt idx="2">
                  <c:v>Asia</c:v>
                </c:pt>
                <c:pt idx="3">
                  <c:v>Latin America</c:v>
                </c:pt>
                <c:pt idx="4">
                  <c:v>Africa</c:v>
                </c:pt>
              </c:strCache>
            </c:strRef>
          </c:cat>
          <c:val>
            <c:numRef>
              <c:f>Sheet1!$B$2:$B$6</c:f>
              <c:numCache>
                <c:formatCode>General</c:formatCode>
                <c:ptCount val="5"/>
                <c:pt idx="0">
                  <c:v>0.5</c:v>
                </c:pt>
                <c:pt idx="1">
                  <c:v>13</c:v>
                </c:pt>
                <c:pt idx="2">
                  <c:v>40</c:v>
                </c:pt>
                <c:pt idx="3">
                  <c:v>95</c:v>
                </c:pt>
                <c:pt idx="4">
                  <c:v>97</c:v>
                </c:pt>
              </c:numCache>
            </c:numRef>
          </c:val>
          <c:extLst>
            <c:ext xmlns:c16="http://schemas.microsoft.com/office/drawing/2014/chart" uri="{C3380CC4-5D6E-409C-BE32-E72D297353CC}">
              <c16:uniqueId val="{00000000-D414-4705-A546-D5754526D7DA}"/>
            </c:ext>
          </c:extLst>
        </c:ser>
        <c:ser>
          <c:idx val="1"/>
          <c:order val="1"/>
          <c:tx>
            <c:strRef>
              <c:f>Sheet1!$C$1</c:f>
              <c:strCache>
                <c:ptCount val="1"/>
                <c:pt idx="0">
                  <c:v>Safe</c:v>
                </c:pt>
              </c:strCache>
            </c:strRef>
          </c:tx>
          <c:spPr>
            <a:solidFill>
              <a:schemeClr val="accent3"/>
            </a:solidFill>
          </c:spPr>
          <c:invertIfNegative val="0"/>
          <c:cat>
            <c:strRef>
              <c:f>Sheet1!$A$2:$A$6</c:f>
              <c:strCache>
                <c:ptCount val="5"/>
                <c:pt idx="0">
                  <c:v>Developed Countries  </c:v>
                </c:pt>
                <c:pt idx="1">
                  <c:v>Eastern Europe</c:v>
                </c:pt>
                <c:pt idx="2">
                  <c:v>Asia</c:v>
                </c:pt>
                <c:pt idx="3">
                  <c:v>Latin America</c:v>
                </c:pt>
                <c:pt idx="4">
                  <c:v>Africa</c:v>
                </c:pt>
              </c:strCache>
            </c:strRef>
          </c:cat>
          <c:val>
            <c:numRef>
              <c:f>Sheet1!$C$2:$C$6</c:f>
              <c:numCache>
                <c:formatCode>General</c:formatCode>
                <c:ptCount val="5"/>
                <c:pt idx="0">
                  <c:v>99.5</c:v>
                </c:pt>
                <c:pt idx="1">
                  <c:v>87</c:v>
                </c:pt>
                <c:pt idx="2">
                  <c:v>60</c:v>
                </c:pt>
                <c:pt idx="3">
                  <c:v>5</c:v>
                </c:pt>
                <c:pt idx="4">
                  <c:v>3</c:v>
                </c:pt>
              </c:numCache>
            </c:numRef>
          </c:val>
          <c:extLst>
            <c:ext xmlns:c16="http://schemas.microsoft.com/office/drawing/2014/chart" uri="{C3380CC4-5D6E-409C-BE32-E72D297353CC}">
              <c16:uniqueId val="{00000001-D414-4705-A546-D5754526D7DA}"/>
            </c:ext>
          </c:extLst>
        </c:ser>
        <c:dLbls>
          <c:showLegendKey val="0"/>
          <c:showVal val="0"/>
          <c:showCatName val="0"/>
          <c:showSerName val="0"/>
          <c:showPercent val="0"/>
          <c:showBubbleSize val="0"/>
        </c:dLbls>
        <c:gapWidth val="150"/>
        <c:overlap val="100"/>
        <c:axId val="138402048"/>
        <c:axId val="138407936"/>
      </c:barChart>
      <c:catAx>
        <c:axId val="138402048"/>
        <c:scaling>
          <c:orientation val="minMax"/>
        </c:scaling>
        <c:delete val="0"/>
        <c:axPos val="l"/>
        <c:numFmt formatCode="General" sourceLinked="0"/>
        <c:majorTickMark val="out"/>
        <c:minorTickMark val="none"/>
        <c:tickLblPos val="nextTo"/>
        <c:crossAx val="138407936"/>
        <c:crosses val="autoZero"/>
        <c:auto val="1"/>
        <c:lblAlgn val="ctr"/>
        <c:lblOffset val="100"/>
        <c:noMultiLvlLbl val="0"/>
      </c:catAx>
      <c:valAx>
        <c:axId val="138407936"/>
        <c:scaling>
          <c:orientation val="minMax"/>
        </c:scaling>
        <c:delete val="0"/>
        <c:axPos val="b"/>
        <c:majorGridlines>
          <c:spPr>
            <a:ln>
              <a:noFill/>
            </a:ln>
          </c:spPr>
        </c:majorGridlines>
        <c:numFmt formatCode="0%" sourceLinked="1"/>
        <c:majorTickMark val="out"/>
        <c:minorTickMark val="none"/>
        <c:tickLblPos val="nextTo"/>
        <c:crossAx val="138402048"/>
        <c:crosses val="autoZero"/>
        <c:crossBetween val="between"/>
      </c:valAx>
    </c:plotArea>
    <c:legend>
      <c:legendPos val="r"/>
      <c:overlay val="0"/>
      <c:txPr>
        <a:bodyPr/>
        <a:lstStyle/>
        <a:p>
          <a:pPr>
            <a:defRPr sz="1600"/>
          </a:pPr>
          <a:endParaRPr lang="it-IT"/>
        </a:p>
      </c:txPr>
    </c:legend>
    <c:plotVisOnly val="1"/>
    <c:dispBlanksAs val="gap"/>
    <c:showDLblsOverMax val="0"/>
  </c:chart>
  <c:txPr>
    <a:bodyPr/>
    <a:lstStyle/>
    <a:p>
      <a:pPr>
        <a:defRPr sz="1800"/>
      </a:pPr>
      <a:endParaRPr lang="it-IT"/>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Sheet1!$B$1</c:f>
              <c:strCache>
                <c:ptCount val="1"/>
                <c:pt idx="0">
                  <c:v>Unsafe</c:v>
                </c:pt>
              </c:strCache>
            </c:strRef>
          </c:tx>
          <c:spPr>
            <a:solidFill>
              <a:srgbClr val="0054A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Eastern Asia</c:v>
                </c:pt>
                <c:pt idx="1">
                  <c:v>Western Asia</c:v>
                </c:pt>
                <c:pt idx="2">
                  <c:v>South-eastern Asia</c:v>
                </c:pt>
                <c:pt idx="3">
                  <c:v>South-central Asia</c:v>
                </c:pt>
              </c:strCache>
            </c:strRef>
          </c:cat>
          <c:val>
            <c:numRef>
              <c:f>Sheet1!$B$2:$B$5</c:f>
              <c:numCache>
                <c:formatCode>General</c:formatCode>
                <c:ptCount val="4"/>
                <c:pt idx="0">
                  <c:v>0.5</c:v>
                </c:pt>
                <c:pt idx="1">
                  <c:v>60</c:v>
                </c:pt>
                <c:pt idx="2">
                  <c:v>61</c:v>
                </c:pt>
                <c:pt idx="3">
                  <c:v>65</c:v>
                </c:pt>
              </c:numCache>
            </c:numRef>
          </c:val>
          <c:extLst>
            <c:ext xmlns:c16="http://schemas.microsoft.com/office/drawing/2014/chart" uri="{C3380CC4-5D6E-409C-BE32-E72D297353CC}">
              <c16:uniqueId val="{00000000-3463-4C54-A01B-50DC29B47545}"/>
            </c:ext>
          </c:extLst>
        </c:ser>
        <c:ser>
          <c:idx val="1"/>
          <c:order val="1"/>
          <c:tx>
            <c:strRef>
              <c:f>Sheet1!$C$1</c:f>
              <c:strCache>
                <c:ptCount val="1"/>
                <c:pt idx="0">
                  <c:v>Safe</c:v>
                </c:pt>
              </c:strCache>
            </c:strRef>
          </c:tx>
          <c:spPr>
            <a:solidFill>
              <a:schemeClr val="accent3"/>
            </a:solidFill>
          </c:spPr>
          <c:invertIfNegative val="0"/>
          <c:cat>
            <c:strRef>
              <c:f>Sheet1!$A$2:$A$5</c:f>
              <c:strCache>
                <c:ptCount val="4"/>
                <c:pt idx="0">
                  <c:v>Eastern Asia</c:v>
                </c:pt>
                <c:pt idx="1">
                  <c:v>Western Asia</c:v>
                </c:pt>
                <c:pt idx="2">
                  <c:v>South-eastern Asia</c:v>
                </c:pt>
                <c:pt idx="3">
                  <c:v>South-central Asia</c:v>
                </c:pt>
              </c:strCache>
            </c:strRef>
          </c:cat>
          <c:val>
            <c:numRef>
              <c:f>Sheet1!$C$2:$C$5</c:f>
              <c:numCache>
                <c:formatCode>General</c:formatCode>
                <c:ptCount val="4"/>
                <c:pt idx="0">
                  <c:v>99.5</c:v>
                </c:pt>
                <c:pt idx="1">
                  <c:v>40</c:v>
                </c:pt>
                <c:pt idx="2">
                  <c:v>39</c:v>
                </c:pt>
                <c:pt idx="3">
                  <c:v>35</c:v>
                </c:pt>
              </c:numCache>
            </c:numRef>
          </c:val>
          <c:extLst>
            <c:ext xmlns:c16="http://schemas.microsoft.com/office/drawing/2014/chart" uri="{C3380CC4-5D6E-409C-BE32-E72D297353CC}">
              <c16:uniqueId val="{00000001-3463-4C54-A01B-50DC29B47545}"/>
            </c:ext>
          </c:extLst>
        </c:ser>
        <c:dLbls>
          <c:showLegendKey val="0"/>
          <c:showVal val="0"/>
          <c:showCatName val="0"/>
          <c:showSerName val="0"/>
          <c:showPercent val="0"/>
          <c:showBubbleSize val="0"/>
        </c:dLbls>
        <c:gapWidth val="150"/>
        <c:overlap val="100"/>
        <c:axId val="138476160"/>
        <c:axId val="138482048"/>
      </c:barChart>
      <c:catAx>
        <c:axId val="138476160"/>
        <c:scaling>
          <c:orientation val="minMax"/>
        </c:scaling>
        <c:delete val="0"/>
        <c:axPos val="l"/>
        <c:numFmt formatCode="General" sourceLinked="0"/>
        <c:majorTickMark val="out"/>
        <c:minorTickMark val="none"/>
        <c:tickLblPos val="nextTo"/>
        <c:crossAx val="138482048"/>
        <c:crosses val="autoZero"/>
        <c:auto val="1"/>
        <c:lblAlgn val="ctr"/>
        <c:lblOffset val="100"/>
        <c:noMultiLvlLbl val="0"/>
      </c:catAx>
      <c:valAx>
        <c:axId val="138482048"/>
        <c:scaling>
          <c:orientation val="minMax"/>
        </c:scaling>
        <c:delete val="0"/>
        <c:axPos val="b"/>
        <c:majorGridlines>
          <c:spPr>
            <a:ln>
              <a:noFill/>
            </a:ln>
          </c:spPr>
        </c:majorGridlines>
        <c:numFmt formatCode="0%" sourceLinked="1"/>
        <c:majorTickMark val="out"/>
        <c:minorTickMark val="none"/>
        <c:tickLblPos val="nextTo"/>
        <c:crossAx val="138476160"/>
        <c:crosses val="autoZero"/>
        <c:crossBetween val="between"/>
      </c:valAx>
    </c:plotArea>
    <c:legend>
      <c:legendPos val="r"/>
      <c:overlay val="0"/>
      <c:txPr>
        <a:bodyPr/>
        <a:lstStyle/>
        <a:p>
          <a:pPr>
            <a:defRPr sz="1400"/>
          </a:pPr>
          <a:endParaRPr lang="it-IT"/>
        </a:p>
      </c:txPr>
    </c:legend>
    <c:plotVisOnly val="1"/>
    <c:dispBlanksAs val="gap"/>
    <c:showDLblsOverMax val="0"/>
  </c:chart>
  <c:txPr>
    <a:bodyPr/>
    <a:lstStyle/>
    <a:p>
      <a:pPr>
        <a:defRPr sz="1800"/>
      </a:pPr>
      <a:endParaRPr lang="it-IT"/>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Sheet1!$B$1</c:f>
              <c:strCache>
                <c:ptCount val="1"/>
                <c:pt idx="0">
                  <c:v>Unsafe</c:v>
                </c:pt>
              </c:strCache>
            </c:strRef>
          </c:tx>
          <c:spPr>
            <a:solidFill>
              <a:srgbClr val="0054A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South America</c:v>
                </c:pt>
                <c:pt idx="1">
                  <c:v>Central America</c:v>
                </c:pt>
                <c:pt idx="2">
                  <c:v>Caribbean</c:v>
                </c:pt>
              </c:strCache>
            </c:strRef>
          </c:cat>
          <c:val>
            <c:numRef>
              <c:f>Sheet1!$B$2:$B$4</c:f>
              <c:numCache>
                <c:formatCode>General</c:formatCode>
                <c:ptCount val="3"/>
                <c:pt idx="0">
                  <c:v>100</c:v>
                </c:pt>
                <c:pt idx="1">
                  <c:v>100</c:v>
                </c:pt>
                <c:pt idx="2">
                  <c:v>46</c:v>
                </c:pt>
              </c:numCache>
            </c:numRef>
          </c:val>
          <c:extLst>
            <c:ext xmlns:c16="http://schemas.microsoft.com/office/drawing/2014/chart" uri="{C3380CC4-5D6E-409C-BE32-E72D297353CC}">
              <c16:uniqueId val="{00000000-DFD5-4915-9A56-F1C5A6C657AC}"/>
            </c:ext>
          </c:extLst>
        </c:ser>
        <c:ser>
          <c:idx val="1"/>
          <c:order val="1"/>
          <c:tx>
            <c:strRef>
              <c:f>Sheet1!$C$1</c:f>
              <c:strCache>
                <c:ptCount val="1"/>
                <c:pt idx="0">
                  <c:v>Safe</c:v>
                </c:pt>
              </c:strCache>
            </c:strRef>
          </c:tx>
          <c:spPr>
            <a:solidFill>
              <a:schemeClr val="accent3"/>
            </a:solidFill>
          </c:spPr>
          <c:invertIfNegative val="0"/>
          <c:cat>
            <c:strRef>
              <c:f>Sheet1!$A$2:$A$4</c:f>
              <c:strCache>
                <c:ptCount val="3"/>
                <c:pt idx="0">
                  <c:v>South America</c:v>
                </c:pt>
                <c:pt idx="1">
                  <c:v>Central America</c:v>
                </c:pt>
                <c:pt idx="2">
                  <c:v>Caribbean</c:v>
                </c:pt>
              </c:strCache>
            </c:strRef>
          </c:cat>
          <c:val>
            <c:numRef>
              <c:f>Sheet1!$C$2:$C$4</c:f>
              <c:numCache>
                <c:formatCode>General</c:formatCode>
                <c:ptCount val="3"/>
                <c:pt idx="0">
                  <c:v>0</c:v>
                </c:pt>
                <c:pt idx="1">
                  <c:v>0</c:v>
                </c:pt>
                <c:pt idx="2">
                  <c:v>54</c:v>
                </c:pt>
              </c:numCache>
            </c:numRef>
          </c:val>
          <c:extLst>
            <c:ext xmlns:c16="http://schemas.microsoft.com/office/drawing/2014/chart" uri="{C3380CC4-5D6E-409C-BE32-E72D297353CC}">
              <c16:uniqueId val="{00000001-DFD5-4915-9A56-F1C5A6C657AC}"/>
            </c:ext>
          </c:extLst>
        </c:ser>
        <c:dLbls>
          <c:showLegendKey val="0"/>
          <c:showVal val="0"/>
          <c:showCatName val="0"/>
          <c:showSerName val="0"/>
          <c:showPercent val="0"/>
          <c:showBubbleSize val="0"/>
        </c:dLbls>
        <c:gapWidth val="150"/>
        <c:overlap val="100"/>
        <c:axId val="140073984"/>
        <c:axId val="140092160"/>
      </c:barChart>
      <c:catAx>
        <c:axId val="140073984"/>
        <c:scaling>
          <c:orientation val="minMax"/>
        </c:scaling>
        <c:delete val="0"/>
        <c:axPos val="l"/>
        <c:numFmt formatCode="General" sourceLinked="0"/>
        <c:majorTickMark val="out"/>
        <c:minorTickMark val="none"/>
        <c:tickLblPos val="nextTo"/>
        <c:crossAx val="140092160"/>
        <c:crosses val="autoZero"/>
        <c:auto val="1"/>
        <c:lblAlgn val="ctr"/>
        <c:lblOffset val="100"/>
        <c:noMultiLvlLbl val="0"/>
      </c:catAx>
      <c:valAx>
        <c:axId val="140092160"/>
        <c:scaling>
          <c:orientation val="minMax"/>
        </c:scaling>
        <c:delete val="0"/>
        <c:axPos val="b"/>
        <c:majorGridlines>
          <c:spPr>
            <a:ln>
              <a:noFill/>
            </a:ln>
          </c:spPr>
        </c:majorGridlines>
        <c:numFmt formatCode="0%" sourceLinked="1"/>
        <c:majorTickMark val="out"/>
        <c:minorTickMark val="none"/>
        <c:tickLblPos val="nextTo"/>
        <c:crossAx val="140073984"/>
        <c:crosses val="autoZero"/>
        <c:crossBetween val="between"/>
      </c:valAx>
    </c:plotArea>
    <c:legend>
      <c:legendPos val="r"/>
      <c:overlay val="0"/>
      <c:txPr>
        <a:bodyPr/>
        <a:lstStyle/>
        <a:p>
          <a:pPr>
            <a:defRPr sz="1400"/>
          </a:pPr>
          <a:endParaRPr lang="it-IT"/>
        </a:p>
      </c:txPr>
    </c:legend>
    <c:plotVisOnly val="1"/>
    <c:dispBlanksAs val="gap"/>
    <c:showDLblsOverMax val="0"/>
  </c:chart>
  <c:txPr>
    <a:bodyPr/>
    <a:lstStyle/>
    <a:p>
      <a:pPr>
        <a:defRPr sz="1800"/>
      </a:pPr>
      <a:endParaRPr lang="it-IT"/>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Sheet1!$B$1</c:f>
              <c:strCache>
                <c:ptCount val="1"/>
                <c:pt idx="0">
                  <c:v>Unsafe</c:v>
                </c:pt>
              </c:strCache>
            </c:strRef>
          </c:tx>
          <c:spPr>
            <a:solidFill>
              <a:srgbClr val="0054A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Eastern Europe</c:v>
                </c:pt>
                <c:pt idx="1">
                  <c:v>Asia</c:v>
                </c:pt>
                <c:pt idx="2">
                  <c:v>Caribbean</c:v>
                </c:pt>
                <c:pt idx="3">
                  <c:v>Central America</c:v>
                </c:pt>
                <c:pt idx="4">
                  <c:v>South America</c:v>
                </c:pt>
              </c:strCache>
            </c:strRef>
          </c:cat>
          <c:val>
            <c:numRef>
              <c:f>Sheet1!$B$2:$B$6</c:f>
              <c:numCache>
                <c:formatCode>General</c:formatCode>
                <c:ptCount val="5"/>
                <c:pt idx="0">
                  <c:v>13</c:v>
                </c:pt>
                <c:pt idx="1">
                  <c:v>40</c:v>
                </c:pt>
                <c:pt idx="2">
                  <c:v>46</c:v>
                </c:pt>
                <c:pt idx="3">
                  <c:v>100</c:v>
                </c:pt>
                <c:pt idx="4">
                  <c:v>100</c:v>
                </c:pt>
              </c:numCache>
            </c:numRef>
          </c:val>
          <c:extLst>
            <c:ext xmlns:c16="http://schemas.microsoft.com/office/drawing/2014/chart" uri="{C3380CC4-5D6E-409C-BE32-E72D297353CC}">
              <c16:uniqueId val="{00000000-6322-45ED-B0BE-E1C92E75035F}"/>
            </c:ext>
          </c:extLst>
        </c:ser>
        <c:ser>
          <c:idx val="1"/>
          <c:order val="1"/>
          <c:tx>
            <c:strRef>
              <c:f>Sheet1!$C$1</c:f>
              <c:strCache>
                <c:ptCount val="1"/>
                <c:pt idx="0">
                  <c:v>Safe</c:v>
                </c:pt>
              </c:strCache>
            </c:strRef>
          </c:tx>
          <c:spPr>
            <a:solidFill>
              <a:srgbClr val="E2D6B5"/>
            </a:solidFill>
          </c:spPr>
          <c:invertIfNegative val="0"/>
          <c:dPt>
            <c:idx val="0"/>
            <c:invertIfNegative val="0"/>
            <c:bubble3D val="0"/>
            <c:spPr>
              <a:solidFill>
                <a:schemeClr val="accent3"/>
              </a:solidFill>
            </c:spPr>
            <c:extLst>
              <c:ext xmlns:c16="http://schemas.microsoft.com/office/drawing/2014/chart" uri="{C3380CC4-5D6E-409C-BE32-E72D297353CC}">
                <c16:uniqueId val="{00000002-6322-45ED-B0BE-E1C92E75035F}"/>
              </c:ext>
            </c:extLst>
          </c:dPt>
          <c:dPt>
            <c:idx val="1"/>
            <c:invertIfNegative val="0"/>
            <c:bubble3D val="0"/>
            <c:spPr>
              <a:solidFill>
                <a:schemeClr val="accent3"/>
              </a:solidFill>
            </c:spPr>
            <c:extLst>
              <c:ext xmlns:c16="http://schemas.microsoft.com/office/drawing/2014/chart" uri="{C3380CC4-5D6E-409C-BE32-E72D297353CC}">
                <c16:uniqueId val="{00000004-6322-45ED-B0BE-E1C92E75035F}"/>
              </c:ext>
            </c:extLst>
          </c:dPt>
          <c:dPt>
            <c:idx val="2"/>
            <c:invertIfNegative val="0"/>
            <c:bubble3D val="0"/>
            <c:spPr>
              <a:solidFill>
                <a:schemeClr val="accent3"/>
              </a:solidFill>
            </c:spPr>
            <c:extLst>
              <c:ext xmlns:c16="http://schemas.microsoft.com/office/drawing/2014/chart" uri="{C3380CC4-5D6E-409C-BE32-E72D297353CC}">
                <c16:uniqueId val="{00000006-6322-45ED-B0BE-E1C92E75035F}"/>
              </c:ext>
            </c:extLst>
          </c:dPt>
          <c:cat>
            <c:strRef>
              <c:f>Sheet1!$A$2:$A$6</c:f>
              <c:strCache>
                <c:ptCount val="5"/>
                <c:pt idx="0">
                  <c:v>Eastern Europe</c:v>
                </c:pt>
                <c:pt idx="1">
                  <c:v>Asia</c:v>
                </c:pt>
                <c:pt idx="2">
                  <c:v>Caribbean</c:v>
                </c:pt>
                <c:pt idx="3">
                  <c:v>Central America</c:v>
                </c:pt>
                <c:pt idx="4">
                  <c:v>South America</c:v>
                </c:pt>
              </c:strCache>
            </c:strRef>
          </c:cat>
          <c:val>
            <c:numRef>
              <c:f>Sheet1!$C$2:$C$6</c:f>
              <c:numCache>
                <c:formatCode>General</c:formatCode>
                <c:ptCount val="5"/>
                <c:pt idx="0">
                  <c:v>87</c:v>
                </c:pt>
                <c:pt idx="1">
                  <c:v>60</c:v>
                </c:pt>
                <c:pt idx="2">
                  <c:v>54</c:v>
                </c:pt>
                <c:pt idx="3">
                  <c:v>0</c:v>
                </c:pt>
                <c:pt idx="4">
                  <c:v>0</c:v>
                </c:pt>
              </c:numCache>
            </c:numRef>
          </c:val>
          <c:extLst>
            <c:ext xmlns:c16="http://schemas.microsoft.com/office/drawing/2014/chart" uri="{C3380CC4-5D6E-409C-BE32-E72D297353CC}">
              <c16:uniqueId val="{00000007-6322-45ED-B0BE-E1C92E75035F}"/>
            </c:ext>
          </c:extLst>
        </c:ser>
        <c:dLbls>
          <c:showLegendKey val="0"/>
          <c:showVal val="0"/>
          <c:showCatName val="0"/>
          <c:showSerName val="0"/>
          <c:showPercent val="0"/>
          <c:showBubbleSize val="0"/>
        </c:dLbls>
        <c:gapWidth val="150"/>
        <c:overlap val="100"/>
        <c:axId val="140002432"/>
        <c:axId val="140003968"/>
      </c:barChart>
      <c:catAx>
        <c:axId val="140002432"/>
        <c:scaling>
          <c:orientation val="minMax"/>
        </c:scaling>
        <c:delete val="0"/>
        <c:axPos val="l"/>
        <c:numFmt formatCode="General" sourceLinked="0"/>
        <c:majorTickMark val="out"/>
        <c:minorTickMark val="none"/>
        <c:tickLblPos val="nextTo"/>
        <c:crossAx val="140003968"/>
        <c:crosses val="autoZero"/>
        <c:auto val="1"/>
        <c:lblAlgn val="ctr"/>
        <c:lblOffset val="100"/>
        <c:noMultiLvlLbl val="0"/>
      </c:catAx>
      <c:valAx>
        <c:axId val="140003968"/>
        <c:scaling>
          <c:orientation val="minMax"/>
        </c:scaling>
        <c:delete val="0"/>
        <c:axPos val="b"/>
        <c:majorGridlines>
          <c:spPr>
            <a:ln>
              <a:noFill/>
            </a:ln>
          </c:spPr>
        </c:majorGridlines>
        <c:numFmt formatCode="0%" sourceLinked="1"/>
        <c:majorTickMark val="out"/>
        <c:minorTickMark val="none"/>
        <c:tickLblPos val="nextTo"/>
        <c:crossAx val="140002432"/>
        <c:crosses val="autoZero"/>
        <c:crossBetween val="between"/>
      </c:valAx>
    </c:plotArea>
    <c:legend>
      <c:legendPos val="r"/>
      <c:overlay val="0"/>
      <c:txPr>
        <a:bodyPr/>
        <a:lstStyle/>
        <a:p>
          <a:pPr>
            <a:defRPr sz="1400"/>
          </a:pPr>
          <a:endParaRPr lang="it-IT"/>
        </a:p>
      </c:txPr>
    </c:legend>
    <c:plotVisOnly val="1"/>
    <c:dispBlanksAs val="gap"/>
    <c:showDLblsOverMax val="0"/>
  </c:chart>
  <c:txPr>
    <a:bodyPr/>
    <a:lstStyle/>
    <a:p>
      <a:pPr>
        <a:defRPr sz="1800"/>
      </a:pPr>
      <a:endParaRPr lang="it-IT"/>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7245AE-D657-D042-B7FF-BFB3C046E04D}" type="doc">
      <dgm:prSet loTypeId="urn:microsoft.com/office/officeart/2005/8/layout/hierarchy2" loCatId="" qsTypeId="urn:microsoft.com/office/officeart/2005/8/quickstyle/simple4" qsCatId="simple" csTypeId="urn:microsoft.com/office/officeart/2005/8/colors/accent1_2#2" csCatId="accent1" phldr="1"/>
      <dgm:spPr/>
      <dgm:t>
        <a:bodyPr/>
        <a:lstStyle/>
        <a:p>
          <a:endParaRPr lang="en-US"/>
        </a:p>
      </dgm:t>
    </dgm:pt>
    <dgm:pt modelId="{9046E3DB-A653-7044-8514-2557739F0E03}">
      <dgm:prSet phldrT="[Text]" custT="1"/>
      <dgm:spPr/>
      <dgm:t>
        <a:bodyPr/>
        <a:lstStyle/>
        <a:p>
          <a:r>
            <a:rPr lang="en-US" sz="1400" b="1" dirty="0" smtClean="0">
              <a:solidFill>
                <a:schemeClr val="bg1"/>
              </a:solidFill>
            </a:rPr>
            <a:t>7-9 weeks</a:t>
          </a:r>
          <a:r>
            <a:rPr lang="en-US" sz="1400" b="1" baseline="30000" dirty="0" smtClean="0">
              <a:solidFill>
                <a:schemeClr val="bg1"/>
              </a:solidFill>
            </a:rPr>
            <a:t>*</a:t>
          </a:r>
          <a:endParaRPr lang="en-US" sz="1400" b="1" dirty="0">
            <a:solidFill>
              <a:schemeClr val="bg1"/>
            </a:solidFill>
          </a:endParaRPr>
        </a:p>
      </dgm:t>
    </dgm:pt>
    <dgm:pt modelId="{625C3D19-E18D-BA44-9A90-433248CE282D}" type="parTrans" cxnId="{84FC3C0A-CE0C-B648-95C4-3905D6A5F269}">
      <dgm:prSet/>
      <dgm:spPr/>
      <dgm:t>
        <a:bodyPr/>
        <a:lstStyle/>
        <a:p>
          <a:endParaRPr lang="en-US"/>
        </a:p>
      </dgm:t>
    </dgm:pt>
    <dgm:pt modelId="{E319AD17-3C63-5C48-83FE-C46E30A54B10}" type="sibTrans" cxnId="{84FC3C0A-CE0C-B648-95C4-3905D6A5F269}">
      <dgm:prSet/>
      <dgm:spPr/>
      <dgm:t>
        <a:bodyPr/>
        <a:lstStyle/>
        <a:p>
          <a:endParaRPr lang="en-US"/>
        </a:p>
      </dgm:t>
    </dgm:pt>
    <dgm:pt modelId="{2073C294-5531-C941-A7EE-4AA8DF003F91}">
      <dgm:prSet phldrT="[Text]" custT="1"/>
      <dgm:spPr/>
      <dgm:t>
        <a:bodyPr/>
        <a:lstStyle/>
        <a:p>
          <a:r>
            <a:rPr lang="en-US" sz="1400" b="1" dirty="0" smtClean="0">
              <a:solidFill>
                <a:schemeClr val="bg1"/>
              </a:solidFill>
            </a:rPr>
            <a:t>Mifepristone 200 mg Oral</a:t>
          </a:r>
          <a:endParaRPr lang="en-US" sz="1400" b="1" dirty="0">
            <a:solidFill>
              <a:schemeClr val="bg1"/>
            </a:solidFill>
          </a:endParaRPr>
        </a:p>
      </dgm:t>
    </dgm:pt>
    <dgm:pt modelId="{2F7AC51B-1C1E-2D46-8AC4-57A0837054B2}" type="parTrans" cxnId="{511EEFCA-95AA-5C44-97A5-0B7F2FBCB8E8}">
      <dgm:prSet/>
      <dgm:spPr/>
      <dgm:t>
        <a:bodyPr/>
        <a:lstStyle/>
        <a:p>
          <a:endParaRPr lang="en-US" dirty="0"/>
        </a:p>
      </dgm:t>
    </dgm:pt>
    <dgm:pt modelId="{09C2698D-DC85-234A-A808-D582E3F31C7B}" type="sibTrans" cxnId="{511EEFCA-95AA-5C44-97A5-0B7F2FBCB8E8}">
      <dgm:prSet/>
      <dgm:spPr/>
      <dgm:t>
        <a:bodyPr/>
        <a:lstStyle/>
        <a:p>
          <a:endParaRPr lang="en-US"/>
        </a:p>
      </dgm:t>
    </dgm:pt>
    <dgm:pt modelId="{6BF7430E-5956-ED40-B65A-27BA417C071C}">
      <dgm:prSet phldrT="[Text]" custT="1"/>
      <dgm:spPr/>
      <dgm:t>
        <a:bodyPr/>
        <a:lstStyle/>
        <a:p>
          <a:r>
            <a:rPr lang="en-US" sz="1400" b="1" dirty="0" smtClean="0">
              <a:solidFill>
                <a:schemeClr val="bg1"/>
              </a:solidFill>
            </a:rPr>
            <a:t>Wait 24-48 hours</a:t>
          </a:r>
          <a:endParaRPr lang="en-US" sz="1400" b="1" dirty="0">
            <a:solidFill>
              <a:schemeClr val="bg1"/>
            </a:solidFill>
          </a:endParaRPr>
        </a:p>
      </dgm:t>
    </dgm:pt>
    <dgm:pt modelId="{040403D8-46E7-8B44-8627-5FE90C813391}" type="parTrans" cxnId="{8C211A0F-E474-7547-BDF4-7A2A47B848CC}">
      <dgm:prSet/>
      <dgm:spPr/>
      <dgm:t>
        <a:bodyPr/>
        <a:lstStyle/>
        <a:p>
          <a:endParaRPr lang="en-US" dirty="0"/>
        </a:p>
      </dgm:t>
    </dgm:pt>
    <dgm:pt modelId="{417D76C9-B46F-5F4F-B0C6-BC8C64288329}" type="sibTrans" cxnId="{8C211A0F-E474-7547-BDF4-7A2A47B848CC}">
      <dgm:prSet/>
      <dgm:spPr/>
      <dgm:t>
        <a:bodyPr/>
        <a:lstStyle/>
        <a:p>
          <a:endParaRPr lang="en-US"/>
        </a:p>
      </dgm:t>
    </dgm:pt>
    <dgm:pt modelId="{DE835117-4C03-3E41-9B9B-EBD65E1EE142}">
      <dgm:prSet custT="1"/>
      <dgm:spPr/>
      <dgm:t>
        <a:bodyPr/>
        <a:lstStyle/>
        <a:p>
          <a:r>
            <a:rPr lang="en-US" sz="1400" b="1" dirty="0" smtClean="0">
              <a:solidFill>
                <a:schemeClr val="bg1"/>
              </a:solidFill>
            </a:rPr>
            <a:t>                       Up to              7 weeks</a:t>
          </a:r>
          <a:r>
            <a:rPr lang="en-US" sz="1400" b="0" baseline="30000" dirty="0" smtClean="0">
              <a:solidFill>
                <a:schemeClr val="bg1"/>
              </a:solidFill>
            </a:rPr>
            <a:t>*</a:t>
          </a:r>
          <a:endParaRPr lang="en-US" sz="1400" b="0" dirty="0">
            <a:solidFill>
              <a:schemeClr val="bg1"/>
            </a:solidFill>
          </a:endParaRPr>
        </a:p>
      </dgm:t>
    </dgm:pt>
    <dgm:pt modelId="{8884619B-823F-3D49-9498-82EBFF49049D}" type="parTrans" cxnId="{4559C260-40F4-D749-BB42-0643EC1BAAEC}">
      <dgm:prSet/>
      <dgm:spPr/>
      <dgm:t>
        <a:bodyPr/>
        <a:lstStyle/>
        <a:p>
          <a:endParaRPr lang="en-US"/>
        </a:p>
      </dgm:t>
    </dgm:pt>
    <dgm:pt modelId="{1F79CE03-F8D5-4640-A892-3C3563CE18EA}" type="sibTrans" cxnId="{4559C260-40F4-D749-BB42-0643EC1BAAEC}">
      <dgm:prSet/>
      <dgm:spPr/>
      <dgm:t>
        <a:bodyPr/>
        <a:lstStyle/>
        <a:p>
          <a:endParaRPr lang="en-US"/>
        </a:p>
      </dgm:t>
    </dgm:pt>
    <dgm:pt modelId="{7F735ADD-578D-644F-BA63-EE3F90F23523}">
      <dgm:prSet custT="1"/>
      <dgm:spPr/>
      <dgm:t>
        <a:bodyPr/>
        <a:lstStyle/>
        <a:p>
          <a:r>
            <a:rPr lang="en-US" sz="1400" b="1" dirty="0" smtClean="0">
              <a:solidFill>
                <a:schemeClr val="bg1"/>
              </a:solidFill>
            </a:rPr>
            <a:t>Mifepristone 200 mg Oral</a:t>
          </a:r>
          <a:endParaRPr lang="en-US" sz="1400" b="1" dirty="0">
            <a:solidFill>
              <a:schemeClr val="bg1"/>
            </a:solidFill>
          </a:endParaRPr>
        </a:p>
      </dgm:t>
    </dgm:pt>
    <dgm:pt modelId="{AF394745-0129-FF48-B569-9E7006B34FA1}" type="parTrans" cxnId="{6D4E9BA2-189C-C647-97A9-DD2A0E04AE7F}">
      <dgm:prSet/>
      <dgm:spPr/>
      <dgm:t>
        <a:bodyPr/>
        <a:lstStyle/>
        <a:p>
          <a:endParaRPr lang="en-US" b="1" dirty="0"/>
        </a:p>
      </dgm:t>
    </dgm:pt>
    <dgm:pt modelId="{25436E7E-B981-C84E-8CA2-6396FA210877}" type="sibTrans" cxnId="{6D4E9BA2-189C-C647-97A9-DD2A0E04AE7F}">
      <dgm:prSet/>
      <dgm:spPr/>
      <dgm:t>
        <a:bodyPr/>
        <a:lstStyle/>
        <a:p>
          <a:endParaRPr lang="en-US"/>
        </a:p>
      </dgm:t>
    </dgm:pt>
    <dgm:pt modelId="{678FDA86-9358-2F4C-916F-9C3E1FC46835}">
      <dgm:prSet custT="1"/>
      <dgm:spPr/>
      <dgm:t>
        <a:bodyPr/>
        <a:lstStyle/>
        <a:p>
          <a:r>
            <a:rPr lang="en-US" sz="1400" b="1" dirty="0" smtClean="0">
              <a:solidFill>
                <a:schemeClr val="bg1"/>
              </a:solidFill>
            </a:rPr>
            <a:t>Wait 24-48 hours</a:t>
          </a:r>
          <a:endParaRPr lang="en-US" sz="1400" b="1" dirty="0">
            <a:solidFill>
              <a:schemeClr val="bg1"/>
            </a:solidFill>
          </a:endParaRPr>
        </a:p>
      </dgm:t>
    </dgm:pt>
    <dgm:pt modelId="{B726B158-7D74-B946-9188-98B5EF8B6410}" type="parTrans" cxnId="{B21DB14E-4F23-E244-AE4C-17EC384392ED}">
      <dgm:prSet/>
      <dgm:spPr/>
      <dgm:t>
        <a:bodyPr/>
        <a:lstStyle/>
        <a:p>
          <a:endParaRPr lang="en-US" dirty="0"/>
        </a:p>
      </dgm:t>
    </dgm:pt>
    <dgm:pt modelId="{B6A091A6-EFAA-4C47-AF50-78D37EB1CF9B}" type="sibTrans" cxnId="{B21DB14E-4F23-E244-AE4C-17EC384392ED}">
      <dgm:prSet/>
      <dgm:spPr/>
      <dgm:t>
        <a:bodyPr/>
        <a:lstStyle/>
        <a:p>
          <a:endParaRPr lang="en-US"/>
        </a:p>
      </dgm:t>
    </dgm:pt>
    <dgm:pt modelId="{C6F4F563-43F6-A54D-8B5E-AB5FF6F25EB8}">
      <dgm:prSet custT="1"/>
      <dgm:spPr/>
      <dgm:t>
        <a:bodyPr/>
        <a:lstStyle/>
        <a:p>
          <a:r>
            <a:rPr lang="en-US" sz="1400" b="1" dirty="0" smtClean="0">
              <a:solidFill>
                <a:schemeClr val="bg1"/>
              </a:solidFill>
            </a:rPr>
            <a:t>Misoprostol 800 mcg Vaginal OR Buccal OR Sublingual </a:t>
          </a:r>
          <a:endParaRPr lang="en-US" sz="1400" b="1" dirty="0">
            <a:solidFill>
              <a:schemeClr val="bg1"/>
            </a:solidFill>
          </a:endParaRPr>
        </a:p>
      </dgm:t>
    </dgm:pt>
    <dgm:pt modelId="{713DB300-0D11-1D48-B11A-D2561D6AB483}" type="parTrans" cxnId="{A7DC42CB-8343-4248-95D3-7BFAAEEA08B7}">
      <dgm:prSet/>
      <dgm:spPr/>
      <dgm:t>
        <a:bodyPr/>
        <a:lstStyle/>
        <a:p>
          <a:endParaRPr lang="en-US" dirty="0"/>
        </a:p>
      </dgm:t>
    </dgm:pt>
    <dgm:pt modelId="{FB781C58-80B6-F341-B7D9-64FCF5D78E17}" type="sibTrans" cxnId="{A7DC42CB-8343-4248-95D3-7BFAAEEA08B7}">
      <dgm:prSet/>
      <dgm:spPr/>
      <dgm:t>
        <a:bodyPr/>
        <a:lstStyle/>
        <a:p>
          <a:endParaRPr lang="en-US"/>
        </a:p>
      </dgm:t>
    </dgm:pt>
    <dgm:pt modelId="{8CD223F5-6317-F54B-8FC6-28CC44897EEE}">
      <dgm:prSet custT="1"/>
      <dgm:spPr/>
      <dgm:t>
        <a:bodyPr/>
        <a:lstStyle/>
        <a:p>
          <a:r>
            <a:rPr lang="en-US" sz="1400" b="1" dirty="0" smtClean="0">
              <a:solidFill>
                <a:schemeClr val="bg1"/>
              </a:solidFill>
            </a:rPr>
            <a:t>Misoprostol 400 mcg Oral</a:t>
          </a:r>
          <a:endParaRPr lang="en-US" sz="1400" b="1" dirty="0">
            <a:solidFill>
              <a:schemeClr val="bg1"/>
            </a:solidFill>
          </a:endParaRPr>
        </a:p>
      </dgm:t>
    </dgm:pt>
    <dgm:pt modelId="{A34975DA-B2DD-3D45-9AEA-C89BC8C04426}" type="parTrans" cxnId="{EA8CFF2B-95DF-4843-B3AE-E46DBC27939D}">
      <dgm:prSet/>
      <dgm:spPr/>
      <dgm:t>
        <a:bodyPr/>
        <a:lstStyle/>
        <a:p>
          <a:endParaRPr lang="en-US" dirty="0"/>
        </a:p>
      </dgm:t>
    </dgm:pt>
    <dgm:pt modelId="{2407212B-18F1-564A-AE1D-1B5C58866E4F}" type="sibTrans" cxnId="{EA8CFF2B-95DF-4843-B3AE-E46DBC27939D}">
      <dgm:prSet/>
      <dgm:spPr/>
      <dgm:t>
        <a:bodyPr/>
        <a:lstStyle/>
        <a:p>
          <a:endParaRPr lang="en-US"/>
        </a:p>
      </dgm:t>
    </dgm:pt>
    <dgm:pt modelId="{509E61F1-B313-4C4B-A034-A9BB1AB96147}">
      <dgm:prSet custT="1"/>
      <dgm:spPr/>
      <dgm:t>
        <a:bodyPr/>
        <a:lstStyle/>
        <a:p>
          <a:r>
            <a:rPr lang="en-US" sz="1400" b="1" dirty="0" smtClean="0">
              <a:solidFill>
                <a:schemeClr val="bg1"/>
              </a:solidFill>
            </a:rPr>
            <a:t>Misoprostol 800 mcg Vaginal OR Buccal OR Sublingual</a:t>
          </a:r>
          <a:endParaRPr lang="en-US" sz="1400" b="1" dirty="0">
            <a:solidFill>
              <a:schemeClr val="bg1"/>
            </a:solidFill>
          </a:endParaRPr>
        </a:p>
      </dgm:t>
    </dgm:pt>
    <dgm:pt modelId="{094B2EDD-DB5C-BD4B-98C1-07DF92122F43}" type="parTrans" cxnId="{5B5C022B-7110-604C-B0D2-2DBEAB866F0F}">
      <dgm:prSet/>
      <dgm:spPr/>
      <dgm:t>
        <a:bodyPr/>
        <a:lstStyle/>
        <a:p>
          <a:endParaRPr lang="en-US" dirty="0"/>
        </a:p>
      </dgm:t>
    </dgm:pt>
    <dgm:pt modelId="{0DFBC88A-8836-2545-9082-DD1976BA74E1}" type="sibTrans" cxnId="{5B5C022B-7110-604C-B0D2-2DBEAB866F0F}">
      <dgm:prSet/>
      <dgm:spPr/>
      <dgm:t>
        <a:bodyPr/>
        <a:lstStyle/>
        <a:p>
          <a:endParaRPr lang="en-US"/>
        </a:p>
      </dgm:t>
    </dgm:pt>
    <dgm:pt modelId="{3BA08653-20DB-5445-A9F2-E124F115482C}" type="pres">
      <dgm:prSet presAssocID="{D17245AE-D657-D042-B7FF-BFB3C046E04D}" presName="diagram" presStyleCnt="0">
        <dgm:presLayoutVars>
          <dgm:chPref val="1"/>
          <dgm:dir/>
          <dgm:animOne val="branch"/>
          <dgm:animLvl val="lvl"/>
          <dgm:resizeHandles val="exact"/>
        </dgm:presLayoutVars>
      </dgm:prSet>
      <dgm:spPr/>
      <dgm:t>
        <a:bodyPr/>
        <a:lstStyle/>
        <a:p>
          <a:endParaRPr lang="en-US"/>
        </a:p>
      </dgm:t>
    </dgm:pt>
    <dgm:pt modelId="{61CC655E-DF6E-244D-A725-E94C280AD42A}" type="pres">
      <dgm:prSet presAssocID="{DE835117-4C03-3E41-9B9B-EBD65E1EE142}" presName="root1" presStyleCnt="0"/>
      <dgm:spPr/>
    </dgm:pt>
    <dgm:pt modelId="{5FACC746-A22E-AE47-BAED-46D39ACF1BFA}" type="pres">
      <dgm:prSet presAssocID="{DE835117-4C03-3E41-9B9B-EBD65E1EE142}" presName="LevelOneTextNode" presStyleLbl="node0" presStyleIdx="0" presStyleCnt="2" custLinFactNeighborX="-7484" custLinFactNeighborY="-58991">
        <dgm:presLayoutVars>
          <dgm:chPref val="3"/>
        </dgm:presLayoutVars>
      </dgm:prSet>
      <dgm:spPr/>
      <dgm:t>
        <a:bodyPr/>
        <a:lstStyle/>
        <a:p>
          <a:endParaRPr lang="en-US"/>
        </a:p>
      </dgm:t>
    </dgm:pt>
    <dgm:pt modelId="{23BB497A-462B-0544-9333-EA9B97D56731}" type="pres">
      <dgm:prSet presAssocID="{DE835117-4C03-3E41-9B9B-EBD65E1EE142}" presName="level2hierChild" presStyleCnt="0"/>
      <dgm:spPr/>
    </dgm:pt>
    <dgm:pt modelId="{8462D34D-B38F-9044-821F-29A70C077E95}" type="pres">
      <dgm:prSet presAssocID="{AF394745-0129-FF48-B569-9E7006B34FA1}" presName="conn2-1" presStyleLbl="parChTrans1D2" presStyleIdx="0" presStyleCnt="2"/>
      <dgm:spPr/>
      <dgm:t>
        <a:bodyPr/>
        <a:lstStyle/>
        <a:p>
          <a:endParaRPr lang="en-US"/>
        </a:p>
      </dgm:t>
    </dgm:pt>
    <dgm:pt modelId="{062555B4-CF48-1449-9AB0-24C635D9042A}" type="pres">
      <dgm:prSet presAssocID="{AF394745-0129-FF48-B569-9E7006B34FA1}" presName="connTx" presStyleLbl="parChTrans1D2" presStyleIdx="0" presStyleCnt="2"/>
      <dgm:spPr/>
      <dgm:t>
        <a:bodyPr/>
        <a:lstStyle/>
        <a:p>
          <a:endParaRPr lang="en-US"/>
        </a:p>
      </dgm:t>
    </dgm:pt>
    <dgm:pt modelId="{C41A6792-9976-F144-96FC-F6186B8ECBEB}" type="pres">
      <dgm:prSet presAssocID="{7F735ADD-578D-644F-BA63-EE3F90F23523}" presName="root2" presStyleCnt="0"/>
      <dgm:spPr/>
    </dgm:pt>
    <dgm:pt modelId="{0BF71C58-BF59-F745-A088-CB6ED71349EA}" type="pres">
      <dgm:prSet presAssocID="{7F735ADD-578D-644F-BA63-EE3F90F23523}" presName="LevelTwoTextNode" presStyleLbl="node2" presStyleIdx="0" presStyleCnt="2" custLinFactNeighborX="-2718" custLinFactNeighborY="-57964">
        <dgm:presLayoutVars>
          <dgm:chPref val="3"/>
        </dgm:presLayoutVars>
      </dgm:prSet>
      <dgm:spPr/>
      <dgm:t>
        <a:bodyPr/>
        <a:lstStyle/>
        <a:p>
          <a:endParaRPr lang="en-US"/>
        </a:p>
      </dgm:t>
    </dgm:pt>
    <dgm:pt modelId="{02E96D05-7BE8-A64A-937C-243D54DDAC70}" type="pres">
      <dgm:prSet presAssocID="{7F735ADD-578D-644F-BA63-EE3F90F23523}" presName="level3hierChild" presStyleCnt="0"/>
      <dgm:spPr/>
    </dgm:pt>
    <dgm:pt modelId="{B5FB84E9-FA01-7B47-A98F-D7718CB404E0}" type="pres">
      <dgm:prSet presAssocID="{B726B158-7D74-B946-9188-98B5EF8B6410}" presName="conn2-1" presStyleLbl="parChTrans1D3" presStyleIdx="0" presStyleCnt="2"/>
      <dgm:spPr/>
      <dgm:t>
        <a:bodyPr/>
        <a:lstStyle/>
        <a:p>
          <a:endParaRPr lang="en-US"/>
        </a:p>
      </dgm:t>
    </dgm:pt>
    <dgm:pt modelId="{7E7520B1-93BB-174E-AA60-8DE0D542A5D4}" type="pres">
      <dgm:prSet presAssocID="{B726B158-7D74-B946-9188-98B5EF8B6410}" presName="connTx" presStyleLbl="parChTrans1D3" presStyleIdx="0" presStyleCnt="2"/>
      <dgm:spPr/>
      <dgm:t>
        <a:bodyPr/>
        <a:lstStyle/>
        <a:p>
          <a:endParaRPr lang="en-US"/>
        </a:p>
      </dgm:t>
    </dgm:pt>
    <dgm:pt modelId="{61D21AD6-1574-D241-8428-CE6E5A5D56DE}" type="pres">
      <dgm:prSet presAssocID="{678FDA86-9358-2F4C-916F-9C3E1FC46835}" presName="root2" presStyleCnt="0"/>
      <dgm:spPr/>
    </dgm:pt>
    <dgm:pt modelId="{BA3248E5-06FF-B440-9FE2-58171935B6A6}" type="pres">
      <dgm:prSet presAssocID="{678FDA86-9358-2F4C-916F-9C3E1FC46835}" presName="LevelTwoTextNode" presStyleLbl="node3" presStyleIdx="0" presStyleCnt="2" custLinFactNeighborX="-2191" custLinFactNeighborY="-57964">
        <dgm:presLayoutVars>
          <dgm:chPref val="3"/>
        </dgm:presLayoutVars>
      </dgm:prSet>
      <dgm:spPr/>
      <dgm:t>
        <a:bodyPr/>
        <a:lstStyle/>
        <a:p>
          <a:endParaRPr lang="en-US"/>
        </a:p>
      </dgm:t>
    </dgm:pt>
    <dgm:pt modelId="{2C78CAC7-D65C-D440-831C-59FF283A5DAF}" type="pres">
      <dgm:prSet presAssocID="{678FDA86-9358-2F4C-916F-9C3E1FC46835}" presName="level3hierChild" presStyleCnt="0"/>
      <dgm:spPr/>
    </dgm:pt>
    <dgm:pt modelId="{7CAA0EEE-2136-764F-AD95-B14FAA5A2EEF}" type="pres">
      <dgm:prSet presAssocID="{713DB300-0D11-1D48-B11A-D2561D6AB483}" presName="conn2-1" presStyleLbl="parChTrans1D4" presStyleIdx="0" presStyleCnt="3"/>
      <dgm:spPr/>
      <dgm:t>
        <a:bodyPr/>
        <a:lstStyle/>
        <a:p>
          <a:endParaRPr lang="en-US"/>
        </a:p>
      </dgm:t>
    </dgm:pt>
    <dgm:pt modelId="{F3811589-D87E-C440-856B-2531BE6B1A35}" type="pres">
      <dgm:prSet presAssocID="{713DB300-0D11-1D48-B11A-D2561D6AB483}" presName="connTx" presStyleLbl="parChTrans1D4" presStyleIdx="0" presStyleCnt="3"/>
      <dgm:spPr/>
      <dgm:t>
        <a:bodyPr/>
        <a:lstStyle/>
        <a:p>
          <a:endParaRPr lang="en-US"/>
        </a:p>
      </dgm:t>
    </dgm:pt>
    <dgm:pt modelId="{D0022A05-7404-BF49-9AE0-9F347B8EAA50}" type="pres">
      <dgm:prSet presAssocID="{C6F4F563-43F6-A54D-8B5E-AB5FF6F25EB8}" presName="root2" presStyleCnt="0"/>
      <dgm:spPr/>
    </dgm:pt>
    <dgm:pt modelId="{D9E88767-819C-DB48-A5C1-98171B8C94A3}" type="pres">
      <dgm:prSet presAssocID="{C6F4F563-43F6-A54D-8B5E-AB5FF6F25EB8}" presName="LevelTwoTextNode" presStyleLbl="node4" presStyleIdx="0" presStyleCnt="3" custScaleY="141320" custLinFactNeighborX="-2922" custLinFactNeighborY="-59368">
        <dgm:presLayoutVars>
          <dgm:chPref val="3"/>
        </dgm:presLayoutVars>
      </dgm:prSet>
      <dgm:spPr/>
      <dgm:t>
        <a:bodyPr/>
        <a:lstStyle/>
        <a:p>
          <a:endParaRPr lang="en-US"/>
        </a:p>
      </dgm:t>
    </dgm:pt>
    <dgm:pt modelId="{C31BCC21-A6F8-844E-B074-EDB386BFC921}" type="pres">
      <dgm:prSet presAssocID="{C6F4F563-43F6-A54D-8B5E-AB5FF6F25EB8}" presName="level3hierChild" presStyleCnt="0"/>
      <dgm:spPr/>
    </dgm:pt>
    <dgm:pt modelId="{02689E01-E2D2-424A-AA59-EAC78AF5501E}" type="pres">
      <dgm:prSet presAssocID="{A34975DA-B2DD-3D45-9AEA-C89BC8C04426}" presName="conn2-1" presStyleLbl="parChTrans1D4" presStyleIdx="1" presStyleCnt="3"/>
      <dgm:spPr/>
      <dgm:t>
        <a:bodyPr/>
        <a:lstStyle/>
        <a:p>
          <a:endParaRPr lang="en-US"/>
        </a:p>
      </dgm:t>
    </dgm:pt>
    <dgm:pt modelId="{C31B97E5-4C7F-E74A-9078-12F5AA424830}" type="pres">
      <dgm:prSet presAssocID="{A34975DA-B2DD-3D45-9AEA-C89BC8C04426}" presName="connTx" presStyleLbl="parChTrans1D4" presStyleIdx="1" presStyleCnt="3"/>
      <dgm:spPr/>
      <dgm:t>
        <a:bodyPr/>
        <a:lstStyle/>
        <a:p>
          <a:endParaRPr lang="en-US"/>
        </a:p>
      </dgm:t>
    </dgm:pt>
    <dgm:pt modelId="{67CA7AA2-18A3-B040-AC33-8D45797CE6D0}" type="pres">
      <dgm:prSet presAssocID="{8CD223F5-6317-F54B-8FC6-28CC44897EEE}" presName="root2" presStyleCnt="0"/>
      <dgm:spPr/>
    </dgm:pt>
    <dgm:pt modelId="{714FBB64-284E-5D4B-AD31-036BDFD21132}" type="pres">
      <dgm:prSet presAssocID="{8CD223F5-6317-F54B-8FC6-28CC44897EEE}" presName="LevelTwoTextNode" presStyleLbl="node4" presStyleIdx="1" presStyleCnt="3" custLinFactNeighborX="-2922" custLinFactNeighborY="-46742">
        <dgm:presLayoutVars>
          <dgm:chPref val="3"/>
        </dgm:presLayoutVars>
      </dgm:prSet>
      <dgm:spPr/>
      <dgm:t>
        <a:bodyPr/>
        <a:lstStyle/>
        <a:p>
          <a:endParaRPr lang="en-US"/>
        </a:p>
      </dgm:t>
    </dgm:pt>
    <dgm:pt modelId="{4404B002-6581-9140-87D8-71BB16D52143}" type="pres">
      <dgm:prSet presAssocID="{8CD223F5-6317-F54B-8FC6-28CC44897EEE}" presName="level3hierChild" presStyleCnt="0"/>
      <dgm:spPr/>
    </dgm:pt>
    <dgm:pt modelId="{69546A0E-C5E2-3140-9FAE-52DC78FD30F7}" type="pres">
      <dgm:prSet presAssocID="{9046E3DB-A653-7044-8514-2557739F0E03}" presName="root1" presStyleCnt="0"/>
      <dgm:spPr/>
    </dgm:pt>
    <dgm:pt modelId="{6872B342-9985-AA41-86F7-D0BA58AE2674}" type="pres">
      <dgm:prSet presAssocID="{9046E3DB-A653-7044-8514-2557739F0E03}" presName="LevelOneTextNode" presStyleLbl="node0" presStyleIdx="1" presStyleCnt="2" custLinFactNeighborX="-4441" custLinFactNeighborY="14971">
        <dgm:presLayoutVars>
          <dgm:chPref val="3"/>
        </dgm:presLayoutVars>
      </dgm:prSet>
      <dgm:spPr/>
      <dgm:t>
        <a:bodyPr/>
        <a:lstStyle/>
        <a:p>
          <a:endParaRPr lang="en-US"/>
        </a:p>
      </dgm:t>
    </dgm:pt>
    <dgm:pt modelId="{1E984E98-208B-3D4C-9023-BAAC054C7CFE}" type="pres">
      <dgm:prSet presAssocID="{9046E3DB-A653-7044-8514-2557739F0E03}" presName="level2hierChild" presStyleCnt="0"/>
      <dgm:spPr/>
    </dgm:pt>
    <dgm:pt modelId="{F514C3FC-503C-AC45-B3B3-3C6B19D59D93}" type="pres">
      <dgm:prSet presAssocID="{2F7AC51B-1C1E-2D46-8AC4-57A0837054B2}" presName="conn2-1" presStyleLbl="parChTrans1D2" presStyleIdx="1" presStyleCnt="2"/>
      <dgm:spPr/>
      <dgm:t>
        <a:bodyPr/>
        <a:lstStyle/>
        <a:p>
          <a:endParaRPr lang="en-US"/>
        </a:p>
      </dgm:t>
    </dgm:pt>
    <dgm:pt modelId="{8F1D4B62-D8E0-614E-B721-FBE6D01791A6}" type="pres">
      <dgm:prSet presAssocID="{2F7AC51B-1C1E-2D46-8AC4-57A0837054B2}" presName="connTx" presStyleLbl="parChTrans1D2" presStyleIdx="1" presStyleCnt="2"/>
      <dgm:spPr/>
      <dgm:t>
        <a:bodyPr/>
        <a:lstStyle/>
        <a:p>
          <a:endParaRPr lang="en-US"/>
        </a:p>
      </dgm:t>
    </dgm:pt>
    <dgm:pt modelId="{F84024A9-E7E9-AE4E-A134-D3A0A187D911}" type="pres">
      <dgm:prSet presAssocID="{2073C294-5531-C941-A7EE-4AA8DF003F91}" presName="root2" presStyleCnt="0"/>
      <dgm:spPr/>
    </dgm:pt>
    <dgm:pt modelId="{E838913E-A037-C645-8094-E0BF44561C96}" type="pres">
      <dgm:prSet presAssocID="{2073C294-5531-C941-A7EE-4AA8DF003F91}" presName="LevelTwoTextNode" presStyleLbl="node2" presStyleIdx="1" presStyleCnt="2" custLinFactNeighborX="-2717" custLinFactNeighborY="14971">
        <dgm:presLayoutVars>
          <dgm:chPref val="3"/>
        </dgm:presLayoutVars>
      </dgm:prSet>
      <dgm:spPr/>
      <dgm:t>
        <a:bodyPr/>
        <a:lstStyle/>
        <a:p>
          <a:endParaRPr lang="en-US"/>
        </a:p>
      </dgm:t>
    </dgm:pt>
    <dgm:pt modelId="{AFAD8602-E0E2-C044-B502-E1DE1E9B5E3F}" type="pres">
      <dgm:prSet presAssocID="{2073C294-5531-C941-A7EE-4AA8DF003F91}" presName="level3hierChild" presStyleCnt="0"/>
      <dgm:spPr/>
    </dgm:pt>
    <dgm:pt modelId="{804E19CB-3C4C-C846-A7B6-42E7496B0BEA}" type="pres">
      <dgm:prSet presAssocID="{040403D8-46E7-8B44-8627-5FE90C813391}" presName="conn2-1" presStyleLbl="parChTrans1D3" presStyleIdx="1" presStyleCnt="2"/>
      <dgm:spPr/>
      <dgm:t>
        <a:bodyPr/>
        <a:lstStyle/>
        <a:p>
          <a:endParaRPr lang="en-US"/>
        </a:p>
      </dgm:t>
    </dgm:pt>
    <dgm:pt modelId="{C6253A6C-A5A0-B84B-A224-AEDA6C96795B}" type="pres">
      <dgm:prSet presAssocID="{040403D8-46E7-8B44-8627-5FE90C813391}" presName="connTx" presStyleLbl="parChTrans1D3" presStyleIdx="1" presStyleCnt="2"/>
      <dgm:spPr/>
      <dgm:t>
        <a:bodyPr/>
        <a:lstStyle/>
        <a:p>
          <a:endParaRPr lang="en-US"/>
        </a:p>
      </dgm:t>
    </dgm:pt>
    <dgm:pt modelId="{98ADABE2-9580-584C-9CFE-497FBA4D2CFB}" type="pres">
      <dgm:prSet presAssocID="{6BF7430E-5956-ED40-B65A-27BA417C071C}" presName="root2" presStyleCnt="0"/>
      <dgm:spPr/>
    </dgm:pt>
    <dgm:pt modelId="{CBCC3DE3-6B46-D745-A541-93AE6B38FD2D}" type="pres">
      <dgm:prSet presAssocID="{6BF7430E-5956-ED40-B65A-27BA417C071C}" presName="LevelTwoTextNode" presStyleLbl="node3" presStyleIdx="1" presStyleCnt="2" custLinFactNeighborX="-2191" custLinFactNeighborY="14971">
        <dgm:presLayoutVars>
          <dgm:chPref val="3"/>
        </dgm:presLayoutVars>
      </dgm:prSet>
      <dgm:spPr/>
      <dgm:t>
        <a:bodyPr/>
        <a:lstStyle/>
        <a:p>
          <a:endParaRPr lang="en-US"/>
        </a:p>
      </dgm:t>
    </dgm:pt>
    <dgm:pt modelId="{3EEEA1E1-738B-1C4E-905E-4DAD6424267A}" type="pres">
      <dgm:prSet presAssocID="{6BF7430E-5956-ED40-B65A-27BA417C071C}" presName="level3hierChild" presStyleCnt="0"/>
      <dgm:spPr/>
    </dgm:pt>
    <dgm:pt modelId="{135B592C-D9F3-D945-889F-86C5D8032A8A}" type="pres">
      <dgm:prSet presAssocID="{094B2EDD-DB5C-BD4B-98C1-07DF92122F43}" presName="conn2-1" presStyleLbl="parChTrans1D4" presStyleIdx="2" presStyleCnt="3"/>
      <dgm:spPr/>
      <dgm:t>
        <a:bodyPr/>
        <a:lstStyle/>
        <a:p>
          <a:endParaRPr lang="en-US"/>
        </a:p>
      </dgm:t>
    </dgm:pt>
    <dgm:pt modelId="{149A9917-B476-7342-83AE-FF99A6A6854E}" type="pres">
      <dgm:prSet presAssocID="{094B2EDD-DB5C-BD4B-98C1-07DF92122F43}" presName="connTx" presStyleLbl="parChTrans1D4" presStyleIdx="2" presStyleCnt="3"/>
      <dgm:spPr/>
      <dgm:t>
        <a:bodyPr/>
        <a:lstStyle/>
        <a:p>
          <a:endParaRPr lang="en-US"/>
        </a:p>
      </dgm:t>
    </dgm:pt>
    <dgm:pt modelId="{0DAA3958-0E6B-4A4B-AE69-8C99FF4D1368}" type="pres">
      <dgm:prSet presAssocID="{509E61F1-B313-4C4B-A034-A9BB1AB96147}" presName="root2" presStyleCnt="0"/>
      <dgm:spPr/>
    </dgm:pt>
    <dgm:pt modelId="{F62BA3E1-C052-5A4B-9E4D-F041549778E3}" type="pres">
      <dgm:prSet presAssocID="{509E61F1-B313-4C4B-A034-A9BB1AB96147}" presName="LevelTwoTextNode" presStyleLbl="node4" presStyleIdx="2" presStyleCnt="3" custScaleY="137735" custLinFactNeighborX="1987" custLinFactNeighborY="14971">
        <dgm:presLayoutVars>
          <dgm:chPref val="3"/>
        </dgm:presLayoutVars>
      </dgm:prSet>
      <dgm:spPr/>
      <dgm:t>
        <a:bodyPr/>
        <a:lstStyle/>
        <a:p>
          <a:endParaRPr lang="en-US"/>
        </a:p>
      </dgm:t>
    </dgm:pt>
    <dgm:pt modelId="{9BEC6EBB-1405-BD40-881D-4FB36B79E9EB}" type="pres">
      <dgm:prSet presAssocID="{509E61F1-B313-4C4B-A034-A9BB1AB96147}" presName="level3hierChild" presStyleCnt="0"/>
      <dgm:spPr/>
    </dgm:pt>
  </dgm:ptLst>
  <dgm:cxnLst>
    <dgm:cxn modelId="{8BDCA869-FDF4-4B99-963B-752CB4C33EF9}" type="presOf" srcId="{C6F4F563-43F6-A54D-8B5E-AB5FF6F25EB8}" destId="{D9E88767-819C-DB48-A5C1-98171B8C94A3}" srcOrd="0" destOrd="0" presId="urn:microsoft.com/office/officeart/2005/8/layout/hierarchy2"/>
    <dgm:cxn modelId="{38AD785E-FBFA-4143-9403-F64B7105E930}" type="presOf" srcId="{2F7AC51B-1C1E-2D46-8AC4-57A0837054B2}" destId="{F514C3FC-503C-AC45-B3B3-3C6B19D59D93}" srcOrd="0" destOrd="0" presId="urn:microsoft.com/office/officeart/2005/8/layout/hierarchy2"/>
    <dgm:cxn modelId="{6D4E9BA2-189C-C647-97A9-DD2A0E04AE7F}" srcId="{DE835117-4C03-3E41-9B9B-EBD65E1EE142}" destId="{7F735ADD-578D-644F-BA63-EE3F90F23523}" srcOrd="0" destOrd="0" parTransId="{AF394745-0129-FF48-B569-9E7006B34FA1}" sibTransId="{25436E7E-B981-C84E-8CA2-6396FA210877}"/>
    <dgm:cxn modelId="{418D3572-BB53-4621-A7EF-00A7C69AC9E3}" type="presOf" srcId="{7F735ADD-578D-644F-BA63-EE3F90F23523}" destId="{0BF71C58-BF59-F745-A088-CB6ED71349EA}" srcOrd="0" destOrd="0" presId="urn:microsoft.com/office/officeart/2005/8/layout/hierarchy2"/>
    <dgm:cxn modelId="{A10D7473-E10A-4ECA-A106-FC71F65ACD2C}" type="presOf" srcId="{D17245AE-D657-D042-B7FF-BFB3C046E04D}" destId="{3BA08653-20DB-5445-A9F2-E124F115482C}" srcOrd="0" destOrd="0" presId="urn:microsoft.com/office/officeart/2005/8/layout/hierarchy2"/>
    <dgm:cxn modelId="{90ACC719-356C-43FB-8C90-01F3AD6DD1A9}" type="presOf" srcId="{A34975DA-B2DD-3D45-9AEA-C89BC8C04426}" destId="{02689E01-E2D2-424A-AA59-EAC78AF5501E}" srcOrd="0" destOrd="0" presId="urn:microsoft.com/office/officeart/2005/8/layout/hierarchy2"/>
    <dgm:cxn modelId="{2FC570E4-1BF3-404E-8482-CE9DF512D5F5}" type="presOf" srcId="{AF394745-0129-FF48-B569-9E7006B34FA1}" destId="{8462D34D-B38F-9044-821F-29A70C077E95}" srcOrd="0" destOrd="0" presId="urn:microsoft.com/office/officeart/2005/8/layout/hierarchy2"/>
    <dgm:cxn modelId="{5895D996-F232-4D2F-9508-61559A664640}" type="presOf" srcId="{040403D8-46E7-8B44-8627-5FE90C813391}" destId="{C6253A6C-A5A0-B84B-A224-AEDA6C96795B}" srcOrd="1" destOrd="0" presId="urn:microsoft.com/office/officeart/2005/8/layout/hierarchy2"/>
    <dgm:cxn modelId="{6C200B64-93E3-4D1B-885D-25E6ED8FD17D}" type="presOf" srcId="{713DB300-0D11-1D48-B11A-D2561D6AB483}" destId="{F3811589-D87E-C440-856B-2531BE6B1A35}" srcOrd="1" destOrd="0" presId="urn:microsoft.com/office/officeart/2005/8/layout/hierarchy2"/>
    <dgm:cxn modelId="{14CCD157-B28C-4EEA-9437-F8ACCD8F6194}" type="presOf" srcId="{2073C294-5531-C941-A7EE-4AA8DF003F91}" destId="{E838913E-A037-C645-8094-E0BF44561C96}" srcOrd="0" destOrd="0" presId="urn:microsoft.com/office/officeart/2005/8/layout/hierarchy2"/>
    <dgm:cxn modelId="{C01A3484-BE8C-4A5A-BB50-391C37EB436F}" type="presOf" srcId="{DE835117-4C03-3E41-9B9B-EBD65E1EE142}" destId="{5FACC746-A22E-AE47-BAED-46D39ACF1BFA}" srcOrd="0" destOrd="0" presId="urn:microsoft.com/office/officeart/2005/8/layout/hierarchy2"/>
    <dgm:cxn modelId="{DED88EF7-A5B9-445B-BCE5-31C333A9CF69}" type="presOf" srcId="{B726B158-7D74-B946-9188-98B5EF8B6410}" destId="{7E7520B1-93BB-174E-AA60-8DE0D542A5D4}" srcOrd="1" destOrd="0" presId="urn:microsoft.com/office/officeart/2005/8/layout/hierarchy2"/>
    <dgm:cxn modelId="{5B5C022B-7110-604C-B0D2-2DBEAB866F0F}" srcId="{6BF7430E-5956-ED40-B65A-27BA417C071C}" destId="{509E61F1-B313-4C4B-A034-A9BB1AB96147}" srcOrd="0" destOrd="0" parTransId="{094B2EDD-DB5C-BD4B-98C1-07DF92122F43}" sibTransId="{0DFBC88A-8836-2545-9082-DD1976BA74E1}"/>
    <dgm:cxn modelId="{F76A17EE-1973-410B-93A4-A8856DE58129}" type="presOf" srcId="{9046E3DB-A653-7044-8514-2557739F0E03}" destId="{6872B342-9985-AA41-86F7-D0BA58AE2674}" srcOrd="0" destOrd="0" presId="urn:microsoft.com/office/officeart/2005/8/layout/hierarchy2"/>
    <dgm:cxn modelId="{84FC3C0A-CE0C-B648-95C4-3905D6A5F269}" srcId="{D17245AE-D657-D042-B7FF-BFB3C046E04D}" destId="{9046E3DB-A653-7044-8514-2557739F0E03}" srcOrd="1" destOrd="0" parTransId="{625C3D19-E18D-BA44-9A90-433248CE282D}" sibTransId="{E319AD17-3C63-5C48-83FE-C46E30A54B10}"/>
    <dgm:cxn modelId="{A7DC42CB-8343-4248-95D3-7BFAAEEA08B7}" srcId="{678FDA86-9358-2F4C-916F-9C3E1FC46835}" destId="{C6F4F563-43F6-A54D-8B5E-AB5FF6F25EB8}" srcOrd="0" destOrd="0" parTransId="{713DB300-0D11-1D48-B11A-D2561D6AB483}" sibTransId="{FB781C58-80B6-F341-B7D9-64FCF5D78E17}"/>
    <dgm:cxn modelId="{FEAD4FC8-292A-46DC-92CA-C24FD225835C}" type="presOf" srcId="{6BF7430E-5956-ED40-B65A-27BA417C071C}" destId="{CBCC3DE3-6B46-D745-A541-93AE6B38FD2D}" srcOrd="0" destOrd="0" presId="urn:microsoft.com/office/officeart/2005/8/layout/hierarchy2"/>
    <dgm:cxn modelId="{B21DB14E-4F23-E244-AE4C-17EC384392ED}" srcId="{7F735ADD-578D-644F-BA63-EE3F90F23523}" destId="{678FDA86-9358-2F4C-916F-9C3E1FC46835}" srcOrd="0" destOrd="0" parTransId="{B726B158-7D74-B946-9188-98B5EF8B6410}" sibTransId="{B6A091A6-EFAA-4C47-AF50-78D37EB1CF9B}"/>
    <dgm:cxn modelId="{511EEFCA-95AA-5C44-97A5-0B7F2FBCB8E8}" srcId="{9046E3DB-A653-7044-8514-2557739F0E03}" destId="{2073C294-5531-C941-A7EE-4AA8DF003F91}" srcOrd="0" destOrd="0" parTransId="{2F7AC51B-1C1E-2D46-8AC4-57A0837054B2}" sibTransId="{09C2698D-DC85-234A-A808-D582E3F31C7B}"/>
    <dgm:cxn modelId="{4559C260-40F4-D749-BB42-0643EC1BAAEC}" srcId="{D17245AE-D657-D042-B7FF-BFB3C046E04D}" destId="{DE835117-4C03-3E41-9B9B-EBD65E1EE142}" srcOrd="0" destOrd="0" parTransId="{8884619B-823F-3D49-9498-82EBFF49049D}" sibTransId="{1F79CE03-F8D5-4640-A892-3C3563CE18EA}"/>
    <dgm:cxn modelId="{D1ECF776-A3CF-4972-9CA2-D90FD88A2B0E}" type="presOf" srcId="{713DB300-0D11-1D48-B11A-D2561D6AB483}" destId="{7CAA0EEE-2136-764F-AD95-B14FAA5A2EEF}" srcOrd="0" destOrd="0" presId="urn:microsoft.com/office/officeart/2005/8/layout/hierarchy2"/>
    <dgm:cxn modelId="{CE6B7003-C7C1-41CF-9838-21316E092705}" type="presOf" srcId="{509E61F1-B313-4C4B-A034-A9BB1AB96147}" destId="{F62BA3E1-C052-5A4B-9E4D-F041549778E3}" srcOrd="0" destOrd="0" presId="urn:microsoft.com/office/officeart/2005/8/layout/hierarchy2"/>
    <dgm:cxn modelId="{92EC2FA6-C5DF-4B4E-84E1-D38BABBA5A88}" type="presOf" srcId="{A34975DA-B2DD-3D45-9AEA-C89BC8C04426}" destId="{C31B97E5-4C7F-E74A-9078-12F5AA424830}" srcOrd="1" destOrd="0" presId="urn:microsoft.com/office/officeart/2005/8/layout/hierarchy2"/>
    <dgm:cxn modelId="{3D70A8F3-FC92-4545-B794-EE1AE87FB9CF}" type="presOf" srcId="{8CD223F5-6317-F54B-8FC6-28CC44897EEE}" destId="{714FBB64-284E-5D4B-AD31-036BDFD21132}" srcOrd="0" destOrd="0" presId="urn:microsoft.com/office/officeart/2005/8/layout/hierarchy2"/>
    <dgm:cxn modelId="{EA8CFF2B-95DF-4843-B3AE-E46DBC27939D}" srcId="{678FDA86-9358-2F4C-916F-9C3E1FC46835}" destId="{8CD223F5-6317-F54B-8FC6-28CC44897EEE}" srcOrd="1" destOrd="0" parTransId="{A34975DA-B2DD-3D45-9AEA-C89BC8C04426}" sibTransId="{2407212B-18F1-564A-AE1D-1B5C58866E4F}"/>
    <dgm:cxn modelId="{D7D6F07F-ED9A-4BE9-8DA4-DC38BC60187E}" type="presOf" srcId="{040403D8-46E7-8B44-8627-5FE90C813391}" destId="{804E19CB-3C4C-C846-A7B6-42E7496B0BEA}" srcOrd="0" destOrd="0" presId="urn:microsoft.com/office/officeart/2005/8/layout/hierarchy2"/>
    <dgm:cxn modelId="{A574E5BC-1397-489D-9036-47AC81125B1B}" type="presOf" srcId="{AF394745-0129-FF48-B569-9E7006B34FA1}" destId="{062555B4-CF48-1449-9AB0-24C635D9042A}" srcOrd="1" destOrd="0" presId="urn:microsoft.com/office/officeart/2005/8/layout/hierarchy2"/>
    <dgm:cxn modelId="{F9A595C6-E3B1-4BE9-820B-B1BE7CF39A77}" type="presOf" srcId="{678FDA86-9358-2F4C-916F-9C3E1FC46835}" destId="{BA3248E5-06FF-B440-9FE2-58171935B6A6}" srcOrd="0" destOrd="0" presId="urn:microsoft.com/office/officeart/2005/8/layout/hierarchy2"/>
    <dgm:cxn modelId="{932E631C-0A2C-43A6-8F57-B8E8D4073FAF}" type="presOf" srcId="{094B2EDD-DB5C-BD4B-98C1-07DF92122F43}" destId="{135B592C-D9F3-D945-889F-86C5D8032A8A}" srcOrd="0" destOrd="0" presId="urn:microsoft.com/office/officeart/2005/8/layout/hierarchy2"/>
    <dgm:cxn modelId="{B3AEFE72-A0FC-4BC2-A9D7-F35F14F39C17}" type="presOf" srcId="{094B2EDD-DB5C-BD4B-98C1-07DF92122F43}" destId="{149A9917-B476-7342-83AE-FF99A6A6854E}" srcOrd="1" destOrd="0" presId="urn:microsoft.com/office/officeart/2005/8/layout/hierarchy2"/>
    <dgm:cxn modelId="{8C211A0F-E474-7547-BDF4-7A2A47B848CC}" srcId="{2073C294-5531-C941-A7EE-4AA8DF003F91}" destId="{6BF7430E-5956-ED40-B65A-27BA417C071C}" srcOrd="0" destOrd="0" parTransId="{040403D8-46E7-8B44-8627-5FE90C813391}" sibTransId="{417D76C9-B46F-5F4F-B0C6-BC8C64288329}"/>
    <dgm:cxn modelId="{1E5D4812-092A-4BC4-96C8-6AD7375D64A5}" type="presOf" srcId="{B726B158-7D74-B946-9188-98B5EF8B6410}" destId="{B5FB84E9-FA01-7B47-A98F-D7718CB404E0}" srcOrd="0" destOrd="0" presId="urn:microsoft.com/office/officeart/2005/8/layout/hierarchy2"/>
    <dgm:cxn modelId="{8117C0FF-919C-40B0-9BAF-3F8A82C3A791}" type="presOf" srcId="{2F7AC51B-1C1E-2D46-8AC4-57A0837054B2}" destId="{8F1D4B62-D8E0-614E-B721-FBE6D01791A6}" srcOrd="1" destOrd="0" presId="urn:microsoft.com/office/officeart/2005/8/layout/hierarchy2"/>
    <dgm:cxn modelId="{90F6A16F-EF07-4665-A460-00FE03F693FF}" type="presParOf" srcId="{3BA08653-20DB-5445-A9F2-E124F115482C}" destId="{61CC655E-DF6E-244D-A725-E94C280AD42A}" srcOrd="0" destOrd="0" presId="urn:microsoft.com/office/officeart/2005/8/layout/hierarchy2"/>
    <dgm:cxn modelId="{FD783EE0-639A-4C2A-8B0D-0BD80DA2080B}" type="presParOf" srcId="{61CC655E-DF6E-244D-A725-E94C280AD42A}" destId="{5FACC746-A22E-AE47-BAED-46D39ACF1BFA}" srcOrd="0" destOrd="0" presId="urn:microsoft.com/office/officeart/2005/8/layout/hierarchy2"/>
    <dgm:cxn modelId="{D71C75DF-36A2-4F62-9405-B54B43477ED9}" type="presParOf" srcId="{61CC655E-DF6E-244D-A725-E94C280AD42A}" destId="{23BB497A-462B-0544-9333-EA9B97D56731}" srcOrd="1" destOrd="0" presId="urn:microsoft.com/office/officeart/2005/8/layout/hierarchy2"/>
    <dgm:cxn modelId="{45851AC4-164E-4B81-8971-E28EC0767692}" type="presParOf" srcId="{23BB497A-462B-0544-9333-EA9B97D56731}" destId="{8462D34D-B38F-9044-821F-29A70C077E95}" srcOrd="0" destOrd="0" presId="urn:microsoft.com/office/officeart/2005/8/layout/hierarchy2"/>
    <dgm:cxn modelId="{ABDA48E0-474F-407E-A972-453D7286F8F7}" type="presParOf" srcId="{8462D34D-B38F-9044-821F-29A70C077E95}" destId="{062555B4-CF48-1449-9AB0-24C635D9042A}" srcOrd="0" destOrd="0" presId="urn:microsoft.com/office/officeart/2005/8/layout/hierarchy2"/>
    <dgm:cxn modelId="{58A32A5E-C959-4151-B539-425B56305520}" type="presParOf" srcId="{23BB497A-462B-0544-9333-EA9B97D56731}" destId="{C41A6792-9976-F144-96FC-F6186B8ECBEB}" srcOrd="1" destOrd="0" presId="urn:microsoft.com/office/officeart/2005/8/layout/hierarchy2"/>
    <dgm:cxn modelId="{E772F2AA-2B55-459A-A7F5-990DB2DE130A}" type="presParOf" srcId="{C41A6792-9976-F144-96FC-F6186B8ECBEB}" destId="{0BF71C58-BF59-F745-A088-CB6ED71349EA}" srcOrd="0" destOrd="0" presId="urn:microsoft.com/office/officeart/2005/8/layout/hierarchy2"/>
    <dgm:cxn modelId="{0D9AACE9-D1CB-4D24-A130-C0C62F201059}" type="presParOf" srcId="{C41A6792-9976-F144-96FC-F6186B8ECBEB}" destId="{02E96D05-7BE8-A64A-937C-243D54DDAC70}" srcOrd="1" destOrd="0" presId="urn:microsoft.com/office/officeart/2005/8/layout/hierarchy2"/>
    <dgm:cxn modelId="{64663E20-CB92-44EE-ABC7-4971AABE06AE}" type="presParOf" srcId="{02E96D05-7BE8-A64A-937C-243D54DDAC70}" destId="{B5FB84E9-FA01-7B47-A98F-D7718CB404E0}" srcOrd="0" destOrd="0" presId="urn:microsoft.com/office/officeart/2005/8/layout/hierarchy2"/>
    <dgm:cxn modelId="{11A43DB8-4930-4A00-8E4F-0F98B04B99E0}" type="presParOf" srcId="{B5FB84E9-FA01-7B47-A98F-D7718CB404E0}" destId="{7E7520B1-93BB-174E-AA60-8DE0D542A5D4}" srcOrd="0" destOrd="0" presId="urn:microsoft.com/office/officeart/2005/8/layout/hierarchy2"/>
    <dgm:cxn modelId="{FBC9A647-59ED-4307-95C9-B9ACA38CEBE2}" type="presParOf" srcId="{02E96D05-7BE8-A64A-937C-243D54DDAC70}" destId="{61D21AD6-1574-D241-8428-CE6E5A5D56DE}" srcOrd="1" destOrd="0" presId="urn:microsoft.com/office/officeart/2005/8/layout/hierarchy2"/>
    <dgm:cxn modelId="{77B160BC-0322-4FDD-8A5B-6706B6DE2884}" type="presParOf" srcId="{61D21AD6-1574-D241-8428-CE6E5A5D56DE}" destId="{BA3248E5-06FF-B440-9FE2-58171935B6A6}" srcOrd="0" destOrd="0" presId="urn:microsoft.com/office/officeart/2005/8/layout/hierarchy2"/>
    <dgm:cxn modelId="{70B28537-FD30-49AB-A139-5A76B444248C}" type="presParOf" srcId="{61D21AD6-1574-D241-8428-CE6E5A5D56DE}" destId="{2C78CAC7-D65C-D440-831C-59FF283A5DAF}" srcOrd="1" destOrd="0" presId="urn:microsoft.com/office/officeart/2005/8/layout/hierarchy2"/>
    <dgm:cxn modelId="{00353FAD-A0F8-4334-8E22-8E00407DADA2}" type="presParOf" srcId="{2C78CAC7-D65C-D440-831C-59FF283A5DAF}" destId="{7CAA0EEE-2136-764F-AD95-B14FAA5A2EEF}" srcOrd="0" destOrd="0" presId="urn:microsoft.com/office/officeart/2005/8/layout/hierarchy2"/>
    <dgm:cxn modelId="{A5EA350A-C194-4C6C-98B5-497B12E4AEF8}" type="presParOf" srcId="{7CAA0EEE-2136-764F-AD95-B14FAA5A2EEF}" destId="{F3811589-D87E-C440-856B-2531BE6B1A35}" srcOrd="0" destOrd="0" presId="urn:microsoft.com/office/officeart/2005/8/layout/hierarchy2"/>
    <dgm:cxn modelId="{EA8FA525-E268-4FF1-9278-F4AE27BF7D48}" type="presParOf" srcId="{2C78CAC7-D65C-D440-831C-59FF283A5DAF}" destId="{D0022A05-7404-BF49-9AE0-9F347B8EAA50}" srcOrd="1" destOrd="0" presId="urn:microsoft.com/office/officeart/2005/8/layout/hierarchy2"/>
    <dgm:cxn modelId="{C2D58DA5-1494-4FA5-9338-A535DF1ED0B3}" type="presParOf" srcId="{D0022A05-7404-BF49-9AE0-9F347B8EAA50}" destId="{D9E88767-819C-DB48-A5C1-98171B8C94A3}" srcOrd="0" destOrd="0" presId="urn:microsoft.com/office/officeart/2005/8/layout/hierarchy2"/>
    <dgm:cxn modelId="{6819E797-1EE7-48AA-AF11-D92D8BA3D856}" type="presParOf" srcId="{D0022A05-7404-BF49-9AE0-9F347B8EAA50}" destId="{C31BCC21-A6F8-844E-B074-EDB386BFC921}" srcOrd="1" destOrd="0" presId="urn:microsoft.com/office/officeart/2005/8/layout/hierarchy2"/>
    <dgm:cxn modelId="{8ECC05FE-CEAA-4AE4-B1E8-782954318D25}" type="presParOf" srcId="{2C78CAC7-D65C-D440-831C-59FF283A5DAF}" destId="{02689E01-E2D2-424A-AA59-EAC78AF5501E}" srcOrd="2" destOrd="0" presId="urn:microsoft.com/office/officeart/2005/8/layout/hierarchy2"/>
    <dgm:cxn modelId="{264A4C1C-48A2-4E79-939A-EA95A725E941}" type="presParOf" srcId="{02689E01-E2D2-424A-AA59-EAC78AF5501E}" destId="{C31B97E5-4C7F-E74A-9078-12F5AA424830}" srcOrd="0" destOrd="0" presId="urn:microsoft.com/office/officeart/2005/8/layout/hierarchy2"/>
    <dgm:cxn modelId="{B0FD8B41-3B9E-4286-9EE5-B08EBADFCA23}" type="presParOf" srcId="{2C78CAC7-D65C-D440-831C-59FF283A5DAF}" destId="{67CA7AA2-18A3-B040-AC33-8D45797CE6D0}" srcOrd="3" destOrd="0" presId="urn:microsoft.com/office/officeart/2005/8/layout/hierarchy2"/>
    <dgm:cxn modelId="{DBFFAD73-3765-47F5-8FBB-5341BB28E64A}" type="presParOf" srcId="{67CA7AA2-18A3-B040-AC33-8D45797CE6D0}" destId="{714FBB64-284E-5D4B-AD31-036BDFD21132}" srcOrd="0" destOrd="0" presId="urn:microsoft.com/office/officeart/2005/8/layout/hierarchy2"/>
    <dgm:cxn modelId="{021C9A25-E620-4663-BF1D-F4B51B923113}" type="presParOf" srcId="{67CA7AA2-18A3-B040-AC33-8D45797CE6D0}" destId="{4404B002-6581-9140-87D8-71BB16D52143}" srcOrd="1" destOrd="0" presId="urn:microsoft.com/office/officeart/2005/8/layout/hierarchy2"/>
    <dgm:cxn modelId="{E0F62B56-2637-473C-87A3-D8062ABA7225}" type="presParOf" srcId="{3BA08653-20DB-5445-A9F2-E124F115482C}" destId="{69546A0E-C5E2-3140-9FAE-52DC78FD30F7}" srcOrd="1" destOrd="0" presId="urn:microsoft.com/office/officeart/2005/8/layout/hierarchy2"/>
    <dgm:cxn modelId="{94BBCDC8-A3D4-4A7B-B12D-EF2EEE7B4C7A}" type="presParOf" srcId="{69546A0E-C5E2-3140-9FAE-52DC78FD30F7}" destId="{6872B342-9985-AA41-86F7-D0BA58AE2674}" srcOrd="0" destOrd="0" presId="urn:microsoft.com/office/officeart/2005/8/layout/hierarchy2"/>
    <dgm:cxn modelId="{15F82C77-4C4F-4CD6-83CA-5F4781765F10}" type="presParOf" srcId="{69546A0E-C5E2-3140-9FAE-52DC78FD30F7}" destId="{1E984E98-208B-3D4C-9023-BAAC054C7CFE}" srcOrd="1" destOrd="0" presId="urn:microsoft.com/office/officeart/2005/8/layout/hierarchy2"/>
    <dgm:cxn modelId="{0AB6C3C3-81E0-4AD2-8919-0B07E34087BA}" type="presParOf" srcId="{1E984E98-208B-3D4C-9023-BAAC054C7CFE}" destId="{F514C3FC-503C-AC45-B3B3-3C6B19D59D93}" srcOrd="0" destOrd="0" presId="urn:microsoft.com/office/officeart/2005/8/layout/hierarchy2"/>
    <dgm:cxn modelId="{8A028FE6-EAFD-4345-A4FD-83635249B39A}" type="presParOf" srcId="{F514C3FC-503C-AC45-B3B3-3C6B19D59D93}" destId="{8F1D4B62-D8E0-614E-B721-FBE6D01791A6}" srcOrd="0" destOrd="0" presId="urn:microsoft.com/office/officeart/2005/8/layout/hierarchy2"/>
    <dgm:cxn modelId="{8376972B-76CA-49AF-A628-8B66653C8EB1}" type="presParOf" srcId="{1E984E98-208B-3D4C-9023-BAAC054C7CFE}" destId="{F84024A9-E7E9-AE4E-A134-D3A0A187D911}" srcOrd="1" destOrd="0" presId="urn:microsoft.com/office/officeart/2005/8/layout/hierarchy2"/>
    <dgm:cxn modelId="{ABDDA550-C385-4F7C-808D-2B33038F50BF}" type="presParOf" srcId="{F84024A9-E7E9-AE4E-A134-D3A0A187D911}" destId="{E838913E-A037-C645-8094-E0BF44561C96}" srcOrd="0" destOrd="0" presId="urn:microsoft.com/office/officeart/2005/8/layout/hierarchy2"/>
    <dgm:cxn modelId="{7F9B9559-1D0A-4C59-BFF6-E88C288EAAA3}" type="presParOf" srcId="{F84024A9-E7E9-AE4E-A134-D3A0A187D911}" destId="{AFAD8602-E0E2-C044-B502-E1DE1E9B5E3F}" srcOrd="1" destOrd="0" presId="urn:microsoft.com/office/officeart/2005/8/layout/hierarchy2"/>
    <dgm:cxn modelId="{F090813F-0E92-42F2-B293-9B0A41CD68B5}" type="presParOf" srcId="{AFAD8602-E0E2-C044-B502-E1DE1E9B5E3F}" destId="{804E19CB-3C4C-C846-A7B6-42E7496B0BEA}" srcOrd="0" destOrd="0" presId="urn:microsoft.com/office/officeart/2005/8/layout/hierarchy2"/>
    <dgm:cxn modelId="{3774DE34-C204-484F-A9E0-040141CD849B}" type="presParOf" srcId="{804E19CB-3C4C-C846-A7B6-42E7496B0BEA}" destId="{C6253A6C-A5A0-B84B-A224-AEDA6C96795B}" srcOrd="0" destOrd="0" presId="urn:microsoft.com/office/officeart/2005/8/layout/hierarchy2"/>
    <dgm:cxn modelId="{3968E2C9-86D2-47AB-B385-DD517FFA573E}" type="presParOf" srcId="{AFAD8602-E0E2-C044-B502-E1DE1E9B5E3F}" destId="{98ADABE2-9580-584C-9CFE-497FBA4D2CFB}" srcOrd="1" destOrd="0" presId="urn:microsoft.com/office/officeart/2005/8/layout/hierarchy2"/>
    <dgm:cxn modelId="{2176D5A4-AF89-4B60-B6B0-7B542A9CF611}" type="presParOf" srcId="{98ADABE2-9580-584C-9CFE-497FBA4D2CFB}" destId="{CBCC3DE3-6B46-D745-A541-93AE6B38FD2D}" srcOrd="0" destOrd="0" presId="urn:microsoft.com/office/officeart/2005/8/layout/hierarchy2"/>
    <dgm:cxn modelId="{010466D2-B82C-4E95-AD86-3E3D871C30ED}" type="presParOf" srcId="{98ADABE2-9580-584C-9CFE-497FBA4D2CFB}" destId="{3EEEA1E1-738B-1C4E-905E-4DAD6424267A}" srcOrd="1" destOrd="0" presId="urn:microsoft.com/office/officeart/2005/8/layout/hierarchy2"/>
    <dgm:cxn modelId="{7D2395D5-4CC9-4197-9248-2FCFE822FF68}" type="presParOf" srcId="{3EEEA1E1-738B-1C4E-905E-4DAD6424267A}" destId="{135B592C-D9F3-D945-889F-86C5D8032A8A}" srcOrd="0" destOrd="0" presId="urn:microsoft.com/office/officeart/2005/8/layout/hierarchy2"/>
    <dgm:cxn modelId="{1466A334-FAD2-4EB5-9C4F-174CAF262922}" type="presParOf" srcId="{135B592C-D9F3-D945-889F-86C5D8032A8A}" destId="{149A9917-B476-7342-83AE-FF99A6A6854E}" srcOrd="0" destOrd="0" presId="urn:microsoft.com/office/officeart/2005/8/layout/hierarchy2"/>
    <dgm:cxn modelId="{242FFFD6-6DC0-4583-A1A3-DDF08FBE0918}" type="presParOf" srcId="{3EEEA1E1-738B-1C4E-905E-4DAD6424267A}" destId="{0DAA3958-0E6B-4A4B-AE69-8C99FF4D1368}" srcOrd="1" destOrd="0" presId="urn:microsoft.com/office/officeart/2005/8/layout/hierarchy2"/>
    <dgm:cxn modelId="{36178AC4-DAF9-4F77-909E-10F1C22F751F}" type="presParOf" srcId="{0DAA3958-0E6B-4A4B-AE69-8C99FF4D1368}" destId="{F62BA3E1-C052-5A4B-9E4D-F041549778E3}" srcOrd="0" destOrd="0" presId="urn:microsoft.com/office/officeart/2005/8/layout/hierarchy2"/>
    <dgm:cxn modelId="{313C4955-6F0C-4C2A-BFBF-6B6CB66EB6DB}" type="presParOf" srcId="{0DAA3958-0E6B-4A4B-AE69-8C99FF4D1368}" destId="{9BEC6EBB-1405-BD40-881D-4FB36B79E9EB}" srcOrd="1" destOrd="0" presId="urn:microsoft.com/office/officeart/2005/8/layout/hierarchy2"/>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A0DA069-342C-4E47-8517-B33759F41FB7}" type="doc">
      <dgm:prSet loTypeId="urn:microsoft.com/office/officeart/2005/8/layout/hierarchy2" loCatId="" qsTypeId="urn:microsoft.com/office/officeart/2005/8/quickstyle/simple4" qsCatId="simple" csTypeId="urn:microsoft.com/office/officeart/2005/8/colors/accent1_2#3" csCatId="accent1" phldr="1"/>
      <dgm:spPr/>
      <dgm:t>
        <a:bodyPr/>
        <a:lstStyle/>
        <a:p>
          <a:endParaRPr lang="en-US"/>
        </a:p>
      </dgm:t>
    </dgm:pt>
    <dgm:pt modelId="{F196A08A-86D5-E947-B26C-914335B5D9D0}">
      <dgm:prSet custT="1"/>
      <dgm:spPr/>
      <dgm:t>
        <a:bodyPr/>
        <a:lstStyle/>
        <a:p>
          <a:r>
            <a:rPr lang="en-US" sz="1400" b="1" dirty="0" smtClean="0">
              <a:solidFill>
                <a:schemeClr val="bg1"/>
              </a:solidFill>
            </a:rPr>
            <a:t>9 -12 weeks</a:t>
          </a:r>
        </a:p>
        <a:p>
          <a:r>
            <a:rPr lang="en-US" sz="1400" b="1" dirty="0" smtClean="0">
              <a:solidFill>
                <a:schemeClr val="bg1"/>
              </a:solidFill>
            </a:rPr>
            <a:t>(63 -84 days)</a:t>
          </a:r>
          <a:endParaRPr lang="en-US" sz="1400" b="1" dirty="0">
            <a:solidFill>
              <a:schemeClr val="bg1"/>
            </a:solidFill>
          </a:endParaRPr>
        </a:p>
      </dgm:t>
    </dgm:pt>
    <dgm:pt modelId="{BBC48631-93FF-CA4A-BBC5-07E6937216D8}" type="parTrans" cxnId="{B6E93379-9718-7949-9C45-7450CCED808F}">
      <dgm:prSet/>
      <dgm:spPr/>
      <dgm:t>
        <a:bodyPr/>
        <a:lstStyle/>
        <a:p>
          <a:endParaRPr lang="en-US"/>
        </a:p>
      </dgm:t>
    </dgm:pt>
    <dgm:pt modelId="{FA4B836A-1727-914B-8733-63224A0A4643}" type="sibTrans" cxnId="{B6E93379-9718-7949-9C45-7450CCED808F}">
      <dgm:prSet/>
      <dgm:spPr/>
      <dgm:t>
        <a:bodyPr/>
        <a:lstStyle/>
        <a:p>
          <a:endParaRPr lang="en-US"/>
        </a:p>
      </dgm:t>
    </dgm:pt>
    <dgm:pt modelId="{A77A4C3A-D3D9-3D47-962A-E1CD2E652E84}">
      <dgm:prSet custT="1"/>
      <dgm:spPr/>
      <dgm:t>
        <a:bodyPr/>
        <a:lstStyle/>
        <a:p>
          <a:r>
            <a:rPr lang="en-US" sz="1400" b="1" dirty="0" smtClean="0">
              <a:solidFill>
                <a:schemeClr val="bg1"/>
              </a:solidFill>
            </a:rPr>
            <a:t>Mifepristone 200 mg Oral</a:t>
          </a:r>
        </a:p>
      </dgm:t>
    </dgm:pt>
    <dgm:pt modelId="{AEC88432-6AAB-8D43-B053-80134B8D87CA}" type="parTrans" cxnId="{2DE5E2AC-3F4A-B74D-A39A-D1F5FD67C9DE}">
      <dgm:prSet/>
      <dgm:spPr/>
      <dgm:t>
        <a:bodyPr/>
        <a:lstStyle/>
        <a:p>
          <a:endParaRPr lang="en-US" dirty="0"/>
        </a:p>
      </dgm:t>
    </dgm:pt>
    <dgm:pt modelId="{79D920EB-E4AA-CC43-A248-983990C2CDF8}" type="sibTrans" cxnId="{2DE5E2AC-3F4A-B74D-A39A-D1F5FD67C9DE}">
      <dgm:prSet/>
      <dgm:spPr/>
      <dgm:t>
        <a:bodyPr/>
        <a:lstStyle/>
        <a:p>
          <a:endParaRPr lang="en-US"/>
        </a:p>
      </dgm:t>
    </dgm:pt>
    <dgm:pt modelId="{591FBDA3-F6C8-4C4A-B0E1-4D2A08281607}">
      <dgm:prSet custT="1"/>
      <dgm:spPr/>
      <dgm:t>
        <a:bodyPr/>
        <a:lstStyle/>
        <a:p>
          <a:r>
            <a:rPr lang="en-US" sz="1400" b="1" dirty="0" smtClean="0">
              <a:solidFill>
                <a:schemeClr val="bg1"/>
              </a:solidFill>
            </a:rPr>
            <a:t>Wait 36-48 hours</a:t>
          </a:r>
          <a:endParaRPr lang="en-US" sz="1400" b="1" dirty="0">
            <a:solidFill>
              <a:schemeClr val="bg1"/>
            </a:solidFill>
          </a:endParaRPr>
        </a:p>
      </dgm:t>
    </dgm:pt>
    <dgm:pt modelId="{D4DDCA38-0377-4645-B49C-5081CE257D58}" type="parTrans" cxnId="{DA9A95A2-6F8A-4C4F-81DC-2C677625139E}">
      <dgm:prSet/>
      <dgm:spPr/>
      <dgm:t>
        <a:bodyPr/>
        <a:lstStyle/>
        <a:p>
          <a:endParaRPr lang="en-US" dirty="0"/>
        </a:p>
      </dgm:t>
    </dgm:pt>
    <dgm:pt modelId="{5912BBFD-CA76-0441-91A0-24193FE8E579}" type="sibTrans" cxnId="{DA9A95A2-6F8A-4C4F-81DC-2C677625139E}">
      <dgm:prSet/>
      <dgm:spPr/>
      <dgm:t>
        <a:bodyPr/>
        <a:lstStyle/>
        <a:p>
          <a:endParaRPr lang="en-US"/>
        </a:p>
      </dgm:t>
    </dgm:pt>
    <dgm:pt modelId="{21A107F9-EB96-3C4F-8014-26631D3F549D}">
      <dgm:prSet custT="1"/>
      <dgm:spPr>
        <a:solidFill>
          <a:schemeClr val="accent1"/>
        </a:solidFill>
      </dgm:spPr>
      <dgm:t>
        <a:bodyPr/>
        <a:lstStyle/>
        <a:p>
          <a:r>
            <a:rPr lang="en-US" sz="1400" b="1" dirty="0" smtClean="0">
              <a:solidFill>
                <a:schemeClr val="bg1"/>
              </a:solidFill>
            </a:rPr>
            <a:t>Misoprostol 800 mcg Vaginal</a:t>
          </a:r>
          <a:endParaRPr lang="en-US" sz="1400" b="1" dirty="0">
            <a:solidFill>
              <a:schemeClr val="bg1"/>
            </a:solidFill>
          </a:endParaRPr>
        </a:p>
      </dgm:t>
    </dgm:pt>
    <dgm:pt modelId="{1DEDBD5A-4A92-5F4B-81E3-3A37E1905A5F}" type="parTrans" cxnId="{8DB10B97-788E-6947-830D-1FD80F6E9B2B}">
      <dgm:prSet/>
      <dgm:spPr/>
      <dgm:t>
        <a:bodyPr/>
        <a:lstStyle/>
        <a:p>
          <a:endParaRPr lang="en-US" dirty="0"/>
        </a:p>
      </dgm:t>
    </dgm:pt>
    <dgm:pt modelId="{91C29E49-F2E9-7442-9F14-43D635F58ECC}" type="sibTrans" cxnId="{8DB10B97-788E-6947-830D-1FD80F6E9B2B}">
      <dgm:prSet/>
      <dgm:spPr/>
      <dgm:t>
        <a:bodyPr/>
        <a:lstStyle/>
        <a:p>
          <a:endParaRPr lang="en-US"/>
        </a:p>
      </dgm:t>
    </dgm:pt>
    <dgm:pt modelId="{20F81E5B-2331-4928-9848-B0987E2438C4}">
      <dgm:prSet/>
      <dgm:spPr/>
      <dgm:t>
        <a:bodyPr/>
        <a:lstStyle/>
        <a:p>
          <a:r>
            <a:rPr lang="en-US" b="1" dirty="0" smtClean="0">
              <a:solidFill>
                <a:schemeClr val="bg1"/>
              </a:solidFill>
            </a:rPr>
            <a:t>Additional Misoprostol 400 mcg Vaginal or Sublingual every 3 hours for maximum of   4 further doses </a:t>
          </a:r>
        </a:p>
      </dgm:t>
    </dgm:pt>
    <dgm:pt modelId="{3F93CF42-3707-4B44-BC7A-85F788B0E9D0}" type="parTrans" cxnId="{4B416EC5-81D6-4B4B-8989-091BAE028476}">
      <dgm:prSet/>
      <dgm:spPr/>
      <dgm:t>
        <a:bodyPr/>
        <a:lstStyle/>
        <a:p>
          <a:endParaRPr lang="en-US"/>
        </a:p>
      </dgm:t>
    </dgm:pt>
    <dgm:pt modelId="{BC0BB1A8-6178-4B6B-98FC-CF631C3A74C8}" type="sibTrans" cxnId="{4B416EC5-81D6-4B4B-8989-091BAE028476}">
      <dgm:prSet/>
      <dgm:spPr/>
      <dgm:t>
        <a:bodyPr/>
        <a:lstStyle/>
        <a:p>
          <a:endParaRPr lang="en-US"/>
        </a:p>
      </dgm:t>
    </dgm:pt>
    <dgm:pt modelId="{0A569BB9-06DC-2340-B640-5FC03F2D8CEE}" type="pres">
      <dgm:prSet presAssocID="{8A0DA069-342C-4E47-8517-B33759F41FB7}" presName="diagram" presStyleCnt="0">
        <dgm:presLayoutVars>
          <dgm:chPref val="1"/>
          <dgm:dir/>
          <dgm:animOne val="branch"/>
          <dgm:animLvl val="lvl"/>
          <dgm:resizeHandles val="exact"/>
        </dgm:presLayoutVars>
      </dgm:prSet>
      <dgm:spPr/>
      <dgm:t>
        <a:bodyPr/>
        <a:lstStyle/>
        <a:p>
          <a:endParaRPr lang="en-US"/>
        </a:p>
      </dgm:t>
    </dgm:pt>
    <dgm:pt modelId="{CF7CDA02-8C38-0744-93B4-8797B7F21333}" type="pres">
      <dgm:prSet presAssocID="{F196A08A-86D5-E947-B26C-914335B5D9D0}" presName="root1" presStyleCnt="0"/>
      <dgm:spPr/>
    </dgm:pt>
    <dgm:pt modelId="{8511E6D6-983C-DC49-A09B-D4680CB396D3}" type="pres">
      <dgm:prSet presAssocID="{F196A08A-86D5-E947-B26C-914335B5D9D0}" presName="LevelOneTextNode" presStyleLbl="node0" presStyleIdx="0" presStyleCnt="2" custScaleX="54215" custScaleY="88023">
        <dgm:presLayoutVars>
          <dgm:chPref val="3"/>
        </dgm:presLayoutVars>
      </dgm:prSet>
      <dgm:spPr/>
      <dgm:t>
        <a:bodyPr/>
        <a:lstStyle/>
        <a:p>
          <a:endParaRPr lang="en-US"/>
        </a:p>
      </dgm:t>
    </dgm:pt>
    <dgm:pt modelId="{C091F128-731B-AF43-9E33-78A50D8114CB}" type="pres">
      <dgm:prSet presAssocID="{F196A08A-86D5-E947-B26C-914335B5D9D0}" presName="level2hierChild" presStyleCnt="0"/>
      <dgm:spPr/>
    </dgm:pt>
    <dgm:pt modelId="{8D14EBA7-655D-4240-938D-CC09358DF65C}" type="pres">
      <dgm:prSet presAssocID="{AEC88432-6AAB-8D43-B053-80134B8D87CA}" presName="conn2-1" presStyleLbl="parChTrans1D2" presStyleIdx="0" presStyleCnt="1"/>
      <dgm:spPr/>
      <dgm:t>
        <a:bodyPr/>
        <a:lstStyle/>
        <a:p>
          <a:endParaRPr lang="en-US"/>
        </a:p>
      </dgm:t>
    </dgm:pt>
    <dgm:pt modelId="{159A759C-9DB6-5A44-AF37-2EA6DD859CB2}" type="pres">
      <dgm:prSet presAssocID="{AEC88432-6AAB-8D43-B053-80134B8D87CA}" presName="connTx" presStyleLbl="parChTrans1D2" presStyleIdx="0" presStyleCnt="1"/>
      <dgm:spPr/>
      <dgm:t>
        <a:bodyPr/>
        <a:lstStyle/>
        <a:p>
          <a:endParaRPr lang="en-US"/>
        </a:p>
      </dgm:t>
    </dgm:pt>
    <dgm:pt modelId="{9CEB0CDF-FA32-CD4C-A38C-E7B98A297D22}" type="pres">
      <dgm:prSet presAssocID="{A77A4C3A-D3D9-3D47-962A-E1CD2E652E84}" presName="root2" presStyleCnt="0"/>
      <dgm:spPr/>
    </dgm:pt>
    <dgm:pt modelId="{15D4F543-B85D-3E4D-B76D-929647C87A7E}" type="pres">
      <dgm:prSet presAssocID="{A77A4C3A-D3D9-3D47-962A-E1CD2E652E84}" presName="LevelTwoTextNode" presStyleLbl="node2" presStyleIdx="0" presStyleCnt="1" custScaleX="63136" custScaleY="83084" custLinFactNeighborX="-29424" custLinFactNeighborY="-605">
        <dgm:presLayoutVars>
          <dgm:chPref val="3"/>
        </dgm:presLayoutVars>
      </dgm:prSet>
      <dgm:spPr/>
      <dgm:t>
        <a:bodyPr/>
        <a:lstStyle/>
        <a:p>
          <a:endParaRPr lang="en-US"/>
        </a:p>
      </dgm:t>
    </dgm:pt>
    <dgm:pt modelId="{CBB6544F-44DD-8944-BE17-275616F672B0}" type="pres">
      <dgm:prSet presAssocID="{A77A4C3A-D3D9-3D47-962A-E1CD2E652E84}" presName="level3hierChild" presStyleCnt="0"/>
      <dgm:spPr/>
    </dgm:pt>
    <dgm:pt modelId="{4F5B7594-9CB7-644B-877A-3D13EEDE89B7}" type="pres">
      <dgm:prSet presAssocID="{D4DDCA38-0377-4645-B49C-5081CE257D58}" presName="conn2-1" presStyleLbl="parChTrans1D3" presStyleIdx="0" presStyleCnt="1"/>
      <dgm:spPr/>
      <dgm:t>
        <a:bodyPr/>
        <a:lstStyle/>
        <a:p>
          <a:endParaRPr lang="en-US"/>
        </a:p>
      </dgm:t>
    </dgm:pt>
    <dgm:pt modelId="{4EEC8B4C-0685-AB4E-9533-09C3C70E2A05}" type="pres">
      <dgm:prSet presAssocID="{D4DDCA38-0377-4645-B49C-5081CE257D58}" presName="connTx" presStyleLbl="parChTrans1D3" presStyleIdx="0" presStyleCnt="1"/>
      <dgm:spPr/>
      <dgm:t>
        <a:bodyPr/>
        <a:lstStyle/>
        <a:p>
          <a:endParaRPr lang="en-US"/>
        </a:p>
      </dgm:t>
    </dgm:pt>
    <dgm:pt modelId="{26984BE7-6794-4C48-85FC-325F51716D23}" type="pres">
      <dgm:prSet presAssocID="{591FBDA3-F6C8-4C4A-B0E1-4D2A08281607}" presName="root2" presStyleCnt="0"/>
      <dgm:spPr/>
    </dgm:pt>
    <dgm:pt modelId="{9C1ABA35-A0B0-2F48-853B-64DCEE109C77}" type="pres">
      <dgm:prSet presAssocID="{591FBDA3-F6C8-4C4A-B0E1-4D2A08281607}" presName="LevelTwoTextNode" presStyleLbl="node3" presStyleIdx="0" presStyleCnt="1" custScaleX="57446" custScaleY="88119" custLinFactNeighborX="-60906" custLinFactNeighborY="1912">
        <dgm:presLayoutVars>
          <dgm:chPref val="3"/>
        </dgm:presLayoutVars>
      </dgm:prSet>
      <dgm:spPr/>
      <dgm:t>
        <a:bodyPr/>
        <a:lstStyle/>
        <a:p>
          <a:endParaRPr lang="en-US"/>
        </a:p>
      </dgm:t>
    </dgm:pt>
    <dgm:pt modelId="{4C4B1658-D28A-D049-AFE1-1F3C1AA40AD0}" type="pres">
      <dgm:prSet presAssocID="{591FBDA3-F6C8-4C4A-B0E1-4D2A08281607}" presName="level3hierChild" presStyleCnt="0"/>
      <dgm:spPr/>
    </dgm:pt>
    <dgm:pt modelId="{88C14F99-A01D-CF4A-B358-FFBDADFAE295}" type="pres">
      <dgm:prSet presAssocID="{1DEDBD5A-4A92-5F4B-81E3-3A37E1905A5F}" presName="conn2-1" presStyleLbl="parChTrans1D4" presStyleIdx="0" presStyleCnt="1"/>
      <dgm:spPr/>
      <dgm:t>
        <a:bodyPr/>
        <a:lstStyle/>
        <a:p>
          <a:endParaRPr lang="en-US"/>
        </a:p>
      </dgm:t>
    </dgm:pt>
    <dgm:pt modelId="{ED0ACD48-C8C3-194A-B6FE-0B991FC173C9}" type="pres">
      <dgm:prSet presAssocID="{1DEDBD5A-4A92-5F4B-81E3-3A37E1905A5F}" presName="connTx" presStyleLbl="parChTrans1D4" presStyleIdx="0" presStyleCnt="1"/>
      <dgm:spPr/>
      <dgm:t>
        <a:bodyPr/>
        <a:lstStyle/>
        <a:p>
          <a:endParaRPr lang="en-US"/>
        </a:p>
      </dgm:t>
    </dgm:pt>
    <dgm:pt modelId="{5C134FF3-38F7-2945-815D-3B12697FDFA0}" type="pres">
      <dgm:prSet presAssocID="{21A107F9-EB96-3C4F-8014-26631D3F549D}" presName="root2" presStyleCnt="0"/>
      <dgm:spPr/>
    </dgm:pt>
    <dgm:pt modelId="{80004610-BBDF-F040-9CC5-A7C963E3E441}" type="pres">
      <dgm:prSet presAssocID="{21A107F9-EB96-3C4F-8014-26631D3F549D}" presName="LevelTwoTextNode" presStyleLbl="node4" presStyleIdx="0" presStyleCnt="1" custScaleX="59509" custScaleY="113241" custLinFactNeighborX="-89814" custLinFactNeighborY="2012">
        <dgm:presLayoutVars>
          <dgm:chPref val="3"/>
        </dgm:presLayoutVars>
      </dgm:prSet>
      <dgm:spPr/>
      <dgm:t>
        <a:bodyPr/>
        <a:lstStyle/>
        <a:p>
          <a:endParaRPr lang="en-US"/>
        </a:p>
      </dgm:t>
    </dgm:pt>
    <dgm:pt modelId="{BADE5E33-4D7C-1E40-97C0-7E48BC704332}" type="pres">
      <dgm:prSet presAssocID="{21A107F9-EB96-3C4F-8014-26631D3F549D}" presName="level3hierChild" presStyleCnt="0"/>
      <dgm:spPr/>
    </dgm:pt>
    <dgm:pt modelId="{33B4C8EB-61BC-444F-B028-9FCD1615618C}" type="pres">
      <dgm:prSet presAssocID="{20F81E5B-2331-4928-9848-B0987E2438C4}" presName="root1" presStyleCnt="0"/>
      <dgm:spPr/>
    </dgm:pt>
    <dgm:pt modelId="{B51E6BE7-94B1-4BD8-8C64-5BD9ACB1969D}" type="pres">
      <dgm:prSet presAssocID="{20F81E5B-2331-4928-9848-B0987E2438C4}" presName="LevelOneTextNode" presStyleLbl="node0" presStyleIdx="1" presStyleCnt="2" custScaleX="70118" custScaleY="162307" custLinFactX="100000" custLinFactY="-32313" custLinFactNeighborX="179752" custLinFactNeighborY="-100000">
        <dgm:presLayoutVars>
          <dgm:chPref val="3"/>
        </dgm:presLayoutVars>
      </dgm:prSet>
      <dgm:spPr/>
      <dgm:t>
        <a:bodyPr/>
        <a:lstStyle/>
        <a:p>
          <a:endParaRPr lang="en-US"/>
        </a:p>
      </dgm:t>
    </dgm:pt>
    <dgm:pt modelId="{5316B3B7-40B3-48FB-9457-21FADD3A6C98}" type="pres">
      <dgm:prSet presAssocID="{20F81E5B-2331-4928-9848-B0987E2438C4}" presName="level2hierChild" presStyleCnt="0"/>
      <dgm:spPr/>
    </dgm:pt>
  </dgm:ptLst>
  <dgm:cxnLst>
    <dgm:cxn modelId="{9EDF4655-7E9A-4D96-A8A5-C5628683E167}" type="presOf" srcId="{591FBDA3-F6C8-4C4A-B0E1-4D2A08281607}" destId="{9C1ABA35-A0B0-2F48-853B-64DCEE109C77}" srcOrd="0" destOrd="0" presId="urn:microsoft.com/office/officeart/2005/8/layout/hierarchy2"/>
    <dgm:cxn modelId="{6D29EAC0-3D7A-4899-8F22-4AFEFCF5310D}" type="presOf" srcId="{AEC88432-6AAB-8D43-B053-80134B8D87CA}" destId="{8D14EBA7-655D-4240-938D-CC09358DF65C}" srcOrd="0" destOrd="0" presId="urn:microsoft.com/office/officeart/2005/8/layout/hierarchy2"/>
    <dgm:cxn modelId="{92B352C1-33C3-473B-AAF2-E71FCBADDE05}" type="presOf" srcId="{D4DDCA38-0377-4645-B49C-5081CE257D58}" destId="{4EEC8B4C-0685-AB4E-9533-09C3C70E2A05}" srcOrd="1" destOrd="0" presId="urn:microsoft.com/office/officeart/2005/8/layout/hierarchy2"/>
    <dgm:cxn modelId="{96919599-E413-4080-BF89-DE028CB9CF75}" type="presOf" srcId="{A77A4C3A-D3D9-3D47-962A-E1CD2E652E84}" destId="{15D4F543-B85D-3E4D-B76D-929647C87A7E}" srcOrd="0" destOrd="0" presId="urn:microsoft.com/office/officeart/2005/8/layout/hierarchy2"/>
    <dgm:cxn modelId="{8DB10B97-788E-6947-830D-1FD80F6E9B2B}" srcId="{591FBDA3-F6C8-4C4A-B0E1-4D2A08281607}" destId="{21A107F9-EB96-3C4F-8014-26631D3F549D}" srcOrd="0" destOrd="0" parTransId="{1DEDBD5A-4A92-5F4B-81E3-3A37E1905A5F}" sibTransId="{91C29E49-F2E9-7442-9F14-43D635F58ECC}"/>
    <dgm:cxn modelId="{BB24EFCE-6E02-4214-9944-7779C5146626}" type="presOf" srcId="{D4DDCA38-0377-4645-B49C-5081CE257D58}" destId="{4F5B7594-9CB7-644B-877A-3D13EEDE89B7}" srcOrd="0" destOrd="0" presId="urn:microsoft.com/office/officeart/2005/8/layout/hierarchy2"/>
    <dgm:cxn modelId="{DA724E7A-AC4D-491C-AEF3-2E8E2E852650}" type="presOf" srcId="{AEC88432-6AAB-8D43-B053-80134B8D87CA}" destId="{159A759C-9DB6-5A44-AF37-2EA6DD859CB2}" srcOrd="1" destOrd="0" presId="urn:microsoft.com/office/officeart/2005/8/layout/hierarchy2"/>
    <dgm:cxn modelId="{B6E93379-9718-7949-9C45-7450CCED808F}" srcId="{8A0DA069-342C-4E47-8517-B33759F41FB7}" destId="{F196A08A-86D5-E947-B26C-914335B5D9D0}" srcOrd="0" destOrd="0" parTransId="{BBC48631-93FF-CA4A-BBC5-07E6937216D8}" sibTransId="{FA4B836A-1727-914B-8733-63224A0A4643}"/>
    <dgm:cxn modelId="{17C71D14-0479-428E-B4D7-175E6A34CFBA}" type="presOf" srcId="{21A107F9-EB96-3C4F-8014-26631D3F549D}" destId="{80004610-BBDF-F040-9CC5-A7C963E3E441}" srcOrd="0" destOrd="0" presId="urn:microsoft.com/office/officeart/2005/8/layout/hierarchy2"/>
    <dgm:cxn modelId="{7BBEF0CD-AB78-47CC-8F9D-F8B06DF5D1BF}" type="presOf" srcId="{F196A08A-86D5-E947-B26C-914335B5D9D0}" destId="{8511E6D6-983C-DC49-A09B-D4680CB396D3}" srcOrd="0" destOrd="0" presId="urn:microsoft.com/office/officeart/2005/8/layout/hierarchy2"/>
    <dgm:cxn modelId="{2DE5E2AC-3F4A-B74D-A39A-D1F5FD67C9DE}" srcId="{F196A08A-86D5-E947-B26C-914335B5D9D0}" destId="{A77A4C3A-D3D9-3D47-962A-E1CD2E652E84}" srcOrd="0" destOrd="0" parTransId="{AEC88432-6AAB-8D43-B053-80134B8D87CA}" sibTransId="{79D920EB-E4AA-CC43-A248-983990C2CDF8}"/>
    <dgm:cxn modelId="{4C88055D-A8DA-452E-8953-6E0E62D1FD99}" type="presOf" srcId="{8A0DA069-342C-4E47-8517-B33759F41FB7}" destId="{0A569BB9-06DC-2340-B640-5FC03F2D8CEE}" srcOrd="0" destOrd="0" presId="urn:microsoft.com/office/officeart/2005/8/layout/hierarchy2"/>
    <dgm:cxn modelId="{4B416EC5-81D6-4B4B-8989-091BAE028476}" srcId="{8A0DA069-342C-4E47-8517-B33759F41FB7}" destId="{20F81E5B-2331-4928-9848-B0987E2438C4}" srcOrd="1" destOrd="0" parTransId="{3F93CF42-3707-4B44-BC7A-85F788B0E9D0}" sibTransId="{BC0BB1A8-6178-4B6B-98FC-CF631C3A74C8}"/>
    <dgm:cxn modelId="{DA9A95A2-6F8A-4C4F-81DC-2C677625139E}" srcId="{A77A4C3A-D3D9-3D47-962A-E1CD2E652E84}" destId="{591FBDA3-F6C8-4C4A-B0E1-4D2A08281607}" srcOrd="0" destOrd="0" parTransId="{D4DDCA38-0377-4645-B49C-5081CE257D58}" sibTransId="{5912BBFD-CA76-0441-91A0-24193FE8E579}"/>
    <dgm:cxn modelId="{84C5827D-1496-4EE8-AA3E-3DDA4D861F5F}" type="presOf" srcId="{1DEDBD5A-4A92-5F4B-81E3-3A37E1905A5F}" destId="{88C14F99-A01D-CF4A-B358-FFBDADFAE295}" srcOrd="0" destOrd="0" presId="urn:microsoft.com/office/officeart/2005/8/layout/hierarchy2"/>
    <dgm:cxn modelId="{BE8BEFEB-FAA1-4339-86BB-0D13FA34A30D}" type="presOf" srcId="{20F81E5B-2331-4928-9848-B0987E2438C4}" destId="{B51E6BE7-94B1-4BD8-8C64-5BD9ACB1969D}" srcOrd="0" destOrd="0" presId="urn:microsoft.com/office/officeart/2005/8/layout/hierarchy2"/>
    <dgm:cxn modelId="{DFBC0A93-93C9-44B9-841A-01D669442E42}" type="presOf" srcId="{1DEDBD5A-4A92-5F4B-81E3-3A37E1905A5F}" destId="{ED0ACD48-C8C3-194A-B6FE-0B991FC173C9}" srcOrd="1" destOrd="0" presId="urn:microsoft.com/office/officeart/2005/8/layout/hierarchy2"/>
    <dgm:cxn modelId="{3E812BEA-FCAA-41E7-BEEB-82D0B240B545}" type="presParOf" srcId="{0A569BB9-06DC-2340-B640-5FC03F2D8CEE}" destId="{CF7CDA02-8C38-0744-93B4-8797B7F21333}" srcOrd="0" destOrd="0" presId="urn:microsoft.com/office/officeart/2005/8/layout/hierarchy2"/>
    <dgm:cxn modelId="{BDB2647A-D7A2-4E92-B273-264E77F4A4D6}" type="presParOf" srcId="{CF7CDA02-8C38-0744-93B4-8797B7F21333}" destId="{8511E6D6-983C-DC49-A09B-D4680CB396D3}" srcOrd="0" destOrd="0" presId="urn:microsoft.com/office/officeart/2005/8/layout/hierarchy2"/>
    <dgm:cxn modelId="{2B496FF1-95CC-4A83-8E14-87538B1406DC}" type="presParOf" srcId="{CF7CDA02-8C38-0744-93B4-8797B7F21333}" destId="{C091F128-731B-AF43-9E33-78A50D8114CB}" srcOrd="1" destOrd="0" presId="urn:microsoft.com/office/officeart/2005/8/layout/hierarchy2"/>
    <dgm:cxn modelId="{0A170301-8DC4-4866-8C87-25C57AE33C7F}" type="presParOf" srcId="{C091F128-731B-AF43-9E33-78A50D8114CB}" destId="{8D14EBA7-655D-4240-938D-CC09358DF65C}" srcOrd="0" destOrd="0" presId="urn:microsoft.com/office/officeart/2005/8/layout/hierarchy2"/>
    <dgm:cxn modelId="{2DB272AB-AC76-4262-A455-C5312AC717A3}" type="presParOf" srcId="{8D14EBA7-655D-4240-938D-CC09358DF65C}" destId="{159A759C-9DB6-5A44-AF37-2EA6DD859CB2}" srcOrd="0" destOrd="0" presId="urn:microsoft.com/office/officeart/2005/8/layout/hierarchy2"/>
    <dgm:cxn modelId="{32F80867-041D-4D6E-BEE2-3427E6B54A6F}" type="presParOf" srcId="{C091F128-731B-AF43-9E33-78A50D8114CB}" destId="{9CEB0CDF-FA32-CD4C-A38C-E7B98A297D22}" srcOrd="1" destOrd="0" presId="urn:microsoft.com/office/officeart/2005/8/layout/hierarchy2"/>
    <dgm:cxn modelId="{5F93864A-57B2-4BAA-9DBD-B8EC6E671816}" type="presParOf" srcId="{9CEB0CDF-FA32-CD4C-A38C-E7B98A297D22}" destId="{15D4F543-B85D-3E4D-B76D-929647C87A7E}" srcOrd="0" destOrd="0" presId="urn:microsoft.com/office/officeart/2005/8/layout/hierarchy2"/>
    <dgm:cxn modelId="{E036F614-22F6-4FA7-ADCC-EE7E408714B6}" type="presParOf" srcId="{9CEB0CDF-FA32-CD4C-A38C-E7B98A297D22}" destId="{CBB6544F-44DD-8944-BE17-275616F672B0}" srcOrd="1" destOrd="0" presId="urn:microsoft.com/office/officeart/2005/8/layout/hierarchy2"/>
    <dgm:cxn modelId="{55B8DF25-4BBA-4191-9FFB-A63050E27F5A}" type="presParOf" srcId="{CBB6544F-44DD-8944-BE17-275616F672B0}" destId="{4F5B7594-9CB7-644B-877A-3D13EEDE89B7}" srcOrd="0" destOrd="0" presId="urn:microsoft.com/office/officeart/2005/8/layout/hierarchy2"/>
    <dgm:cxn modelId="{45B8BFC9-9404-45A6-A71B-8AE8AABB5E0F}" type="presParOf" srcId="{4F5B7594-9CB7-644B-877A-3D13EEDE89B7}" destId="{4EEC8B4C-0685-AB4E-9533-09C3C70E2A05}" srcOrd="0" destOrd="0" presId="urn:microsoft.com/office/officeart/2005/8/layout/hierarchy2"/>
    <dgm:cxn modelId="{3A0A73CC-C370-4EBD-AFB2-501BD6456F58}" type="presParOf" srcId="{CBB6544F-44DD-8944-BE17-275616F672B0}" destId="{26984BE7-6794-4C48-85FC-325F51716D23}" srcOrd="1" destOrd="0" presId="urn:microsoft.com/office/officeart/2005/8/layout/hierarchy2"/>
    <dgm:cxn modelId="{7BC099EB-D9E3-43C5-AB06-3AECB1F412C5}" type="presParOf" srcId="{26984BE7-6794-4C48-85FC-325F51716D23}" destId="{9C1ABA35-A0B0-2F48-853B-64DCEE109C77}" srcOrd="0" destOrd="0" presId="urn:microsoft.com/office/officeart/2005/8/layout/hierarchy2"/>
    <dgm:cxn modelId="{F744B5AF-B584-4827-87B8-85C3C64DA92E}" type="presParOf" srcId="{26984BE7-6794-4C48-85FC-325F51716D23}" destId="{4C4B1658-D28A-D049-AFE1-1F3C1AA40AD0}" srcOrd="1" destOrd="0" presId="urn:microsoft.com/office/officeart/2005/8/layout/hierarchy2"/>
    <dgm:cxn modelId="{C98B659E-1C19-46A4-B314-3BC46706EA9F}" type="presParOf" srcId="{4C4B1658-D28A-D049-AFE1-1F3C1AA40AD0}" destId="{88C14F99-A01D-CF4A-B358-FFBDADFAE295}" srcOrd="0" destOrd="0" presId="urn:microsoft.com/office/officeart/2005/8/layout/hierarchy2"/>
    <dgm:cxn modelId="{55688131-A327-4D47-89B2-24BAF0CC82C0}" type="presParOf" srcId="{88C14F99-A01D-CF4A-B358-FFBDADFAE295}" destId="{ED0ACD48-C8C3-194A-B6FE-0B991FC173C9}" srcOrd="0" destOrd="0" presId="urn:microsoft.com/office/officeart/2005/8/layout/hierarchy2"/>
    <dgm:cxn modelId="{9358C6E9-20C9-4069-87EC-7041574917EF}" type="presParOf" srcId="{4C4B1658-D28A-D049-AFE1-1F3C1AA40AD0}" destId="{5C134FF3-38F7-2945-815D-3B12697FDFA0}" srcOrd="1" destOrd="0" presId="urn:microsoft.com/office/officeart/2005/8/layout/hierarchy2"/>
    <dgm:cxn modelId="{08832769-6D6F-4F8E-9F41-BB77E18A6E89}" type="presParOf" srcId="{5C134FF3-38F7-2945-815D-3B12697FDFA0}" destId="{80004610-BBDF-F040-9CC5-A7C963E3E441}" srcOrd="0" destOrd="0" presId="urn:microsoft.com/office/officeart/2005/8/layout/hierarchy2"/>
    <dgm:cxn modelId="{61EBB2AD-1D2E-433D-9286-E87D5EEAB7F9}" type="presParOf" srcId="{5C134FF3-38F7-2945-815D-3B12697FDFA0}" destId="{BADE5E33-4D7C-1E40-97C0-7E48BC704332}" srcOrd="1" destOrd="0" presId="urn:microsoft.com/office/officeart/2005/8/layout/hierarchy2"/>
    <dgm:cxn modelId="{2021E8D5-BCC8-4B66-B305-CF868664CE5D}" type="presParOf" srcId="{0A569BB9-06DC-2340-B640-5FC03F2D8CEE}" destId="{33B4C8EB-61BC-444F-B028-9FCD1615618C}" srcOrd="1" destOrd="0" presId="urn:microsoft.com/office/officeart/2005/8/layout/hierarchy2"/>
    <dgm:cxn modelId="{39170E3E-31F9-4ADC-874F-AFC635589B5C}" type="presParOf" srcId="{33B4C8EB-61BC-444F-B028-9FCD1615618C}" destId="{B51E6BE7-94B1-4BD8-8C64-5BD9ACB1969D}" srcOrd="0" destOrd="0" presId="urn:microsoft.com/office/officeart/2005/8/layout/hierarchy2"/>
    <dgm:cxn modelId="{C47CD5F5-B18C-483B-BEFF-6AC9924FEFD5}" type="presParOf" srcId="{33B4C8EB-61BC-444F-B028-9FCD1615618C}" destId="{5316B3B7-40B3-48FB-9457-21FADD3A6C98}"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A0DA069-342C-4E47-8517-B33759F41FB7}" type="doc">
      <dgm:prSet loTypeId="urn:microsoft.com/office/officeart/2005/8/layout/hierarchy2" loCatId="" qsTypeId="urn:microsoft.com/office/officeart/2005/8/quickstyle/simple4" qsCatId="simple" csTypeId="urn:microsoft.com/office/officeart/2005/8/colors/accent1_2#3" csCatId="accent1" phldr="1"/>
      <dgm:spPr/>
      <dgm:t>
        <a:bodyPr/>
        <a:lstStyle/>
        <a:p>
          <a:endParaRPr lang="en-US"/>
        </a:p>
      </dgm:t>
    </dgm:pt>
    <dgm:pt modelId="{F196A08A-86D5-E947-B26C-914335B5D9D0}">
      <dgm:prSet custT="1"/>
      <dgm:spPr/>
      <dgm:t>
        <a:bodyPr/>
        <a:lstStyle/>
        <a:p>
          <a:r>
            <a:rPr lang="en-US" sz="1400" b="1" dirty="0" smtClean="0">
              <a:solidFill>
                <a:schemeClr val="bg1"/>
              </a:solidFill>
            </a:rPr>
            <a:t>Greater than12 weeks</a:t>
          </a:r>
        </a:p>
        <a:p>
          <a:r>
            <a:rPr lang="en-US" sz="1400" b="1" dirty="0" smtClean="0">
              <a:solidFill>
                <a:schemeClr val="bg1"/>
              </a:solidFill>
            </a:rPr>
            <a:t>(more than 84 days)</a:t>
          </a:r>
          <a:endParaRPr lang="en-US" sz="1400" b="1" dirty="0">
            <a:solidFill>
              <a:schemeClr val="bg1"/>
            </a:solidFill>
          </a:endParaRPr>
        </a:p>
      </dgm:t>
    </dgm:pt>
    <dgm:pt modelId="{BBC48631-93FF-CA4A-BBC5-07E6937216D8}" type="parTrans" cxnId="{B6E93379-9718-7949-9C45-7450CCED808F}">
      <dgm:prSet/>
      <dgm:spPr/>
      <dgm:t>
        <a:bodyPr/>
        <a:lstStyle/>
        <a:p>
          <a:endParaRPr lang="en-US"/>
        </a:p>
      </dgm:t>
    </dgm:pt>
    <dgm:pt modelId="{FA4B836A-1727-914B-8733-63224A0A4643}" type="sibTrans" cxnId="{B6E93379-9718-7949-9C45-7450CCED808F}">
      <dgm:prSet/>
      <dgm:spPr/>
      <dgm:t>
        <a:bodyPr/>
        <a:lstStyle/>
        <a:p>
          <a:endParaRPr lang="en-US"/>
        </a:p>
      </dgm:t>
    </dgm:pt>
    <dgm:pt modelId="{A77A4C3A-D3D9-3D47-962A-E1CD2E652E84}">
      <dgm:prSet custT="1"/>
      <dgm:spPr/>
      <dgm:t>
        <a:bodyPr/>
        <a:lstStyle/>
        <a:p>
          <a:r>
            <a:rPr lang="en-US" sz="1400" b="1" dirty="0" smtClean="0">
              <a:solidFill>
                <a:schemeClr val="bg1"/>
              </a:solidFill>
            </a:rPr>
            <a:t>Mifepristone 200 mg Oral</a:t>
          </a:r>
        </a:p>
      </dgm:t>
    </dgm:pt>
    <dgm:pt modelId="{AEC88432-6AAB-8D43-B053-80134B8D87CA}" type="parTrans" cxnId="{2DE5E2AC-3F4A-B74D-A39A-D1F5FD67C9DE}">
      <dgm:prSet/>
      <dgm:spPr/>
      <dgm:t>
        <a:bodyPr/>
        <a:lstStyle/>
        <a:p>
          <a:endParaRPr lang="en-US" dirty="0"/>
        </a:p>
      </dgm:t>
    </dgm:pt>
    <dgm:pt modelId="{79D920EB-E4AA-CC43-A248-983990C2CDF8}" type="sibTrans" cxnId="{2DE5E2AC-3F4A-B74D-A39A-D1F5FD67C9DE}">
      <dgm:prSet/>
      <dgm:spPr/>
      <dgm:t>
        <a:bodyPr/>
        <a:lstStyle/>
        <a:p>
          <a:endParaRPr lang="en-US"/>
        </a:p>
      </dgm:t>
    </dgm:pt>
    <dgm:pt modelId="{591FBDA3-F6C8-4C4A-B0E1-4D2A08281607}">
      <dgm:prSet custT="1"/>
      <dgm:spPr/>
      <dgm:t>
        <a:bodyPr/>
        <a:lstStyle/>
        <a:p>
          <a:r>
            <a:rPr lang="en-US" sz="1400" b="1" dirty="0" smtClean="0">
              <a:solidFill>
                <a:schemeClr val="bg1"/>
              </a:solidFill>
            </a:rPr>
            <a:t>Wait 36-48 hours</a:t>
          </a:r>
          <a:endParaRPr lang="en-US" sz="1400" b="1" dirty="0">
            <a:solidFill>
              <a:schemeClr val="bg1"/>
            </a:solidFill>
          </a:endParaRPr>
        </a:p>
      </dgm:t>
    </dgm:pt>
    <dgm:pt modelId="{D4DDCA38-0377-4645-B49C-5081CE257D58}" type="parTrans" cxnId="{DA9A95A2-6F8A-4C4F-81DC-2C677625139E}">
      <dgm:prSet/>
      <dgm:spPr/>
      <dgm:t>
        <a:bodyPr/>
        <a:lstStyle/>
        <a:p>
          <a:endParaRPr lang="en-US" dirty="0"/>
        </a:p>
      </dgm:t>
    </dgm:pt>
    <dgm:pt modelId="{5912BBFD-CA76-0441-91A0-24193FE8E579}" type="sibTrans" cxnId="{DA9A95A2-6F8A-4C4F-81DC-2C677625139E}">
      <dgm:prSet/>
      <dgm:spPr/>
      <dgm:t>
        <a:bodyPr/>
        <a:lstStyle/>
        <a:p>
          <a:endParaRPr lang="en-US"/>
        </a:p>
      </dgm:t>
    </dgm:pt>
    <dgm:pt modelId="{21A107F9-EB96-3C4F-8014-26631D3F549D}">
      <dgm:prSet custT="1"/>
      <dgm:spPr>
        <a:solidFill>
          <a:schemeClr val="accent1"/>
        </a:solidFill>
      </dgm:spPr>
      <dgm:t>
        <a:bodyPr/>
        <a:lstStyle/>
        <a:p>
          <a:r>
            <a:rPr lang="en-US" sz="1400" b="1" dirty="0" smtClean="0">
              <a:solidFill>
                <a:schemeClr val="bg1"/>
              </a:solidFill>
            </a:rPr>
            <a:t>Misoprostol 400 mcg Oral OR</a:t>
          </a:r>
        </a:p>
        <a:p>
          <a:r>
            <a:rPr lang="en-US" sz="1400" b="1" dirty="0" smtClean="0">
              <a:solidFill>
                <a:schemeClr val="bg1"/>
              </a:solidFill>
            </a:rPr>
            <a:t>800 mcg Vaginal</a:t>
          </a:r>
          <a:endParaRPr lang="en-US" sz="1400" b="1" dirty="0">
            <a:solidFill>
              <a:schemeClr val="bg1"/>
            </a:solidFill>
          </a:endParaRPr>
        </a:p>
      </dgm:t>
    </dgm:pt>
    <dgm:pt modelId="{1DEDBD5A-4A92-5F4B-81E3-3A37E1905A5F}" type="parTrans" cxnId="{8DB10B97-788E-6947-830D-1FD80F6E9B2B}">
      <dgm:prSet/>
      <dgm:spPr/>
      <dgm:t>
        <a:bodyPr/>
        <a:lstStyle/>
        <a:p>
          <a:endParaRPr lang="en-US" dirty="0"/>
        </a:p>
      </dgm:t>
    </dgm:pt>
    <dgm:pt modelId="{91C29E49-F2E9-7442-9F14-43D635F58ECC}" type="sibTrans" cxnId="{8DB10B97-788E-6947-830D-1FD80F6E9B2B}">
      <dgm:prSet/>
      <dgm:spPr/>
      <dgm:t>
        <a:bodyPr/>
        <a:lstStyle/>
        <a:p>
          <a:endParaRPr lang="en-US"/>
        </a:p>
      </dgm:t>
    </dgm:pt>
    <dgm:pt modelId="{20F81E5B-2331-4928-9848-B0987E2438C4}">
      <dgm:prSet custT="1"/>
      <dgm:spPr/>
      <dgm:t>
        <a:bodyPr/>
        <a:lstStyle/>
        <a:p>
          <a:r>
            <a:rPr lang="en-US" sz="1400" b="1" dirty="0" smtClean="0">
              <a:solidFill>
                <a:schemeClr val="bg1"/>
              </a:solidFill>
            </a:rPr>
            <a:t>Additional Misoprostol 400 mcg Vaginal or Sublingual every 3 hours for maximum of   </a:t>
          </a:r>
          <a:r>
            <a:rPr lang="en-US" sz="1800" b="1" dirty="0" smtClean="0">
              <a:solidFill>
                <a:schemeClr val="bg1"/>
              </a:solidFill>
            </a:rPr>
            <a:t>4 </a:t>
          </a:r>
          <a:r>
            <a:rPr lang="en-US" sz="1400" b="1" dirty="0" smtClean="0">
              <a:solidFill>
                <a:schemeClr val="bg1"/>
              </a:solidFill>
            </a:rPr>
            <a:t>further doses </a:t>
          </a:r>
        </a:p>
      </dgm:t>
    </dgm:pt>
    <dgm:pt modelId="{3F93CF42-3707-4B44-BC7A-85F788B0E9D0}" type="parTrans" cxnId="{4B416EC5-81D6-4B4B-8989-091BAE028476}">
      <dgm:prSet/>
      <dgm:spPr/>
      <dgm:t>
        <a:bodyPr/>
        <a:lstStyle/>
        <a:p>
          <a:endParaRPr lang="en-US"/>
        </a:p>
      </dgm:t>
    </dgm:pt>
    <dgm:pt modelId="{BC0BB1A8-6178-4B6B-98FC-CF631C3A74C8}" type="sibTrans" cxnId="{4B416EC5-81D6-4B4B-8989-091BAE028476}">
      <dgm:prSet/>
      <dgm:spPr/>
      <dgm:t>
        <a:bodyPr/>
        <a:lstStyle/>
        <a:p>
          <a:endParaRPr lang="en-US"/>
        </a:p>
      </dgm:t>
    </dgm:pt>
    <dgm:pt modelId="{0A569BB9-06DC-2340-B640-5FC03F2D8CEE}" type="pres">
      <dgm:prSet presAssocID="{8A0DA069-342C-4E47-8517-B33759F41FB7}" presName="diagram" presStyleCnt="0">
        <dgm:presLayoutVars>
          <dgm:chPref val="1"/>
          <dgm:dir/>
          <dgm:animOne val="branch"/>
          <dgm:animLvl val="lvl"/>
          <dgm:resizeHandles val="exact"/>
        </dgm:presLayoutVars>
      </dgm:prSet>
      <dgm:spPr/>
      <dgm:t>
        <a:bodyPr/>
        <a:lstStyle/>
        <a:p>
          <a:endParaRPr lang="en-US"/>
        </a:p>
      </dgm:t>
    </dgm:pt>
    <dgm:pt modelId="{CF7CDA02-8C38-0744-93B4-8797B7F21333}" type="pres">
      <dgm:prSet presAssocID="{F196A08A-86D5-E947-B26C-914335B5D9D0}" presName="root1" presStyleCnt="0"/>
      <dgm:spPr/>
    </dgm:pt>
    <dgm:pt modelId="{8511E6D6-983C-DC49-A09B-D4680CB396D3}" type="pres">
      <dgm:prSet presAssocID="{F196A08A-86D5-E947-B26C-914335B5D9D0}" presName="LevelOneTextNode" presStyleLbl="node0" presStyleIdx="0" presStyleCnt="2" custScaleX="54215" custScaleY="124820">
        <dgm:presLayoutVars>
          <dgm:chPref val="3"/>
        </dgm:presLayoutVars>
      </dgm:prSet>
      <dgm:spPr/>
      <dgm:t>
        <a:bodyPr/>
        <a:lstStyle/>
        <a:p>
          <a:endParaRPr lang="en-US"/>
        </a:p>
      </dgm:t>
    </dgm:pt>
    <dgm:pt modelId="{C091F128-731B-AF43-9E33-78A50D8114CB}" type="pres">
      <dgm:prSet presAssocID="{F196A08A-86D5-E947-B26C-914335B5D9D0}" presName="level2hierChild" presStyleCnt="0"/>
      <dgm:spPr/>
    </dgm:pt>
    <dgm:pt modelId="{8D14EBA7-655D-4240-938D-CC09358DF65C}" type="pres">
      <dgm:prSet presAssocID="{AEC88432-6AAB-8D43-B053-80134B8D87CA}" presName="conn2-1" presStyleLbl="parChTrans1D2" presStyleIdx="0" presStyleCnt="1"/>
      <dgm:spPr/>
      <dgm:t>
        <a:bodyPr/>
        <a:lstStyle/>
        <a:p>
          <a:endParaRPr lang="en-US"/>
        </a:p>
      </dgm:t>
    </dgm:pt>
    <dgm:pt modelId="{159A759C-9DB6-5A44-AF37-2EA6DD859CB2}" type="pres">
      <dgm:prSet presAssocID="{AEC88432-6AAB-8D43-B053-80134B8D87CA}" presName="connTx" presStyleLbl="parChTrans1D2" presStyleIdx="0" presStyleCnt="1"/>
      <dgm:spPr/>
      <dgm:t>
        <a:bodyPr/>
        <a:lstStyle/>
        <a:p>
          <a:endParaRPr lang="en-US"/>
        </a:p>
      </dgm:t>
    </dgm:pt>
    <dgm:pt modelId="{9CEB0CDF-FA32-CD4C-A38C-E7B98A297D22}" type="pres">
      <dgm:prSet presAssocID="{A77A4C3A-D3D9-3D47-962A-E1CD2E652E84}" presName="root2" presStyleCnt="0"/>
      <dgm:spPr/>
    </dgm:pt>
    <dgm:pt modelId="{15D4F543-B85D-3E4D-B76D-929647C87A7E}" type="pres">
      <dgm:prSet presAssocID="{A77A4C3A-D3D9-3D47-962A-E1CD2E652E84}" presName="LevelTwoTextNode" presStyleLbl="node2" presStyleIdx="0" presStyleCnt="1" custScaleX="63136" custScaleY="83084" custLinFactNeighborX="-29424" custLinFactNeighborY="-605">
        <dgm:presLayoutVars>
          <dgm:chPref val="3"/>
        </dgm:presLayoutVars>
      </dgm:prSet>
      <dgm:spPr/>
      <dgm:t>
        <a:bodyPr/>
        <a:lstStyle/>
        <a:p>
          <a:endParaRPr lang="en-US"/>
        </a:p>
      </dgm:t>
    </dgm:pt>
    <dgm:pt modelId="{CBB6544F-44DD-8944-BE17-275616F672B0}" type="pres">
      <dgm:prSet presAssocID="{A77A4C3A-D3D9-3D47-962A-E1CD2E652E84}" presName="level3hierChild" presStyleCnt="0"/>
      <dgm:spPr/>
    </dgm:pt>
    <dgm:pt modelId="{4F5B7594-9CB7-644B-877A-3D13EEDE89B7}" type="pres">
      <dgm:prSet presAssocID="{D4DDCA38-0377-4645-B49C-5081CE257D58}" presName="conn2-1" presStyleLbl="parChTrans1D3" presStyleIdx="0" presStyleCnt="1"/>
      <dgm:spPr/>
      <dgm:t>
        <a:bodyPr/>
        <a:lstStyle/>
        <a:p>
          <a:endParaRPr lang="en-US"/>
        </a:p>
      </dgm:t>
    </dgm:pt>
    <dgm:pt modelId="{4EEC8B4C-0685-AB4E-9533-09C3C70E2A05}" type="pres">
      <dgm:prSet presAssocID="{D4DDCA38-0377-4645-B49C-5081CE257D58}" presName="connTx" presStyleLbl="parChTrans1D3" presStyleIdx="0" presStyleCnt="1"/>
      <dgm:spPr/>
      <dgm:t>
        <a:bodyPr/>
        <a:lstStyle/>
        <a:p>
          <a:endParaRPr lang="en-US"/>
        </a:p>
      </dgm:t>
    </dgm:pt>
    <dgm:pt modelId="{26984BE7-6794-4C48-85FC-325F51716D23}" type="pres">
      <dgm:prSet presAssocID="{591FBDA3-F6C8-4C4A-B0E1-4D2A08281607}" presName="root2" presStyleCnt="0"/>
      <dgm:spPr/>
    </dgm:pt>
    <dgm:pt modelId="{9C1ABA35-A0B0-2F48-853B-64DCEE109C77}" type="pres">
      <dgm:prSet presAssocID="{591FBDA3-F6C8-4C4A-B0E1-4D2A08281607}" presName="LevelTwoTextNode" presStyleLbl="node3" presStyleIdx="0" presStyleCnt="1" custScaleX="57446" custScaleY="88119" custLinFactNeighborX="-60906" custLinFactNeighborY="1912">
        <dgm:presLayoutVars>
          <dgm:chPref val="3"/>
        </dgm:presLayoutVars>
      </dgm:prSet>
      <dgm:spPr/>
      <dgm:t>
        <a:bodyPr/>
        <a:lstStyle/>
        <a:p>
          <a:endParaRPr lang="en-US"/>
        </a:p>
      </dgm:t>
    </dgm:pt>
    <dgm:pt modelId="{4C4B1658-D28A-D049-AFE1-1F3C1AA40AD0}" type="pres">
      <dgm:prSet presAssocID="{591FBDA3-F6C8-4C4A-B0E1-4D2A08281607}" presName="level3hierChild" presStyleCnt="0"/>
      <dgm:spPr/>
    </dgm:pt>
    <dgm:pt modelId="{88C14F99-A01D-CF4A-B358-FFBDADFAE295}" type="pres">
      <dgm:prSet presAssocID="{1DEDBD5A-4A92-5F4B-81E3-3A37E1905A5F}" presName="conn2-1" presStyleLbl="parChTrans1D4" presStyleIdx="0" presStyleCnt="1"/>
      <dgm:spPr/>
      <dgm:t>
        <a:bodyPr/>
        <a:lstStyle/>
        <a:p>
          <a:endParaRPr lang="en-US"/>
        </a:p>
      </dgm:t>
    </dgm:pt>
    <dgm:pt modelId="{ED0ACD48-C8C3-194A-B6FE-0B991FC173C9}" type="pres">
      <dgm:prSet presAssocID="{1DEDBD5A-4A92-5F4B-81E3-3A37E1905A5F}" presName="connTx" presStyleLbl="parChTrans1D4" presStyleIdx="0" presStyleCnt="1"/>
      <dgm:spPr/>
      <dgm:t>
        <a:bodyPr/>
        <a:lstStyle/>
        <a:p>
          <a:endParaRPr lang="en-US"/>
        </a:p>
      </dgm:t>
    </dgm:pt>
    <dgm:pt modelId="{5C134FF3-38F7-2945-815D-3B12697FDFA0}" type="pres">
      <dgm:prSet presAssocID="{21A107F9-EB96-3C4F-8014-26631D3F549D}" presName="root2" presStyleCnt="0"/>
      <dgm:spPr/>
    </dgm:pt>
    <dgm:pt modelId="{80004610-BBDF-F040-9CC5-A7C963E3E441}" type="pres">
      <dgm:prSet presAssocID="{21A107F9-EB96-3C4F-8014-26631D3F549D}" presName="LevelTwoTextNode" presStyleLbl="node4" presStyleIdx="0" presStyleCnt="1" custScaleX="59509" custScaleY="113241" custLinFactNeighborX="-89814" custLinFactNeighborY="2012">
        <dgm:presLayoutVars>
          <dgm:chPref val="3"/>
        </dgm:presLayoutVars>
      </dgm:prSet>
      <dgm:spPr/>
      <dgm:t>
        <a:bodyPr/>
        <a:lstStyle/>
        <a:p>
          <a:endParaRPr lang="en-US"/>
        </a:p>
      </dgm:t>
    </dgm:pt>
    <dgm:pt modelId="{BADE5E33-4D7C-1E40-97C0-7E48BC704332}" type="pres">
      <dgm:prSet presAssocID="{21A107F9-EB96-3C4F-8014-26631D3F549D}" presName="level3hierChild" presStyleCnt="0"/>
      <dgm:spPr/>
    </dgm:pt>
    <dgm:pt modelId="{33B4C8EB-61BC-444F-B028-9FCD1615618C}" type="pres">
      <dgm:prSet presAssocID="{20F81E5B-2331-4928-9848-B0987E2438C4}" presName="root1" presStyleCnt="0"/>
      <dgm:spPr/>
    </dgm:pt>
    <dgm:pt modelId="{B51E6BE7-94B1-4BD8-8C64-5BD9ACB1969D}" type="pres">
      <dgm:prSet presAssocID="{20F81E5B-2331-4928-9848-B0987E2438C4}" presName="LevelOneTextNode" presStyleLbl="node0" presStyleIdx="1" presStyleCnt="2" custScaleX="70118" custScaleY="162307" custLinFactX="100000" custLinFactY="-32313" custLinFactNeighborX="179752" custLinFactNeighborY="-100000">
        <dgm:presLayoutVars>
          <dgm:chPref val="3"/>
        </dgm:presLayoutVars>
      </dgm:prSet>
      <dgm:spPr/>
      <dgm:t>
        <a:bodyPr/>
        <a:lstStyle/>
        <a:p>
          <a:endParaRPr lang="en-US"/>
        </a:p>
      </dgm:t>
    </dgm:pt>
    <dgm:pt modelId="{5316B3B7-40B3-48FB-9457-21FADD3A6C98}" type="pres">
      <dgm:prSet presAssocID="{20F81E5B-2331-4928-9848-B0987E2438C4}" presName="level2hierChild" presStyleCnt="0"/>
      <dgm:spPr/>
    </dgm:pt>
  </dgm:ptLst>
  <dgm:cxnLst>
    <dgm:cxn modelId="{8EE4B6F4-8F43-4FF8-8A60-A70DA9854E89}" type="presOf" srcId="{AEC88432-6AAB-8D43-B053-80134B8D87CA}" destId="{159A759C-9DB6-5A44-AF37-2EA6DD859CB2}" srcOrd="1" destOrd="0" presId="urn:microsoft.com/office/officeart/2005/8/layout/hierarchy2"/>
    <dgm:cxn modelId="{D37A7E4C-5DE7-4AD7-9B10-B7AF1C3C08FA}" type="presOf" srcId="{F196A08A-86D5-E947-B26C-914335B5D9D0}" destId="{8511E6D6-983C-DC49-A09B-D4680CB396D3}" srcOrd="0" destOrd="0" presId="urn:microsoft.com/office/officeart/2005/8/layout/hierarchy2"/>
    <dgm:cxn modelId="{60684C4F-A9E9-4EE1-9859-0159316C9D74}" type="presOf" srcId="{8A0DA069-342C-4E47-8517-B33759F41FB7}" destId="{0A569BB9-06DC-2340-B640-5FC03F2D8CEE}" srcOrd="0" destOrd="0" presId="urn:microsoft.com/office/officeart/2005/8/layout/hierarchy2"/>
    <dgm:cxn modelId="{FEEDFE60-DE37-481A-ADEA-89D8284D0599}" type="presOf" srcId="{A77A4C3A-D3D9-3D47-962A-E1CD2E652E84}" destId="{15D4F543-B85D-3E4D-B76D-929647C87A7E}" srcOrd="0" destOrd="0" presId="urn:microsoft.com/office/officeart/2005/8/layout/hierarchy2"/>
    <dgm:cxn modelId="{8DB10B97-788E-6947-830D-1FD80F6E9B2B}" srcId="{591FBDA3-F6C8-4C4A-B0E1-4D2A08281607}" destId="{21A107F9-EB96-3C4F-8014-26631D3F549D}" srcOrd="0" destOrd="0" parTransId="{1DEDBD5A-4A92-5F4B-81E3-3A37E1905A5F}" sibTransId="{91C29E49-F2E9-7442-9F14-43D635F58ECC}"/>
    <dgm:cxn modelId="{47DC730E-7280-4331-A01C-C6DE17AACC1E}" type="presOf" srcId="{20F81E5B-2331-4928-9848-B0987E2438C4}" destId="{B51E6BE7-94B1-4BD8-8C64-5BD9ACB1969D}" srcOrd="0" destOrd="0" presId="urn:microsoft.com/office/officeart/2005/8/layout/hierarchy2"/>
    <dgm:cxn modelId="{B6E93379-9718-7949-9C45-7450CCED808F}" srcId="{8A0DA069-342C-4E47-8517-B33759F41FB7}" destId="{F196A08A-86D5-E947-B26C-914335B5D9D0}" srcOrd="0" destOrd="0" parTransId="{BBC48631-93FF-CA4A-BBC5-07E6937216D8}" sibTransId="{FA4B836A-1727-914B-8733-63224A0A4643}"/>
    <dgm:cxn modelId="{2DE5E2AC-3F4A-B74D-A39A-D1F5FD67C9DE}" srcId="{F196A08A-86D5-E947-B26C-914335B5D9D0}" destId="{A77A4C3A-D3D9-3D47-962A-E1CD2E652E84}" srcOrd="0" destOrd="0" parTransId="{AEC88432-6AAB-8D43-B053-80134B8D87CA}" sibTransId="{79D920EB-E4AA-CC43-A248-983990C2CDF8}"/>
    <dgm:cxn modelId="{E5B7F6EE-0FAB-440D-8F22-6AEFB7035409}" type="presOf" srcId="{D4DDCA38-0377-4645-B49C-5081CE257D58}" destId="{4F5B7594-9CB7-644B-877A-3D13EEDE89B7}" srcOrd="0" destOrd="0" presId="urn:microsoft.com/office/officeart/2005/8/layout/hierarchy2"/>
    <dgm:cxn modelId="{4B416EC5-81D6-4B4B-8989-091BAE028476}" srcId="{8A0DA069-342C-4E47-8517-B33759F41FB7}" destId="{20F81E5B-2331-4928-9848-B0987E2438C4}" srcOrd="1" destOrd="0" parTransId="{3F93CF42-3707-4B44-BC7A-85F788B0E9D0}" sibTransId="{BC0BB1A8-6178-4B6B-98FC-CF631C3A74C8}"/>
    <dgm:cxn modelId="{71A6D126-CD92-4BF3-8B50-C40FD266AD80}" type="presOf" srcId="{AEC88432-6AAB-8D43-B053-80134B8D87CA}" destId="{8D14EBA7-655D-4240-938D-CC09358DF65C}" srcOrd="0" destOrd="0" presId="urn:microsoft.com/office/officeart/2005/8/layout/hierarchy2"/>
    <dgm:cxn modelId="{DA9A95A2-6F8A-4C4F-81DC-2C677625139E}" srcId="{A77A4C3A-D3D9-3D47-962A-E1CD2E652E84}" destId="{591FBDA3-F6C8-4C4A-B0E1-4D2A08281607}" srcOrd="0" destOrd="0" parTransId="{D4DDCA38-0377-4645-B49C-5081CE257D58}" sibTransId="{5912BBFD-CA76-0441-91A0-24193FE8E579}"/>
    <dgm:cxn modelId="{9E7CBCE0-9F3F-4D8D-821F-7109F872F731}" type="presOf" srcId="{21A107F9-EB96-3C4F-8014-26631D3F549D}" destId="{80004610-BBDF-F040-9CC5-A7C963E3E441}" srcOrd="0" destOrd="0" presId="urn:microsoft.com/office/officeart/2005/8/layout/hierarchy2"/>
    <dgm:cxn modelId="{9F522895-01C9-490F-8F30-C2C04C60B831}" type="presOf" srcId="{1DEDBD5A-4A92-5F4B-81E3-3A37E1905A5F}" destId="{88C14F99-A01D-CF4A-B358-FFBDADFAE295}" srcOrd="0" destOrd="0" presId="urn:microsoft.com/office/officeart/2005/8/layout/hierarchy2"/>
    <dgm:cxn modelId="{4B08B189-7123-4AC0-9ED5-48EFF92DDECD}" type="presOf" srcId="{591FBDA3-F6C8-4C4A-B0E1-4D2A08281607}" destId="{9C1ABA35-A0B0-2F48-853B-64DCEE109C77}" srcOrd="0" destOrd="0" presId="urn:microsoft.com/office/officeart/2005/8/layout/hierarchy2"/>
    <dgm:cxn modelId="{CFB2C653-4CAD-491D-867F-5977FC0E8209}" type="presOf" srcId="{1DEDBD5A-4A92-5F4B-81E3-3A37E1905A5F}" destId="{ED0ACD48-C8C3-194A-B6FE-0B991FC173C9}" srcOrd="1" destOrd="0" presId="urn:microsoft.com/office/officeart/2005/8/layout/hierarchy2"/>
    <dgm:cxn modelId="{6AC8EEB0-D1C4-47B2-A8CA-99176F37AAC5}" type="presOf" srcId="{D4DDCA38-0377-4645-B49C-5081CE257D58}" destId="{4EEC8B4C-0685-AB4E-9533-09C3C70E2A05}" srcOrd="1" destOrd="0" presId="urn:microsoft.com/office/officeart/2005/8/layout/hierarchy2"/>
    <dgm:cxn modelId="{C3949825-F043-42BB-9428-35BE786CBE46}" type="presParOf" srcId="{0A569BB9-06DC-2340-B640-5FC03F2D8CEE}" destId="{CF7CDA02-8C38-0744-93B4-8797B7F21333}" srcOrd="0" destOrd="0" presId="urn:microsoft.com/office/officeart/2005/8/layout/hierarchy2"/>
    <dgm:cxn modelId="{10D692AC-D3A5-42DE-B37B-DE3D598E40CF}" type="presParOf" srcId="{CF7CDA02-8C38-0744-93B4-8797B7F21333}" destId="{8511E6D6-983C-DC49-A09B-D4680CB396D3}" srcOrd="0" destOrd="0" presId="urn:microsoft.com/office/officeart/2005/8/layout/hierarchy2"/>
    <dgm:cxn modelId="{831B4313-3D47-4677-AB46-BC54D5D42A8E}" type="presParOf" srcId="{CF7CDA02-8C38-0744-93B4-8797B7F21333}" destId="{C091F128-731B-AF43-9E33-78A50D8114CB}" srcOrd="1" destOrd="0" presId="urn:microsoft.com/office/officeart/2005/8/layout/hierarchy2"/>
    <dgm:cxn modelId="{8CC6B8AB-994B-4427-B47E-5735A40382B9}" type="presParOf" srcId="{C091F128-731B-AF43-9E33-78A50D8114CB}" destId="{8D14EBA7-655D-4240-938D-CC09358DF65C}" srcOrd="0" destOrd="0" presId="urn:microsoft.com/office/officeart/2005/8/layout/hierarchy2"/>
    <dgm:cxn modelId="{0DB834BB-AA1E-4363-825A-2AE6B8B1999C}" type="presParOf" srcId="{8D14EBA7-655D-4240-938D-CC09358DF65C}" destId="{159A759C-9DB6-5A44-AF37-2EA6DD859CB2}" srcOrd="0" destOrd="0" presId="urn:microsoft.com/office/officeart/2005/8/layout/hierarchy2"/>
    <dgm:cxn modelId="{01081D20-8D1A-4BBF-88A6-5129A0EE4C9F}" type="presParOf" srcId="{C091F128-731B-AF43-9E33-78A50D8114CB}" destId="{9CEB0CDF-FA32-CD4C-A38C-E7B98A297D22}" srcOrd="1" destOrd="0" presId="urn:microsoft.com/office/officeart/2005/8/layout/hierarchy2"/>
    <dgm:cxn modelId="{5991241D-58E8-44AC-8442-6CCC0CB8ABA2}" type="presParOf" srcId="{9CEB0CDF-FA32-CD4C-A38C-E7B98A297D22}" destId="{15D4F543-B85D-3E4D-B76D-929647C87A7E}" srcOrd="0" destOrd="0" presId="urn:microsoft.com/office/officeart/2005/8/layout/hierarchy2"/>
    <dgm:cxn modelId="{B452C5F5-0BBC-464F-A7D4-114A2FEBA905}" type="presParOf" srcId="{9CEB0CDF-FA32-CD4C-A38C-E7B98A297D22}" destId="{CBB6544F-44DD-8944-BE17-275616F672B0}" srcOrd="1" destOrd="0" presId="urn:microsoft.com/office/officeart/2005/8/layout/hierarchy2"/>
    <dgm:cxn modelId="{08CE43F2-A60C-42F7-A8E2-A3EBDAAC5114}" type="presParOf" srcId="{CBB6544F-44DD-8944-BE17-275616F672B0}" destId="{4F5B7594-9CB7-644B-877A-3D13EEDE89B7}" srcOrd="0" destOrd="0" presId="urn:microsoft.com/office/officeart/2005/8/layout/hierarchy2"/>
    <dgm:cxn modelId="{6F28BF75-68F1-4185-B378-847346AA7D21}" type="presParOf" srcId="{4F5B7594-9CB7-644B-877A-3D13EEDE89B7}" destId="{4EEC8B4C-0685-AB4E-9533-09C3C70E2A05}" srcOrd="0" destOrd="0" presId="urn:microsoft.com/office/officeart/2005/8/layout/hierarchy2"/>
    <dgm:cxn modelId="{73A247B7-6B32-4EAB-A3A5-AE00C5ED2845}" type="presParOf" srcId="{CBB6544F-44DD-8944-BE17-275616F672B0}" destId="{26984BE7-6794-4C48-85FC-325F51716D23}" srcOrd="1" destOrd="0" presId="urn:microsoft.com/office/officeart/2005/8/layout/hierarchy2"/>
    <dgm:cxn modelId="{38E01BE8-B7CB-41E5-8EBC-98B69DB6DA61}" type="presParOf" srcId="{26984BE7-6794-4C48-85FC-325F51716D23}" destId="{9C1ABA35-A0B0-2F48-853B-64DCEE109C77}" srcOrd="0" destOrd="0" presId="urn:microsoft.com/office/officeart/2005/8/layout/hierarchy2"/>
    <dgm:cxn modelId="{00FEE4F1-1FEA-4F9F-BC7D-DB3C9C10C3A9}" type="presParOf" srcId="{26984BE7-6794-4C48-85FC-325F51716D23}" destId="{4C4B1658-D28A-D049-AFE1-1F3C1AA40AD0}" srcOrd="1" destOrd="0" presId="urn:microsoft.com/office/officeart/2005/8/layout/hierarchy2"/>
    <dgm:cxn modelId="{03FFACE0-DE15-4DEB-9C04-723A38288EA8}" type="presParOf" srcId="{4C4B1658-D28A-D049-AFE1-1F3C1AA40AD0}" destId="{88C14F99-A01D-CF4A-B358-FFBDADFAE295}" srcOrd="0" destOrd="0" presId="urn:microsoft.com/office/officeart/2005/8/layout/hierarchy2"/>
    <dgm:cxn modelId="{70523FAD-F18A-4389-A996-7389607BFFF8}" type="presParOf" srcId="{88C14F99-A01D-CF4A-B358-FFBDADFAE295}" destId="{ED0ACD48-C8C3-194A-B6FE-0B991FC173C9}" srcOrd="0" destOrd="0" presId="urn:microsoft.com/office/officeart/2005/8/layout/hierarchy2"/>
    <dgm:cxn modelId="{9DD28C19-B542-43E1-9B30-723FD60A470A}" type="presParOf" srcId="{4C4B1658-D28A-D049-AFE1-1F3C1AA40AD0}" destId="{5C134FF3-38F7-2945-815D-3B12697FDFA0}" srcOrd="1" destOrd="0" presId="urn:microsoft.com/office/officeart/2005/8/layout/hierarchy2"/>
    <dgm:cxn modelId="{46BE65F5-E148-496F-9E68-AD0028247456}" type="presParOf" srcId="{5C134FF3-38F7-2945-815D-3B12697FDFA0}" destId="{80004610-BBDF-F040-9CC5-A7C963E3E441}" srcOrd="0" destOrd="0" presId="urn:microsoft.com/office/officeart/2005/8/layout/hierarchy2"/>
    <dgm:cxn modelId="{34669D7C-CF3C-4FF4-B52C-3FF8D8DA0839}" type="presParOf" srcId="{5C134FF3-38F7-2945-815D-3B12697FDFA0}" destId="{BADE5E33-4D7C-1E40-97C0-7E48BC704332}" srcOrd="1" destOrd="0" presId="urn:microsoft.com/office/officeart/2005/8/layout/hierarchy2"/>
    <dgm:cxn modelId="{018A384D-7AA1-46BF-B284-52E2394309F2}" type="presParOf" srcId="{0A569BB9-06DC-2340-B640-5FC03F2D8CEE}" destId="{33B4C8EB-61BC-444F-B028-9FCD1615618C}" srcOrd="1" destOrd="0" presId="urn:microsoft.com/office/officeart/2005/8/layout/hierarchy2"/>
    <dgm:cxn modelId="{1BA31F93-1CBD-40B3-A067-2774172916B3}" type="presParOf" srcId="{33B4C8EB-61BC-444F-B028-9FCD1615618C}" destId="{B51E6BE7-94B1-4BD8-8C64-5BD9ACB1969D}" srcOrd="0" destOrd="0" presId="urn:microsoft.com/office/officeart/2005/8/layout/hierarchy2"/>
    <dgm:cxn modelId="{93AF2D5D-8649-40A7-A61B-71600E2712AF}" type="presParOf" srcId="{33B4C8EB-61BC-444F-B028-9FCD1615618C}" destId="{5316B3B7-40B3-48FB-9457-21FADD3A6C98}"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A0DA069-342C-4E47-8517-B33759F41FB7}" type="doc">
      <dgm:prSet loTypeId="urn:microsoft.com/office/officeart/2005/8/layout/hierarchy2" loCatId="" qsTypeId="urn:microsoft.com/office/officeart/2005/8/quickstyle/simple4" qsCatId="simple" csTypeId="urn:microsoft.com/office/officeart/2005/8/colors/accent1_2#3" csCatId="accent1" phldr="1"/>
      <dgm:spPr/>
      <dgm:t>
        <a:bodyPr/>
        <a:lstStyle/>
        <a:p>
          <a:endParaRPr lang="en-US"/>
        </a:p>
      </dgm:t>
    </dgm:pt>
    <dgm:pt modelId="{F196A08A-86D5-E947-B26C-914335B5D9D0}">
      <dgm:prSet custT="1"/>
      <dgm:spPr/>
      <dgm:t>
        <a:bodyPr/>
        <a:lstStyle/>
        <a:p>
          <a:r>
            <a:rPr lang="en-US" sz="1400" b="1" dirty="0" smtClean="0">
              <a:solidFill>
                <a:schemeClr val="bg1"/>
              </a:solidFill>
            </a:rPr>
            <a:t>Up to 12 weeks</a:t>
          </a:r>
        </a:p>
        <a:p>
          <a:r>
            <a:rPr lang="en-US" sz="1400" b="1" dirty="0" smtClean="0">
              <a:solidFill>
                <a:schemeClr val="bg1"/>
              </a:solidFill>
            </a:rPr>
            <a:t>(up to 84 days)</a:t>
          </a:r>
          <a:endParaRPr lang="en-US" sz="1400" b="1" dirty="0">
            <a:solidFill>
              <a:schemeClr val="bg1"/>
            </a:solidFill>
          </a:endParaRPr>
        </a:p>
      </dgm:t>
    </dgm:pt>
    <dgm:pt modelId="{BBC48631-93FF-CA4A-BBC5-07E6937216D8}" type="parTrans" cxnId="{B6E93379-9718-7949-9C45-7450CCED808F}">
      <dgm:prSet/>
      <dgm:spPr/>
      <dgm:t>
        <a:bodyPr/>
        <a:lstStyle/>
        <a:p>
          <a:endParaRPr lang="en-US"/>
        </a:p>
      </dgm:t>
    </dgm:pt>
    <dgm:pt modelId="{FA4B836A-1727-914B-8733-63224A0A4643}" type="sibTrans" cxnId="{B6E93379-9718-7949-9C45-7450CCED808F}">
      <dgm:prSet/>
      <dgm:spPr/>
      <dgm:t>
        <a:bodyPr/>
        <a:lstStyle/>
        <a:p>
          <a:endParaRPr lang="en-US"/>
        </a:p>
      </dgm:t>
    </dgm:pt>
    <dgm:pt modelId="{A77A4C3A-D3D9-3D47-962A-E1CD2E652E84}">
      <dgm:prSet custT="1"/>
      <dgm:spPr/>
      <dgm:t>
        <a:bodyPr/>
        <a:lstStyle/>
        <a:p>
          <a:r>
            <a:rPr lang="en-US" sz="1400" b="1" dirty="0" smtClean="0">
              <a:solidFill>
                <a:schemeClr val="bg1"/>
              </a:solidFill>
            </a:rPr>
            <a:t>Misoprostol 800 mcg </a:t>
          </a:r>
        </a:p>
        <a:p>
          <a:r>
            <a:rPr lang="en-US" sz="1400" b="1" dirty="0" smtClean="0">
              <a:solidFill>
                <a:schemeClr val="bg1"/>
              </a:solidFill>
            </a:rPr>
            <a:t>Vaginal or Sublingual</a:t>
          </a:r>
          <a:endParaRPr lang="en-US" sz="1400" b="1" dirty="0">
            <a:solidFill>
              <a:schemeClr val="bg1"/>
            </a:solidFill>
          </a:endParaRPr>
        </a:p>
      </dgm:t>
    </dgm:pt>
    <dgm:pt modelId="{AEC88432-6AAB-8D43-B053-80134B8D87CA}" type="parTrans" cxnId="{2DE5E2AC-3F4A-B74D-A39A-D1F5FD67C9DE}">
      <dgm:prSet/>
      <dgm:spPr/>
      <dgm:t>
        <a:bodyPr/>
        <a:lstStyle/>
        <a:p>
          <a:endParaRPr lang="en-US" dirty="0"/>
        </a:p>
      </dgm:t>
    </dgm:pt>
    <dgm:pt modelId="{79D920EB-E4AA-CC43-A248-983990C2CDF8}" type="sibTrans" cxnId="{2DE5E2AC-3F4A-B74D-A39A-D1F5FD67C9DE}">
      <dgm:prSet/>
      <dgm:spPr/>
      <dgm:t>
        <a:bodyPr/>
        <a:lstStyle/>
        <a:p>
          <a:endParaRPr lang="en-US"/>
        </a:p>
      </dgm:t>
    </dgm:pt>
    <dgm:pt modelId="{591FBDA3-F6C8-4C4A-B0E1-4D2A08281607}">
      <dgm:prSet custT="1"/>
      <dgm:spPr/>
      <dgm:t>
        <a:bodyPr/>
        <a:lstStyle/>
        <a:p>
          <a:r>
            <a:rPr lang="en-US" sz="1400" b="1" dirty="0" smtClean="0">
              <a:solidFill>
                <a:schemeClr val="bg1"/>
              </a:solidFill>
            </a:rPr>
            <a:t>REPEAT Misoprostol every 3-12 hours for up to  3 doses until expulsion</a:t>
          </a:r>
          <a:endParaRPr lang="en-US" sz="1400" b="1" dirty="0">
            <a:solidFill>
              <a:schemeClr val="bg1"/>
            </a:solidFill>
          </a:endParaRPr>
        </a:p>
      </dgm:t>
    </dgm:pt>
    <dgm:pt modelId="{D4DDCA38-0377-4645-B49C-5081CE257D58}" type="parTrans" cxnId="{DA9A95A2-6F8A-4C4F-81DC-2C677625139E}">
      <dgm:prSet/>
      <dgm:spPr/>
      <dgm:t>
        <a:bodyPr/>
        <a:lstStyle/>
        <a:p>
          <a:endParaRPr lang="en-US" dirty="0"/>
        </a:p>
      </dgm:t>
    </dgm:pt>
    <dgm:pt modelId="{5912BBFD-CA76-0441-91A0-24193FE8E579}" type="sibTrans" cxnId="{DA9A95A2-6F8A-4C4F-81DC-2C677625139E}">
      <dgm:prSet/>
      <dgm:spPr/>
      <dgm:t>
        <a:bodyPr/>
        <a:lstStyle/>
        <a:p>
          <a:endParaRPr lang="en-US"/>
        </a:p>
      </dgm:t>
    </dgm:pt>
    <dgm:pt modelId="{21A107F9-EB96-3C4F-8014-26631D3F549D}">
      <dgm:prSet custT="1"/>
      <dgm:spPr>
        <a:solidFill>
          <a:schemeClr val="accent1"/>
        </a:solidFill>
      </dgm:spPr>
      <dgm:t>
        <a:bodyPr/>
        <a:lstStyle/>
        <a:p>
          <a:r>
            <a:rPr lang="en-US" sz="1400" b="1" dirty="0" smtClean="0">
              <a:solidFill>
                <a:schemeClr val="bg1"/>
              </a:solidFill>
            </a:rPr>
            <a:t>Return for confirmation of completed abortion in    7-14 days</a:t>
          </a:r>
          <a:endParaRPr lang="en-US" sz="1400" b="1" dirty="0">
            <a:solidFill>
              <a:schemeClr val="bg1"/>
            </a:solidFill>
          </a:endParaRPr>
        </a:p>
      </dgm:t>
    </dgm:pt>
    <dgm:pt modelId="{1DEDBD5A-4A92-5F4B-81E3-3A37E1905A5F}" type="parTrans" cxnId="{8DB10B97-788E-6947-830D-1FD80F6E9B2B}">
      <dgm:prSet/>
      <dgm:spPr/>
      <dgm:t>
        <a:bodyPr/>
        <a:lstStyle/>
        <a:p>
          <a:endParaRPr lang="en-US" dirty="0"/>
        </a:p>
      </dgm:t>
    </dgm:pt>
    <dgm:pt modelId="{91C29E49-F2E9-7442-9F14-43D635F58ECC}" type="sibTrans" cxnId="{8DB10B97-788E-6947-830D-1FD80F6E9B2B}">
      <dgm:prSet/>
      <dgm:spPr/>
      <dgm:t>
        <a:bodyPr/>
        <a:lstStyle/>
        <a:p>
          <a:endParaRPr lang="en-US"/>
        </a:p>
      </dgm:t>
    </dgm:pt>
    <dgm:pt modelId="{0A569BB9-06DC-2340-B640-5FC03F2D8CEE}" type="pres">
      <dgm:prSet presAssocID="{8A0DA069-342C-4E47-8517-B33759F41FB7}" presName="diagram" presStyleCnt="0">
        <dgm:presLayoutVars>
          <dgm:chPref val="1"/>
          <dgm:dir/>
          <dgm:animOne val="branch"/>
          <dgm:animLvl val="lvl"/>
          <dgm:resizeHandles val="exact"/>
        </dgm:presLayoutVars>
      </dgm:prSet>
      <dgm:spPr/>
      <dgm:t>
        <a:bodyPr/>
        <a:lstStyle/>
        <a:p>
          <a:endParaRPr lang="en-US"/>
        </a:p>
      </dgm:t>
    </dgm:pt>
    <dgm:pt modelId="{CF7CDA02-8C38-0744-93B4-8797B7F21333}" type="pres">
      <dgm:prSet presAssocID="{F196A08A-86D5-E947-B26C-914335B5D9D0}" presName="root1" presStyleCnt="0"/>
      <dgm:spPr/>
    </dgm:pt>
    <dgm:pt modelId="{8511E6D6-983C-DC49-A09B-D4680CB396D3}" type="pres">
      <dgm:prSet presAssocID="{F196A08A-86D5-E947-B26C-914335B5D9D0}" presName="LevelOneTextNode" presStyleLbl="node0" presStyleIdx="0" presStyleCnt="1" custScaleX="113787" custScaleY="217334">
        <dgm:presLayoutVars>
          <dgm:chPref val="3"/>
        </dgm:presLayoutVars>
      </dgm:prSet>
      <dgm:spPr/>
      <dgm:t>
        <a:bodyPr/>
        <a:lstStyle/>
        <a:p>
          <a:endParaRPr lang="en-US"/>
        </a:p>
      </dgm:t>
    </dgm:pt>
    <dgm:pt modelId="{C091F128-731B-AF43-9E33-78A50D8114CB}" type="pres">
      <dgm:prSet presAssocID="{F196A08A-86D5-E947-B26C-914335B5D9D0}" presName="level2hierChild" presStyleCnt="0"/>
      <dgm:spPr/>
    </dgm:pt>
    <dgm:pt modelId="{8D14EBA7-655D-4240-938D-CC09358DF65C}" type="pres">
      <dgm:prSet presAssocID="{AEC88432-6AAB-8D43-B053-80134B8D87CA}" presName="conn2-1" presStyleLbl="parChTrans1D2" presStyleIdx="0" presStyleCnt="1"/>
      <dgm:spPr/>
      <dgm:t>
        <a:bodyPr/>
        <a:lstStyle/>
        <a:p>
          <a:endParaRPr lang="en-US"/>
        </a:p>
      </dgm:t>
    </dgm:pt>
    <dgm:pt modelId="{159A759C-9DB6-5A44-AF37-2EA6DD859CB2}" type="pres">
      <dgm:prSet presAssocID="{AEC88432-6AAB-8D43-B053-80134B8D87CA}" presName="connTx" presStyleLbl="parChTrans1D2" presStyleIdx="0" presStyleCnt="1"/>
      <dgm:spPr/>
      <dgm:t>
        <a:bodyPr/>
        <a:lstStyle/>
        <a:p>
          <a:endParaRPr lang="en-US"/>
        </a:p>
      </dgm:t>
    </dgm:pt>
    <dgm:pt modelId="{9CEB0CDF-FA32-CD4C-A38C-E7B98A297D22}" type="pres">
      <dgm:prSet presAssocID="{A77A4C3A-D3D9-3D47-962A-E1CD2E652E84}" presName="root2" presStyleCnt="0"/>
      <dgm:spPr/>
    </dgm:pt>
    <dgm:pt modelId="{15D4F543-B85D-3E4D-B76D-929647C87A7E}" type="pres">
      <dgm:prSet presAssocID="{A77A4C3A-D3D9-3D47-962A-E1CD2E652E84}" presName="LevelTwoTextNode" presStyleLbl="node2" presStyleIdx="0" presStyleCnt="1" custScaleX="124140" custScaleY="217334">
        <dgm:presLayoutVars>
          <dgm:chPref val="3"/>
        </dgm:presLayoutVars>
      </dgm:prSet>
      <dgm:spPr/>
      <dgm:t>
        <a:bodyPr/>
        <a:lstStyle/>
        <a:p>
          <a:endParaRPr lang="en-US"/>
        </a:p>
      </dgm:t>
    </dgm:pt>
    <dgm:pt modelId="{CBB6544F-44DD-8944-BE17-275616F672B0}" type="pres">
      <dgm:prSet presAssocID="{A77A4C3A-D3D9-3D47-962A-E1CD2E652E84}" presName="level3hierChild" presStyleCnt="0"/>
      <dgm:spPr/>
    </dgm:pt>
    <dgm:pt modelId="{4F5B7594-9CB7-644B-877A-3D13EEDE89B7}" type="pres">
      <dgm:prSet presAssocID="{D4DDCA38-0377-4645-B49C-5081CE257D58}" presName="conn2-1" presStyleLbl="parChTrans1D3" presStyleIdx="0" presStyleCnt="1"/>
      <dgm:spPr/>
      <dgm:t>
        <a:bodyPr/>
        <a:lstStyle/>
        <a:p>
          <a:endParaRPr lang="en-US"/>
        </a:p>
      </dgm:t>
    </dgm:pt>
    <dgm:pt modelId="{4EEC8B4C-0685-AB4E-9533-09C3C70E2A05}" type="pres">
      <dgm:prSet presAssocID="{D4DDCA38-0377-4645-B49C-5081CE257D58}" presName="connTx" presStyleLbl="parChTrans1D3" presStyleIdx="0" presStyleCnt="1"/>
      <dgm:spPr/>
      <dgm:t>
        <a:bodyPr/>
        <a:lstStyle/>
        <a:p>
          <a:endParaRPr lang="en-US"/>
        </a:p>
      </dgm:t>
    </dgm:pt>
    <dgm:pt modelId="{26984BE7-6794-4C48-85FC-325F51716D23}" type="pres">
      <dgm:prSet presAssocID="{591FBDA3-F6C8-4C4A-B0E1-4D2A08281607}" presName="root2" presStyleCnt="0"/>
      <dgm:spPr/>
    </dgm:pt>
    <dgm:pt modelId="{9C1ABA35-A0B0-2F48-853B-64DCEE109C77}" type="pres">
      <dgm:prSet presAssocID="{591FBDA3-F6C8-4C4A-B0E1-4D2A08281607}" presName="LevelTwoTextNode" presStyleLbl="node3" presStyleIdx="0" presStyleCnt="1" custScaleX="126120" custScaleY="217334">
        <dgm:presLayoutVars>
          <dgm:chPref val="3"/>
        </dgm:presLayoutVars>
      </dgm:prSet>
      <dgm:spPr/>
      <dgm:t>
        <a:bodyPr/>
        <a:lstStyle/>
        <a:p>
          <a:endParaRPr lang="en-US"/>
        </a:p>
      </dgm:t>
    </dgm:pt>
    <dgm:pt modelId="{4C4B1658-D28A-D049-AFE1-1F3C1AA40AD0}" type="pres">
      <dgm:prSet presAssocID="{591FBDA3-F6C8-4C4A-B0E1-4D2A08281607}" presName="level3hierChild" presStyleCnt="0"/>
      <dgm:spPr/>
    </dgm:pt>
    <dgm:pt modelId="{88C14F99-A01D-CF4A-B358-FFBDADFAE295}" type="pres">
      <dgm:prSet presAssocID="{1DEDBD5A-4A92-5F4B-81E3-3A37E1905A5F}" presName="conn2-1" presStyleLbl="parChTrans1D4" presStyleIdx="0" presStyleCnt="1"/>
      <dgm:spPr/>
      <dgm:t>
        <a:bodyPr/>
        <a:lstStyle/>
        <a:p>
          <a:endParaRPr lang="en-US"/>
        </a:p>
      </dgm:t>
    </dgm:pt>
    <dgm:pt modelId="{ED0ACD48-C8C3-194A-B6FE-0B991FC173C9}" type="pres">
      <dgm:prSet presAssocID="{1DEDBD5A-4A92-5F4B-81E3-3A37E1905A5F}" presName="connTx" presStyleLbl="parChTrans1D4" presStyleIdx="0" presStyleCnt="1"/>
      <dgm:spPr/>
      <dgm:t>
        <a:bodyPr/>
        <a:lstStyle/>
        <a:p>
          <a:endParaRPr lang="en-US"/>
        </a:p>
      </dgm:t>
    </dgm:pt>
    <dgm:pt modelId="{5C134FF3-38F7-2945-815D-3B12697FDFA0}" type="pres">
      <dgm:prSet presAssocID="{21A107F9-EB96-3C4F-8014-26631D3F549D}" presName="root2" presStyleCnt="0"/>
      <dgm:spPr/>
    </dgm:pt>
    <dgm:pt modelId="{80004610-BBDF-F040-9CC5-A7C963E3E441}" type="pres">
      <dgm:prSet presAssocID="{21A107F9-EB96-3C4F-8014-26631D3F549D}" presName="LevelTwoTextNode" presStyleLbl="node4" presStyleIdx="0" presStyleCnt="1" custScaleX="122823" custScaleY="217334">
        <dgm:presLayoutVars>
          <dgm:chPref val="3"/>
        </dgm:presLayoutVars>
      </dgm:prSet>
      <dgm:spPr/>
      <dgm:t>
        <a:bodyPr/>
        <a:lstStyle/>
        <a:p>
          <a:endParaRPr lang="en-US"/>
        </a:p>
      </dgm:t>
    </dgm:pt>
    <dgm:pt modelId="{BADE5E33-4D7C-1E40-97C0-7E48BC704332}" type="pres">
      <dgm:prSet presAssocID="{21A107F9-EB96-3C4F-8014-26631D3F549D}" presName="level3hierChild" presStyleCnt="0"/>
      <dgm:spPr/>
    </dgm:pt>
  </dgm:ptLst>
  <dgm:cxnLst>
    <dgm:cxn modelId="{829B2ACD-D07F-4C64-88BA-322FDD13518E}" type="presOf" srcId="{1DEDBD5A-4A92-5F4B-81E3-3A37E1905A5F}" destId="{88C14F99-A01D-CF4A-B358-FFBDADFAE295}" srcOrd="0" destOrd="0" presId="urn:microsoft.com/office/officeart/2005/8/layout/hierarchy2"/>
    <dgm:cxn modelId="{C14B42DF-6700-4628-9D34-6409BAE730A7}" type="presOf" srcId="{F196A08A-86D5-E947-B26C-914335B5D9D0}" destId="{8511E6D6-983C-DC49-A09B-D4680CB396D3}" srcOrd="0" destOrd="0" presId="urn:microsoft.com/office/officeart/2005/8/layout/hierarchy2"/>
    <dgm:cxn modelId="{8402E158-4510-4D4D-A711-7C5B8F1B6F7F}" type="presOf" srcId="{D4DDCA38-0377-4645-B49C-5081CE257D58}" destId="{4F5B7594-9CB7-644B-877A-3D13EEDE89B7}" srcOrd="0" destOrd="0" presId="urn:microsoft.com/office/officeart/2005/8/layout/hierarchy2"/>
    <dgm:cxn modelId="{1DA90C13-1753-448F-BE90-EA5F232CFD01}" type="presOf" srcId="{1DEDBD5A-4A92-5F4B-81E3-3A37E1905A5F}" destId="{ED0ACD48-C8C3-194A-B6FE-0B991FC173C9}" srcOrd="1" destOrd="0" presId="urn:microsoft.com/office/officeart/2005/8/layout/hierarchy2"/>
    <dgm:cxn modelId="{8DB10B97-788E-6947-830D-1FD80F6E9B2B}" srcId="{591FBDA3-F6C8-4C4A-B0E1-4D2A08281607}" destId="{21A107F9-EB96-3C4F-8014-26631D3F549D}" srcOrd="0" destOrd="0" parTransId="{1DEDBD5A-4A92-5F4B-81E3-3A37E1905A5F}" sibTransId="{91C29E49-F2E9-7442-9F14-43D635F58ECC}"/>
    <dgm:cxn modelId="{B6E93379-9718-7949-9C45-7450CCED808F}" srcId="{8A0DA069-342C-4E47-8517-B33759F41FB7}" destId="{F196A08A-86D5-E947-B26C-914335B5D9D0}" srcOrd="0" destOrd="0" parTransId="{BBC48631-93FF-CA4A-BBC5-07E6937216D8}" sibTransId="{FA4B836A-1727-914B-8733-63224A0A4643}"/>
    <dgm:cxn modelId="{9B54F447-155F-446F-B417-C954DC79B29C}" type="presOf" srcId="{AEC88432-6AAB-8D43-B053-80134B8D87CA}" destId="{159A759C-9DB6-5A44-AF37-2EA6DD859CB2}" srcOrd="1" destOrd="0" presId="urn:microsoft.com/office/officeart/2005/8/layout/hierarchy2"/>
    <dgm:cxn modelId="{73612E7C-C305-4DA4-BC46-87C931F2C69D}" type="presOf" srcId="{8A0DA069-342C-4E47-8517-B33759F41FB7}" destId="{0A569BB9-06DC-2340-B640-5FC03F2D8CEE}" srcOrd="0" destOrd="0" presId="urn:microsoft.com/office/officeart/2005/8/layout/hierarchy2"/>
    <dgm:cxn modelId="{2DE5E2AC-3F4A-B74D-A39A-D1F5FD67C9DE}" srcId="{F196A08A-86D5-E947-B26C-914335B5D9D0}" destId="{A77A4C3A-D3D9-3D47-962A-E1CD2E652E84}" srcOrd="0" destOrd="0" parTransId="{AEC88432-6AAB-8D43-B053-80134B8D87CA}" sibTransId="{79D920EB-E4AA-CC43-A248-983990C2CDF8}"/>
    <dgm:cxn modelId="{D8E89E97-460E-470A-B77B-D5EE55B449D1}" type="presOf" srcId="{D4DDCA38-0377-4645-B49C-5081CE257D58}" destId="{4EEC8B4C-0685-AB4E-9533-09C3C70E2A05}" srcOrd="1" destOrd="0" presId="urn:microsoft.com/office/officeart/2005/8/layout/hierarchy2"/>
    <dgm:cxn modelId="{DA9A95A2-6F8A-4C4F-81DC-2C677625139E}" srcId="{A77A4C3A-D3D9-3D47-962A-E1CD2E652E84}" destId="{591FBDA3-F6C8-4C4A-B0E1-4D2A08281607}" srcOrd="0" destOrd="0" parTransId="{D4DDCA38-0377-4645-B49C-5081CE257D58}" sibTransId="{5912BBFD-CA76-0441-91A0-24193FE8E579}"/>
    <dgm:cxn modelId="{E3D5774C-CFE7-4B1E-8D65-91A4A4A77955}" type="presOf" srcId="{A77A4C3A-D3D9-3D47-962A-E1CD2E652E84}" destId="{15D4F543-B85D-3E4D-B76D-929647C87A7E}" srcOrd="0" destOrd="0" presId="urn:microsoft.com/office/officeart/2005/8/layout/hierarchy2"/>
    <dgm:cxn modelId="{3EDBA950-1F0E-4B37-9187-36FF73473BD7}" type="presOf" srcId="{591FBDA3-F6C8-4C4A-B0E1-4D2A08281607}" destId="{9C1ABA35-A0B0-2F48-853B-64DCEE109C77}" srcOrd="0" destOrd="0" presId="urn:microsoft.com/office/officeart/2005/8/layout/hierarchy2"/>
    <dgm:cxn modelId="{8AB0570C-5DDF-4D8E-B6AD-69CD94142487}" type="presOf" srcId="{AEC88432-6AAB-8D43-B053-80134B8D87CA}" destId="{8D14EBA7-655D-4240-938D-CC09358DF65C}" srcOrd="0" destOrd="0" presId="urn:microsoft.com/office/officeart/2005/8/layout/hierarchy2"/>
    <dgm:cxn modelId="{BB20D84E-3AC7-4E57-B778-21A78C99A080}" type="presOf" srcId="{21A107F9-EB96-3C4F-8014-26631D3F549D}" destId="{80004610-BBDF-F040-9CC5-A7C963E3E441}" srcOrd="0" destOrd="0" presId="urn:microsoft.com/office/officeart/2005/8/layout/hierarchy2"/>
    <dgm:cxn modelId="{A60B344C-DD5E-4F2B-A064-398A7764FC7C}" type="presParOf" srcId="{0A569BB9-06DC-2340-B640-5FC03F2D8CEE}" destId="{CF7CDA02-8C38-0744-93B4-8797B7F21333}" srcOrd="0" destOrd="0" presId="urn:microsoft.com/office/officeart/2005/8/layout/hierarchy2"/>
    <dgm:cxn modelId="{E4C813CA-B99B-474B-9E83-F213234FBC4E}" type="presParOf" srcId="{CF7CDA02-8C38-0744-93B4-8797B7F21333}" destId="{8511E6D6-983C-DC49-A09B-D4680CB396D3}" srcOrd="0" destOrd="0" presId="urn:microsoft.com/office/officeart/2005/8/layout/hierarchy2"/>
    <dgm:cxn modelId="{E20E6428-4498-45CF-AF3F-E20111F2323D}" type="presParOf" srcId="{CF7CDA02-8C38-0744-93B4-8797B7F21333}" destId="{C091F128-731B-AF43-9E33-78A50D8114CB}" srcOrd="1" destOrd="0" presId="urn:microsoft.com/office/officeart/2005/8/layout/hierarchy2"/>
    <dgm:cxn modelId="{C0FBCDE7-310E-4A16-BDE2-A60A425ADE5D}" type="presParOf" srcId="{C091F128-731B-AF43-9E33-78A50D8114CB}" destId="{8D14EBA7-655D-4240-938D-CC09358DF65C}" srcOrd="0" destOrd="0" presId="urn:microsoft.com/office/officeart/2005/8/layout/hierarchy2"/>
    <dgm:cxn modelId="{C43769F6-3BC8-4AD5-9E3B-D0E2F626A971}" type="presParOf" srcId="{8D14EBA7-655D-4240-938D-CC09358DF65C}" destId="{159A759C-9DB6-5A44-AF37-2EA6DD859CB2}" srcOrd="0" destOrd="0" presId="urn:microsoft.com/office/officeart/2005/8/layout/hierarchy2"/>
    <dgm:cxn modelId="{65CB2AEC-D2B7-401F-93DB-5374DE511DCE}" type="presParOf" srcId="{C091F128-731B-AF43-9E33-78A50D8114CB}" destId="{9CEB0CDF-FA32-CD4C-A38C-E7B98A297D22}" srcOrd="1" destOrd="0" presId="urn:microsoft.com/office/officeart/2005/8/layout/hierarchy2"/>
    <dgm:cxn modelId="{E33B3648-835A-44A8-BE3E-17FBF99B3047}" type="presParOf" srcId="{9CEB0CDF-FA32-CD4C-A38C-E7B98A297D22}" destId="{15D4F543-B85D-3E4D-B76D-929647C87A7E}" srcOrd="0" destOrd="0" presId="urn:microsoft.com/office/officeart/2005/8/layout/hierarchy2"/>
    <dgm:cxn modelId="{DCC14557-D74A-41F5-AF3C-5403ED9FCB37}" type="presParOf" srcId="{9CEB0CDF-FA32-CD4C-A38C-E7B98A297D22}" destId="{CBB6544F-44DD-8944-BE17-275616F672B0}" srcOrd="1" destOrd="0" presId="urn:microsoft.com/office/officeart/2005/8/layout/hierarchy2"/>
    <dgm:cxn modelId="{69A471B5-EEAB-4D7F-9BD5-1C38B949B58F}" type="presParOf" srcId="{CBB6544F-44DD-8944-BE17-275616F672B0}" destId="{4F5B7594-9CB7-644B-877A-3D13EEDE89B7}" srcOrd="0" destOrd="0" presId="urn:microsoft.com/office/officeart/2005/8/layout/hierarchy2"/>
    <dgm:cxn modelId="{AC12D6B0-1ADD-4EE8-8451-23D372B5C818}" type="presParOf" srcId="{4F5B7594-9CB7-644B-877A-3D13EEDE89B7}" destId="{4EEC8B4C-0685-AB4E-9533-09C3C70E2A05}" srcOrd="0" destOrd="0" presId="urn:microsoft.com/office/officeart/2005/8/layout/hierarchy2"/>
    <dgm:cxn modelId="{77839857-6B19-462C-AB20-6EE74552027E}" type="presParOf" srcId="{CBB6544F-44DD-8944-BE17-275616F672B0}" destId="{26984BE7-6794-4C48-85FC-325F51716D23}" srcOrd="1" destOrd="0" presId="urn:microsoft.com/office/officeart/2005/8/layout/hierarchy2"/>
    <dgm:cxn modelId="{EFB2CD8C-7A3F-419A-B321-9E284866BDE7}" type="presParOf" srcId="{26984BE7-6794-4C48-85FC-325F51716D23}" destId="{9C1ABA35-A0B0-2F48-853B-64DCEE109C77}" srcOrd="0" destOrd="0" presId="urn:microsoft.com/office/officeart/2005/8/layout/hierarchy2"/>
    <dgm:cxn modelId="{6D1E68C1-DCE2-4F38-8BEC-0783230525E7}" type="presParOf" srcId="{26984BE7-6794-4C48-85FC-325F51716D23}" destId="{4C4B1658-D28A-D049-AFE1-1F3C1AA40AD0}" srcOrd="1" destOrd="0" presId="urn:microsoft.com/office/officeart/2005/8/layout/hierarchy2"/>
    <dgm:cxn modelId="{2AD1E280-B791-4495-855D-65310FA5E4C9}" type="presParOf" srcId="{4C4B1658-D28A-D049-AFE1-1F3C1AA40AD0}" destId="{88C14F99-A01D-CF4A-B358-FFBDADFAE295}" srcOrd="0" destOrd="0" presId="urn:microsoft.com/office/officeart/2005/8/layout/hierarchy2"/>
    <dgm:cxn modelId="{01578434-659A-4D28-864E-524674D9ACBE}" type="presParOf" srcId="{88C14F99-A01D-CF4A-B358-FFBDADFAE295}" destId="{ED0ACD48-C8C3-194A-B6FE-0B991FC173C9}" srcOrd="0" destOrd="0" presId="urn:microsoft.com/office/officeart/2005/8/layout/hierarchy2"/>
    <dgm:cxn modelId="{389C0B0F-B235-42FC-BA6A-9A7BE3DEAF68}" type="presParOf" srcId="{4C4B1658-D28A-D049-AFE1-1F3C1AA40AD0}" destId="{5C134FF3-38F7-2945-815D-3B12697FDFA0}" srcOrd="1" destOrd="0" presId="urn:microsoft.com/office/officeart/2005/8/layout/hierarchy2"/>
    <dgm:cxn modelId="{DA4D0305-3CAA-406C-84C6-578351550249}" type="presParOf" srcId="{5C134FF3-38F7-2945-815D-3B12697FDFA0}" destId="{80004610-BBDF-F040-9CC5-A7C963E3E441}" srcOrd="0" destOrd="0" presId="urn:microsoft.com/office/officeart/2005/8/layout/hierarchy2"/>
    <dgm:cxn modelId="{ED86072E-B07A-4606-BEC7-AED6BDF55D6A}" type="presParOf" srcId="{5C134FF3-38F7-2945-815D-3B12697FDFA0}" destId="{BADE5E33-4D7C-1E40-97C0-7E48BC704332}"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17245AE-D657-D042-B7FF-BFB3C046E04D}" type="doc">
      <dgm:prSet loTypeId="urn:microsoft.com/office/officeart/2005/8/layout/hierarchy2" loCatId="" qsTypeId="urn:microsoft.com/office/officeart/2005/8/quickstyle/simple4" qsCatId="simple" csTypeId="urn:microsoft.com/office/officeart/2005/8/colors/accent1_2#2" csCatId="accent1" phldr="1"/>
      <dgm:spPr/>
      <dgm:t>
        <a:bodyPr/>
        <a:lstStyle/>
        <a:p>
          <a:endParaRPr lang="en-US"/>
        </a:p>
      </dgm:t>
    </dgm:pt>
    <dgm:pt modelId="{C6F4F563-43F6-A54D-8B5E-AB5FF6F25EB8}">
      <dgm:prSet custT="1"/>
      <dgm:spPr/>
      <dgm:t>
        <a:bodyPr/>
        <a:lstStyle/>
        <a:p>
          <a:r>
            <a:rPr lang="en-US" sz="1800" b="1" dirty="0" smtClean="0">
              <a:solidFill>
                <a:schemeClr val="bg1"/>
              </a:solidFill>
            </a:rPr>
            <a:t>Single dose: Misoprostol 600 mcg orally</a:t>
          </a:r>
        </a:p>
      </dgm:t>
    </dgm:pt>
    <dgm:pt modelId="{713DB300-0D11-1D48-B11A-D2561D6AB483}" type="parTrans" cxnId="{A7DC42CB-8343-4248-95D3-7BFAAEEA08B7}">
      <dgm:prSet/>
      <dgm:spPr/>
      <dgm:t>
        <a:bodyPr/>
        <a:lstStyle/>
        <a:p>
          <a:endParaRPr lang="en-US" dirty="0"/>
        </a:p>
      </dgm:t>
    </dgm:pt>
    <dgm:pt modelId="{FB781C58-80B6-F341-B7D9-64FCF5D78E17}" type="sibTrans" cxnId="{A7DC42CB-8343-4248-95D3-7BFAAEEA08B7}">
      <dgm:prSet/>
      <dgm:spPr/>
      <dgm:t>
        <a:bodyPr/>
        <a:lstStyle/>
        <a:p>
          <a:endParaRPr lang="en-US"/>
        </a:p>
      </dgm:t>
    </dgm:pt>
    <dgm:pt modelId="{8CD223F5-6317-F54B-8FC6-28CC44897EEE}">
      <dgm:prSet custT="1"/>
      <dgm:spPr/>
      <dgm:t>
        <a:bodyPr/>
        <a:lstStyle/>
        <a:p>
          <a:r>
            <a:rPr lang="en-US" sz="1800" b="1" dirty="0" smtClean="0">
              <a:solidFill>
                <a:schemeClr val="bg1"/>
              </a:solidFill>
            </a:rPr>
            <a:t>Single dose: Misoprostol 400 mcg sublingually</a:t>
          </a:r>
        </a:p>
      </dgm:t>
    </dgm:pt>
    <dgm:pt modelId="{A34975DA-B2DD-3D45-9AEA-C89BC8C04426}" type="parTrans" cxnId="{EA8CFF2B-95DF-4843-B3AE-E46DBC27939D}">
      <dgm:prSet/>
      <dgm:spPr/>
      <dgm:t>
        <a:bodyPr/>
        <a:lstStyle/>
        <a:p>
          <a:endParaRPr lang="en-US" dirty="0"/>
        </a:p>
      </dgm:t>
    </dgm:pt>
    <dgm:pt modelId="{2407212B-18F1-564A-AE1D-1B5C58866E4F}" type="sibTrans" cxnId="{EA8CFF2B-95DF-4843-B3AE-E46DBC27939D}">
      <dgm:prSet/>
      <dgm:spPr/>
      <dgm:t>
        <a:bodyPr/>
        <a:lstStyle/>
        <a:p>
          <a:endParaRPr lang="en-US"/>
        </a:p>
      </dgm:t>
    </dgm:pt>
    <dgm:pt modelId="{678FDA86-9358-2F4C-916F-9C3E1FC46835}">
      <dgm:prSet custT="1"/>
      <dgm:spPr/>
      <dgm:t>
        <a:bodyPr/>
        <a:lstStyle/>
        <a:p>
          <a:r>
            <a:rPr lang="en-US" sz="1800" b="1" dirty="0" smtClean="0">
              <a:solidFill>
                <a:schemeClr val="bg1"/>
              </a:solidFill>
            </a:rPr>
            <a:t>Misoprostol for incomplete abortion</a:t>
          </a:r>
          <a:endParaRPr lang="en-US" sz="1800" b="1" dirty="0">
            <a:solidFill>
              <a:schemeClr val="bg1"/>
            </a:solidFill>
          </a:endParaRPr>
        </a:p>
      </dgm:t>
    </dgm:pt>
    <dgm:pt modelId="{B6A091A6-EFAA-4C47-AF50-78D37EB1CF9B}" type="sibTrans" cxnId="{B21DB14E-4F23-E244-AE4C-17EC384392ED}">
      <dgm:prSet/>
      <dgm:spPr/>
      <dgm:t>
        <a:bodyPr/>
        <a:lstStyle/>
        <a:p>
          <a:endParaRPr lang="en-US"/>
        </a:p>
      </dgm:t>
    </dgm:pt>
    <dgm:pt modelId="{B726B158-7D74-B946-9188-98B5EF8B6410}" type="parTrans" cxnId="{B21DB14E-4F23-E244-AE4C-17EC384392ED}">
      <dgm:prSet/>
      <dgm:spPr/>
      <dgm:t>
        <a:bodyPr/>
        <a:lstStyle/>
        <a:p>
          <a:endParaRPr lang="en-US" dirty="0"/>
        </a:p>
      </dgm:t>
    </dgm:pt>
    <dgm:pt modelId="{3BA08653-20DB-5445-A9F2-E124F115482C}" type="pres">
      <dgm:prSet presAssocID="{D17245AE-D657-D042-B7FF-BFB3C046E04D}" presName="diagram" presStyleCnt="0">
        <dgm:presLayoutVars>
          <dgm:chPref val="1"/>
          <dgm:dir/>
          <dgm:animOne val="branch"/>
          <dgm:animLvl val="lvl"/>
          <dgm:resizeHandles val="exact"/>
        </dgm:presLayoutVars>
      </dgm:prSet>
      <dgm:spPr/>
      <dgm:t>
        <a:bodyPr/>
        <a:lstStyle/>
        <a:p>
          <a:endParaRPr lang="en-US"/>
        </a:p>
      </dgm:t>
    </dgm:pt>
    <dgm:pt modelId="{31607628-AA60-457F-ABAF-A5AE923DF26E}" type="pres">
      <dgm:prSet presAssocID="{678FDA86-9358-2F4C-916F-9C3E1FC46835}" presName="root1" presStyleCnt="0"/>
      <dgm:spPr/>
    </dgm:pt>
    <dgm:pt modelId="{B246613C-2CF3-4392-AAB5-96799DC2C6CB}" type="pres">
      <dgm:prSet presAssocID="{678FDA86-9358-2F4C-916F-9C3E1FC46835}" presName="LevelOneTextNode" presStyleLbl="node0" presStyleIdx="0" presStyleCnt="1" custScaleX="80204" custScaleY="76631" custLinFactNeighborX="-19" custLinFactNeighborY="410">
        <dgm:presLayoutVars>
          <dgm:chPref val="3"/>
        </dgm:presLayoutVars>
      </dgm:prSet>
      <dgm:spPr/>
      <dgm:t>
        <a:bodyPr/>
        <a:lstStyle/>
        <a:p>
          <a:endParaRPr lang="en-US"/>
        </a:p>
      </dgm:t>
    </dgm:pt>
    <dgm:pt modelId="{2A1A98E8-DC73-47F9-8408-207ACCB96A75}" type="pres">
      <dgm:prSet presAssocID="{678FDA86-9358-2F4C-916F-9C3E1FC46835}" presName="level2hierChild" presStyleCnt="0"/>
      <dgm:spPr/>
    </dgm:pt>
    <dgm:pt modelId="{7CAA0EEE-2136-764F-AD95-B14FAA5A2EEF}" type="pres">
      <dgm:prSet presAssocID="{713DB300-0D11-1D48-B11A-D2561D6AB483}" presName="conn2-1" presStyleLbl="parChTrans1D2" presStyleIdx="0" presStyleCnt="2"/>
      <dgm:spPr/>
      <dgm:t>
        <a:bodyPr/>
        <a:lstStyle/>
        <a:p>
          <a:endParaRPr lang="en-US"/>
        </a:p>
      </dgm:t>
    </dgm:pt>
    <dgm:pt modelId="{F3811589-D87E-C440-856B-2531BE6B1A35}" type="pres">
      <dgm:prSet presAssocID="{713DB300-0D11-1D48-B11A-D2561D6AB483}" presName="connTx" presStyleLbl="parChTrans1D2" presStyleIdx="0" presStyleCnt="2"/>
      <dgm:spPr/>
      <dgm:t>
        <a:bodyPr/>
        <a:lstStyle/>
        <a:p>
          <a:endParaRPr lang="en-US"/>
        </a:p>
      </dgm:t>
    </dgm:pt>
    <dgm:pt modelId="{D0022A05-7404-BF49-9AE0-9F347B8EAA50}" type="pres">
      <dgm:prSet presAssocID="{C6F4F563-43F6-A54D-8B5E-AB5FF6F25EB8}" presName="root2" presStyleCnt="0"/>
      <dgm:spPr/>
    </dgm:pt>
    <dgm:pt modelId="{D9E88767-819C-DB48-A5C1-98171B8C94A3}" type="pres">
      <dgm:prSet presAssocID="{C6F4F563-43F6-A54D-8B5E-AB5FF6F25EB8}" presName="LevelTwoTextNode" presStyleLbl="node2" presStyleIdx="0" presStyleCnt="2" custScaleX="84893" custScaleY="82791" custLinFactNeighborX="-2047" custLinFactNeighborY="-19114">
        <dgm:presLayoutVars>
          <dgm:chPref val="3"/>
        </dgm:presLayoutVars>
      </dgm:prSet>
      <dgm:spPr/>
      <dgm:t>
        <a:bodyPr/>
        <a:lstStyle/>
        <a:p>
          <a:endParaRPr lang="en-US"/>
        </a:p>
      </dgm:t>
    </dgm:pt>
    <dgm:pt modelId="{C31BCC21-A6F8-844E-B074-EDB386BFC921}" type="pres">
      <dgm:prSet presAssocID="{C6F4F563-43F6-A54D-8B5E-AB5FF6F25EB8}" presName="level3hierChild" presStyleCnt="0"/>
      <dgm:spPr/>
    </dgm:pt>
    <dgm:pt modelId="{02689E01-E2D2-424A-AA59-EAC78AF5501E}" type="pres">
      <dgm:prSet presAssocID="{A34975DA-B2DD-3D45-9AEA-C89BC8C04426}" presName="conn2-1" presStyleLbl="parChTrans1D2" presStyleIdx="1" presStyleCnt="2"/>
      <dgm:spPr/>
      <dgm:t>
        <a:bodyPr/>
        <a:lstStyle/>
        <a:p>
          <a:endParaRPr lang="en-US"/>
        </a:p>
      </dgm:t>
    </dgm:pt>
    <dgm:pt modelId="{C31B97E5-4C7F-E74A-9078-12F5AA424830}" type="pres">
      <dgm:prSet presAssocID="{A34975DA-B2DD-3D45-9AEA-C89BC8C04426}" presName="connTx" presStyleLbl="parChTrans1D2" presStyleIdx="1" presStyleCnt="2"/>
      <dgm:spPr/>
      <dgm:t>
        <a:bodyPr/>
        <a:lstStyle/>
        <a:p>
          <a:endParaRPr lang="en-US"/>
        </a:p>
      </dgm:t>
    </dgm:pt>
    <dgm:pt modelId="{67CA7AA2-18A3-B040-AC33-8D45797CE6D0}" type="pres">
      <dgm:prSet presAssocID="{8CD223F5-6317-F54B-8FC6-28CC44897EEE}" presName="root2" presStyleCnt="0"/>
      <dgm:spPr/>
    </dgm:pt>
    <dgm:pt modelId="{714FBB64-284E-5D4B-AD31-036BDFD21132}" type="pres">
      <dgm:prSet presAssocID="{8CD223F5-6317-F54B-8FC6-28CC44897EEE}" presName="LevelTwoTextNode" presStyleLbl="node2" presStyleIdx="1" presStyleCnt="2" custScaleX="82104" custScaleY="73574" custLinFactNeighborX="-1884" custLinFactNeighborY="6844">
        <dgm:presLayoutVars>
          <dgm:chPref val="3"/>
        </dgm:presLayoutVars>
      </dgm:prSet>
      <dgm:spPr/>
      <dgm:t>
        <a:bodyPr/>
        <a:lstStyle/>
        <a:p>
          <a:endParaRPr lang="en-US"/>
        </a:p>
      </dgm:t>
    </dgm:pt>
    <dgm:pt modelId="{4404B002-6581-9140-87D8-71BB16D52143}" type="pres">
      <dgm:prSet presAssocID="{8CD223F5-6317-F54B-8FC6-28CC44897EEE}" presName="level3hierChild" presStyleCnt="0"/>
      <dgm:spPr/>
    </dgm:pt>
  </dgm:ptLst>
  <dgm:cxnLst>
    <dgm:cxn modelId="{A7DC42CB-8343-4248-95D3-7BFAAEEA08B7}" srcId="{678FDA86-9358-2F4C-916F-9C3E1FC46835}" destId="{C6F4F563-43F6-A54D-8B5E-AB5FF6F25EB8}" srcOrd="0" destOrd="0" parTransId="{713DB300-0D11-1D48-B11A-D2561D6AB483}" sibTransId="{FB781C58-80B6-F341-B7D9-64FCF5D78E17}"/>
    <dgm:cxn modelId="{4447234E-C367-4B86-BE39-1A1B745BCB10}" type="presOf" srcId="{A34975DA-B2DD-3D45-9AEA-C89BC8C04426}" destId="{C31B97E5-4C7F-E74A-9078-12F5AA424830}" srcOrd="1" destOrd="0" presId="urn:microsoft.com/office/officeart/2005/8/layout/hierarchy2"/>
    <dgm:cxn modelId="{B21DB14E-4F23-E244-AE4C-17EC384392ED}" srcId="{D17245AE-D657-D042-B7FF-BFB3C046E04D}" destId="{678FDA86-9358-2F4C-916F-9C3E1FC46835}" srcOrd="0" destOrd="0" parTransId="{B726B158-7D74-B946-9188-98B5EF8B6410}" sibTransId="{B6A091A6-EFAA-4C47-AF50-78D37EB1CF9B}"/>
    <dgm:cxn modelId="{B0116DEB-D2B5-4935-9974-B64F5E360E31}" type="presOf" srcId="{C6F4F563-43F6-A54D-8B5E-AB5FF6F25EB8}" destId="{D9E88767-819C-DB48-A5C1-98171B8C94A3}" srcOrd="0" destOrd="0" presId="urn:microsoft.com/office/officeart/2005/8/layout/hierarchy2"/>
    <dgm:cxn modelId="{5CAAA085-812C-4B98-80DE-D86C95C163AB}" type="presOf" srcId="{D17245AE-D657-D042-B7FF-BFB3C046E04D}" destId="{3BA08653-20DB-5445-A9F2-E124F115482C}" srcOrd="0" destOrd="0" presId="urn:microsoft.com/office/officeart/2005/8/layout/hierarchy2"/>
    <dgm:cxn modelId="{09BBC14E-72FE-4475-8A94-6B6156942812}" type="presOf" srcId="{8CD223F5-6317-F54B-8FC6-28CC44897EEE}" destId="{714FBB64-284E-5D4B-AD31-036BDFD21132}" srcOrd="0" destOrd="0" presId="urn:microsoft.com/office/officeart/2005/8/layout/hierarchy2"/>
    <dgm:cxn modelId="{EA8CFF2B-95DF-4843-B3AE-E46DBC27939D}" srcId="{678FDA86-9358-2F4C-916F-9C3E1FC46835}" destId="{8CD223F5-6317-F54B-8FC6-28CC44897EEE}" srcOrd="1" destOrd="0" parTransId="{A34975DA-B2DD-3D45-9AEA-C89BC8C04426}" sibTransId="{2407212B-18F1-564A-AE1D-1B5C58866E4F}"/>
    <dgm:cxn modelId="{2F6F36F8-7695-421B-A205-6522FE6BFB1B}" type="presOf" srcId="{A34975DA-B2DD-3D45-9AEA-C89BC8C04426}" destId="{02689E01-E2D2-424A-AA59-EAC78AF5501E}" srcOrd="0" destOrd="0" presId="urn:microsoft.com/office/officeart/2005/8/layout/hierarchy2"/>
    <dgm:cxn modelId="{8ED39FD8-6381-41E6-BCB1-5E743ACF4E28}" type="presOf" srcId="{678FDA86-9358-2F4C-916F-9C3E1FC46835}" destId="{B246613C-2CF3-4392-AAB5-96799DC2C6CB}" srcOrd="0" destOrd="0" presId="urn:microsoft.com/office/officeart/2005/8/layout/hierarchy2"/>
    <dgm:cxn modelId="{F09EEA1F-6578-4834-B234-CA818500B85F}" type="presOf" srcId="{713DB300-0D11-1D48-B11A-D2561D6AB483}" destId="{F3811589-D87E-C440-856B-2531BE6B1A35}" srcOrd="1" destOrd="0" presId="urn:microsoft.com/office/officeart/2005/8/layout/hierarchy2"/>
    <dgm:cxn modelId="{5A05CC9D-AD8F-4802-8E04-CF2CFE9A5DFE}" type="presOf" srcId="{713DB300-0D11-1D48-B11A-D2561D6AB483}" destId="{7CAA0EEE-2136-764F-AD95-B14FAA5A2EEF}" srcOrd="0" destOrd="0" presId="urn:microsoft.com/office/officeart/2005/8/layout/hierarchy2"/>
    <dgm:cxn modelId="{315EB747-78A0-4474-A7A8-18EFF36BBFED}" type="presParOf" srcId="{3BA08653-20DB-5445-A9F2-E124F115482C}" destId="{31607628-AA60-457F-ABAF-A5AE923DF26E}" srcOrd="0" destOrd="0" presId="urn:microsoft.com/office/officeart/2005/8/layout/hierarchy2"/>
    <dgm:cxn modelId="{18586A42-1D86-4FCB-BC45-38747C55C65D}" type="presParOf" srcId="{31607628-AA60-457F-ABAF-A5AE923DF26E}" destId="{B246613C-2CF3-4392-AAB5-96799DC2C6CB}" srcOrd="0" destOrd="0" presId="urn:microsoft.com/office/officeart/2005/8/layout/hierarchy2"/>
    <dgm:cxn modelId="{4F8C377B-6A3A-403A-A0CB-5870F89D06B6}" type="presParOf" srcId="{31607628-AA60-457F-ABAF-A5AE923DF26E}" destId="{2A1A98E8-DC73-47F9-8408-207ACCB96A75}" srcOrd="1" destOrd="0" presId="urn:microsoft.com/office/officeart/2005/8/layout/hierarchy2"/>
    <dgm:cxn modelId="{363282B5-8769-4FE6-9A44-E6F3EDB2E8A9}" type="presParOf" srcId="{2A1A98E8-DC73-47F9-8408-207ACCB96A75}" destId="{7CAA0EEE-2136-764F-AD95-B14FAA5A2EEF}" srcOrd="0" destOrd="0" presId="urn:microsoft.com/office/officeart/2005/8/layout/hierarchy2"/>
    <dgm:cxn modelId="{16004B0A-87A7-4806-9579-DA4F91D623D9}" type="presParOf" srcId="{7CAA0EEE-2136-764F-AD95-B14FAA5A2EEF}" destId="{F3811589-D87E-C440-856B-2531BE6B1A35}" srcOrd="0" destOrd="0" presId="urn:microsoft.com/office/officeart/2005/8/layout/hierarchy2"/>
    <dgm:cxn modelId="{64FEA55A-EDC3-4093-80EB-C427271A62A9}" type="presParOf" srcId="{2A1A98E8-DC73-47F9-8408-207ACCB96A75}" destId="{D0022A05-7404-BF49-9AE0-9F347B8EAA50}" srcOrd="1" destOrd="0" presId="urn:microsoft.com/office/officeart/2005/8/layout/hierarchy2"/>
    <dgm:cxn modelId="{4A8CF959-BE6C-467C-8CD9-1D1CAEC9FE67}" type="presParOf" srcId="{D0022A05-7404-BF49-9AE0-9F347B8EAA50}" destId="{D9E88767-819C-DB48-A5C1-98171B8C94A3}" srcOrd="0" destOrd="0" presId="urn:microsoft.com/office/officeart/2005/8/layout/hierarchy2"/>
    <dgm:cxn modelId="{1ED3E4DF-721F-4586-AD64-13985957DA4A}" type="presParOf" srcId="{D0022A05-7404-BF49-9AE0-9F347B8EAA50}" destId="{C31BCC21-A6F8-844E-B074-EDB386BFC921}" srcOrd="1" destOrd="0" presId="urn:microsoft.com/office/officeart/2005/8/layout/hierarchy2"/>
    <dgm:cxn modelId="{B443D713-1C39-4842-B545-80653DF10605}" type="presParOf" srcId="{2A1A98E8-DC73-47F9-8408-207ACCB96A75}" destId="{02689E01-E2D2-424A-AA59-EAC78AF5501E}" srcOrd="2" destOrd="0" presId="urn:microsoft.com/office/officeart/2005/8/layout/hierarchy2"/>
    <dgm:cxn modelId="{4B0AB596-6C24-46D7-A62D-BB5FF848AB55}" type="presParOf" srcId="{02689E01-E2D2-424A-AA59-EAC78AF5501E}" destId="{C31B97E5-4C7F-E74A-9078-12F5AA424830}" srcOrd="0" destOrd="0" presId="urn:microsoft.com/office/officeart/2005/8/layout/hierarchy2"/>
    <dgm:cxn modelId="{37B869E6-B567-481F-92F8-A225C6936C86}" type="presParOf" srcId="{2A1A98E8-DC73-47F9-8408-207ACCB96A75}" destId="{67CA7AA2-18A3-B040-AC33-8D45797CE6D0}" srcOrd="3" destOrd="0" presId="urn:microsoft.com/office/officeart/2005/8/layout/hierarchy2"/>
    <dgm:cxn modelId="{D715B7C0-3473-4D95-BCD4-225849F0A724}" type="presParOf" srcId="{67CA7AA2-18A3-B040-AC33-8D45797CE6D0}" destId="{714FBB64-284E-5D4B-AD31-036BDFD21132}" srcOrd="0" destOrd="0" presId="urn:microsoft.com/office/officeart/2005/8/layout/hierarchy2"/>
    <dgm:cxn modelId="{B03A0D48-2E4C-485D-8C29-2EAF010FA218}" type="presParOf" srcId="{67CA7AA2-18A3-B040-AC33-8D45797CE6D0}" destId="{4404B002-6581-9140-87D8-71BB16D52143}" srcOrd="1" destOrd="0" presId="urn:microsoft.com/office/officeart/2005/8/layout/hierarchy2"/>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312BAA1-F873-44D9-A792-5815C92FA69B}"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en-US"/>
        </a:p>
      </dgm:t>
    </dgm:pt>
    <dgm:pt modelId="{D50743AD-F372-4EF9-94FC-9B46C234C55E}">
      <dgm:prSet phldrT="[Text]" custT="1"/>
      <dgm:spPr/>
      <dgm:t>
        <a:bodyPr/>
        <a:lstStyle/>
        <a:p>
          <a:pPr algn="ctr"/>
          <a:r>
            <a:rPr lang="en-US" sz="2400" dirty="0" smtClean="0">
              <a:solidFill>
                <a:schemeClr val="bg1"/>
              </a:solidFill>
            </a:rPr>
            <a:t>Advocate &amp; Mobilize</a:t>
          </a:r>
          <a:endParaRPr lang="en-US" sz="2400" dirty="0">
            <a:solidFill>
              <a:schemeClr val="bg1"/>
            </a:solidFill>
          </a:endParaRPr>
        </a:p>
      </dgm:t>
    </dgm:pt>
    <dgm:pt modelId="{26C5CFB5-21B4-42D5-A5A0-166E6A72B2EE}" type="parTrans" cxnId="{EDCD2710-09FF-48BE-9148-D251A1D8C8A0}">
      <dgm:prSet/>
      <dgm:spPr/>
      <dgm:t>
        <a:bodyPr/>
        <a:lstStyle/>
        <a:p>
          <a:endParaRPr lang="en-US"/>
        </a:p>
      </dgm:t>
    </dgm:pt>
    <dgm:pt modelId="{984A62A7-28A0-4B5C-9660-FFC81CAC3472}" type="sibTrans" cxnId="{EDCD2710-09FF-48BE-9148-D251A1D8C8A0}">
      <dgm:prSet/>
      <dgm:spPr/>
      <dgm:t>
        <a:bodyPr/>
        <a:lstStyle/>
        <a:p>
          <a:endParaRPr lang="en-US"/>
        </a:p>
      </dgm:t>
    </dgm:pt>
    <dgm:pt modelId="{5E41D021-07AC-4E8B-860E-92D58E13AE6B}">
      <dgm:prSet phldrT="[Text]" custT="1"/>
      <dgm:spPr/>
      <dgm:t>
        <a:bodyPr/>
        <a:lstStyle/>
        <a:p>
          <a:pPr algn="ctr"/>
          <a:r>
            <a:rPr lang="en-US" sz="2800" dirty="0" smtClean="0">
              <a:solidFill>
                <a:schemeClr val="bg1"/>
              </a:solidFill>
            </a:rPr>
            <a:t>Assess &amp; Plan</a:t>
          </a:r>
          <a:endParaRPr lang="en-US" sz="2800" dirty="0">
            <a:solidFill>
              <a:schemeClr val="bg1"/>
            </a:solidFill>
          </a:endParaRPr>
        </a:p>
      </dgm:t>
    </dgm:pt>
    <dgm:pt modelId="{2CFF3092-A4C1-42F9-BB77-1A950E68C217}" type="parTrans" cxnId="{B2274965-98C2-42F2-8055-C768A42991FE}">
      <dgm:prSet/>
      <dgm:spPr/>
      <dgm:t>
        <a:bodyPr/>
        <a:lstStyle/>
        <a:p>
          <a:endParaRPr lang="en-US"/>
        </a:p>
      </dgm:t>
    </dgm:pt>
    <dgm:pt modelId="{65AD473A-72D1-4469-941A-7EC4D8468A10}" type="sibTrans" cxnId="{B2274965-98C2-42F2-8055-C768A42991FE}">
      <dgm:prSet/>
      <dgm:spPr/>
      <dgm:t>
        <a:bodyPr/>
        <a:lstStyle/>
        <a:p>
          <a:endParaRPr lang="en-US"/>
        </a:p>
      </dgm:t>
    </dgm:pt>
    <dgm:pt modelId="{74E35370-AD30-4166-A85A-5701C64E714F}">
      <dgm:prSet phldrT="[Text]" custT="1"/>
      <dgm:spPr/>
      <dgm:t>
        <a:bodyPr/>
        <a:lstStyle/>
        <a:p>
          <a:pPr algn="ctr"/>
          <a:r>
            <a:rPr lang="en-US" sz="2800" dirty="0" smtClean="0">
              <a:solidFill>
                <a:schemeClr val="bg1"/>
              </a:solidFill>
            </a:rPr>
            <a:t>Implement on small scale</a:t>
          </a:r>
          <a:endParaRPr lang="en-US" sz="2800" dirty="0">
            <a:solidFill>
              <a:schemeClr val="bg1"/>
            </a:solidFill>
          </a:endParaRPr>
        </a:p>
      </dgm:t>
    </dgm:pt>
    <dgm:pt modelId="{D59431B3-E729-4581-8608-3257D285E3B8}" type="parTrans" cxnId="{F6DE86EF-C938-48F3-9C7E-2E4180AC20C4}">
      <dgm:prSet/>
      <dgm:spPr/>
      <dgm:t>
        <a:bodyPr/>
        <a:lstStyle/>
        <a:p>
          <a:endParaRPr lang="en-US"/>
        </a:p>
      </dgm:t>
    </dgm:pt>
    <dgm:pt modelId="{9225DCE3-13AD-47BC-93C0-8EC04618B8C0}" type="sibTrans" cxnId="{F6DE86EF-C938-48F3-9C7E-2E4180AC20C4}">
      <dgm:prSet/>
      <dgm:spPr/>
      <dgm:t>
        <a:bodyPr/>
        <a:lstStyle/>
        <a:p>
          <a:endParaRPr lang="en-US"/>
        </a:p>
      </dgm:t>
    </dgm:pt>
    <dgm:pt modelId="{06408E2C-200C-4B32-84DE-DA8AE8E665B2}">
      <dgm:prSet phldrT="[Text]" custT="1"/>
      <dgm:spPr/>
      <dgm:t>
        <a:bodyPr/>
        <a:lstStyle/>
        <a:p>
          <a:pPr algn="ctr"/>
          <a:r>
            <a:rPr lang="en-US" sz="2800" dirty="0" smtClean="0">
              <a:solidFill>
                <a:schemeClr val="bg1"/>
              </a:solidFill>
            </a:rPr>
            <a:t>Assess &amp; scale up</a:t>
          </a:r>
          <a:endParaRPr lang="en-US" sz="2800" dirty="0">
            <a:solidFill>
              <a:schemeClr val="bg1"/>
            </a:solidFill>
          </a:endParaRPr>
        </a:p>
      </dgm:t>
    </dgm:pt>
    <dgm:pt modelId="{68782A28-40C3-44B3-9285-BAB64302BB27}" type="parTrans" cxnId="{7C2BB04E-1ED5-4DE4-9CB2-AB7A08FA0119}">
      <dgm:prSet/>
      <dgm:spPr/>
      <dgm:t>
        <a:bodyPr/>
        <a:lstStyle/>
        <a:p>
          <a:endParaRPr lang="en-US"/>
        </a:p>
      </dgm:t>
    </dgm:pt>
    <dgm:pt modelId="{97CC7C74-1B2E-41BB-9709-C3BDA05AC2C2}" type="sibTrans" cxnId="{7C2BB04E-1ED5-4DE4-9CB2-AB7A08FA0119}">
      <dgm:prSet/>
      <dgm:spPr/>
      <dgm:t>
        <a:bodyPr/>
        <a:lstStyle/>
        <a:p>
          <a:endParaRPr lang="en-US"/>
        </a:p>
      </dgm:t>
    </dgm:pt>
    <dgm:pt modelId="{8C304592-0673-4E30-A3FC-0061B767D033}" type="pres">
      <dgm:prSet presAssocID="{7312BAA1-F873-44D9-A792-5815C92FA69B}" presName="arrowDiagram" presStyleCnt="0">
        <dgm:presLayoutVars>
          <dgm:chMax val="5"/>
          <dgm:dir/>
          <dgm:resizeHandles val="exact"/>
        </dgm:presLayoutVars>
      </dgm:prSet>
      <dgm:spPr/>
      <dgm:t>
        <a:bodyPr/>
        <a:lstStyle/>
        <a:p>
          <a:endParaRPr lang="en-US"/>
        </a:p>
      </dgm:t>
    </dgm:pt>
    <dgm:pt modelId="{B14BADA4-FF7E-499C-A8E7-A35B4913F51B}" type="pres">
      <dgm:prSet presAssocID="{7312BAA1-F873-44D9-A792-5815C92FA69B}" presName="arrow" presStyleLbl="bgShp" presStyleIdx="0" presStyleCnt="1" custScaleX="114641"/>
      <dgm:spPr>
        <a:pattFill prst="pct50">
          <a:fgClr>
            <a:schemeClr val="accent1">
              <a:tint val="40000"/>
              <a:hueOff val="0"/>
              <a:satOff val="0"/>
              <a:lumOff val="0"/>
            </a:schemeClr>
          </a:fgClr>
          <a:bgClr>
            <a:srgbClr val="E28C05"/>
          </a:bgClr>
        </a:pattFill>
      </dgm:spPr>
    </dgm:pt>
    <dgm:pt modelId="{752B83CC-2738-4E90-90B7-7E977844D032}" type="pres">
      <dgm:prSet presAssocID="{7312BAA1-F873-44D9-A792-5815C92FA69B}" presName="arrowDiagram4" presStyleCnt="0"/>
      <dgm:spPr/>
    </dgm:pt>
    <dgm:pt modelId="{3D78EDF2-C3DC-4789-9368-180DD32855D7}" type="pres">
      <dgm:prSet presAssocID="{D50743AD-F372-4EF9-94FC-9B46C234C55E}" presName="bullet4a" presStyleLbl="node1" presStyleIdx="0" presStyleCnt="4" custLinFactX="-100000" custLinFactNeighborX="-149945" custLinFactNeighborY="8577"/>
      <dgm:spPr>
        <a:ln>
          <a:solidFill>
            <a:srgbClr val="E28C05"/>
          </a:solidFill>
        </a:ln>
      </dgm:spPr>
    </dgm:pt>
    <dgm:pt modelId="{5FA82531-E079-43E7-B118-C437DF67D78A}" type="pres">
      <dgm:prSet presAssocID="{D50743AD-F372-4EF9-94FC-9B46C234C55E}" presName="textBox4a" presStyleLbl="revTx" presStyleIdx="0" presStyleCnt="4" custScaleX="141021" custLinFactNeighborX="-14313" custLinFactNeighborY="0">
        <dgm:presLayoutVars>
          <dgm:bulletEnabled val="1"/>
        </dgm:presLayoutVars>
      </dgm:prSet>
      <dgm:spPr/>
      <dgm:t>
        <a:bodyPr/>
        <a:lstStyle/>
        <a:p>
          <a:endParaRPr lang="en-US"/>
        </a:p>
      </dgm:t>
    </dgm:pt>
    <dgm:pt modelId="{9A305710-371E-4347-8D33-72931153D3F9}" type="pres">
      <dgm:prSet presAssocID="{5E41D021-07AC-4E8B-860E-92D58E13AE6B}" presName="bullet4b" presStyleLbl="node1" presStyleIdx="1" presStyleCnt="4" custLinFactX="-14177" custLinFactNeighborX="-100000" custLinFactNeighborY="59224"/>
      <dgm:spPr>
        <a:ln>
          <a:solidFill>
            <a:srgbClr val="E28C05"/>
          </a:solidFill>
        </a:ln>
      </dgm:spPr>
    </dgm:pt>
    <dgm:pt modelId="{4FCF15B0-7301-4A99-9C21-819F6EC570A1}" type="pres">
      <dgm:prSet presAssocID="{5E41D021-07AC-4E8B-860E-92D58E13AE6B}" presName="textBox4b" presStyleLbl="revTx" presStyleIdx="1" presStyleCnt="4" custLinFactNeighborX="-3688" custLinFactNeighborY="0">
        <dgm:presLayoutVars>
          <dgm:bulletEnabled val="1"/>
        </dgm:presLayoutVars>
      </dgm:prSet>
      <dgm:spPr/>
      <dgm:t>
        <a:bodyPr/>
        <a:lstStyle/>
        <a:p>
          <a:endParaRPr lang="en-US"/>
        </a:p>
      </dgm:t>
    </dgm:pt>
    <dgm:pt modelId="{280A986B-678B-49D7-B9D3-4C332B91ED27}" type="pres">
      <dgm:prSet presAssocID="{74E35370-AD30-4166-A85A-5701C64E714F}" presName="bullet4c" presStyleLbl="node1" presStyleIdx="2" presStyleCnt="4" custLinFactNeighborX="-27022" custLinFactNeighborY="13504"/>
      <dgm:spPr>
        <a:ln>
          <a:solidFill>
            <a:srgbClr val="E28C05"/>
          </a:solidFill>
        </a:ln>
      </dgm:spPr>
    </dgm:pt>
    <dgm:pt modelId="{820A56B4-982F-409C-BAD9-1135C3B4FC37}" type="pres">
      <dgm:prSet presAssocID="{74E35370-AD30-4166-A85A-5701C64E714F}" presName="textBox4c" presStyleLbl="revTx" presStyleIdx="2" presStyleCnt="4" custScaleX="160256" custLinFactNeighborX="23308" custLinFactNeighborY="0">
        <dgm:presLayoutVars>
          <dgm:bulletEnabled val="1"/>
        </dgm:presLayoutVars>
      </dgm:prSet>
      <dgm:spPr/>
      <dgm:t>
        <a:bodyPr/>
        <a:lstStyle/>
        <a:p>
          <a:endParaRPr lang="en-US"/>
        </a:p>
      </dgm:t>
    </dgm:pt>
    <dgm:pt modelId="{35B332B3-7F22-40EE-9DD0-5CD7CF86B5E7}" type="pres">
      <dgm:prSet presAssocID="{06408E2C-200C-4B32-84DE-DA8AE8E665B2}" presName="bullet4d" presStyleLbl="node1" presStyleIdx="3" presStyleCnt="4" custLinFactX="52400" custLinFactNeighborX="100000" custLinFactNeighborY="-35234"/>
      <dgm:spPr>
        <a:ln>
          <a:solidFill>
            <a:srgbClr val="E28C05"/>
          </a:solidFill>
        </a:ln>
      </dgm:spPr>
    </dgm:pt>
    <dgm:pt modelId="{1168649E-B39A-43BE-9AC7-648CD11FDCCE}" type="pres">
      <dgm:prSet presAssocID="{06408E2C-200C-4B32-84DE-DA8AE8E665B2}" presName="textBox4d" presStyleLbl="revTx" presStyleIdx="3" presStyleCnt="4" custLinFactNeighborX="49342" custLinFactNeighborY="0">
        <dgm:presLayoutVars>
          <dgm:bulletEnabled val="1"/>
        </dgm:presLayoutVars>
      </dgm:prSet>
      <dgm:spPr/>
      <dgm:t>
        <a:bodyPr/>
        <a:lstStyle/>
        <a:p>
          <a:endParaRPr lang="en-US"/>
        </a:p>
      </dgm:t>
    </dgm:pt>
  </dgm:ptLst>
  <dgm:cxnLst>
    <dgm:cxn modelId="{EF05EFE2-8A34-4105-8951-257B7DE17F48}" type="presOf" srcId="{74E35370-AD30-4166-A85A-5701C64E714F}" destId="{820A56B4-982F-409C-BAD9-1135C3B4FC37}" srcOrd="0" destOrd="0" presId="urn:microsoft.com/office/officeart/2005/8/layout/arrow2"/>
    <dgm:cxn modelId="{F6DE86EF-C938-48F3-9C7E-2E4180AC20C4}" srcId="{7312BAA1-F873-44D9-A792-5815C92FA69B}" destId="{74E35370-AD30-4166-A85A-5701C64E714F}" srcOrd="2" destOrd="0" parTransId="{D59431B3-E729-4581-8608-3257D285E3B8}" sibTransId="{9225DCE3-13AD-47BC-93C0-8EC04618B8C0}"/>
    <dgm:cxn modelId="{3729CBB5-705F-452B-9801-A32B941B39C4}" type="presOf" srcId="{5E41D021-07AC-4E8B-860E-92D58E13AE6B}" destId="{4FCF15B0-7301-4A99-9C21-819F6EC570A1}" srcOrd="0" destOrd="0" presId="urn:microsoft.com/office/officeart/2005/8/layout/arrow2"/>
    <dgm:cxn modelId="{A10C9B3F-8B26-4D5E-B85D-1D9FAD405920}" type="presOf" srcId="{06408E2C-200C-4B32-84DE-DA8AE8E665B2}" destId="{1168649E-B39A-43BE-9AC7-648CD11FDCCE}" srcOrd="0" destOrd="0" presId="urn:microsoft.com/office/officeart/2005/8/layout/arrow2"/>
    <dgm:cxn modelId="{B2274965-98C2-42F2-8055-C768A42991FE}" srcId="{7312BAA1-F873-44D9-A792-5815C92FA69B}" destId="{5E41D021-07AC-4E8B-860E-92D58E13AE6B}" srcOrd="1" destOrd="0" parTransId="{2CFF3092-A4C1-42F9-BB77-1A950E68C217}" sibTransId="{65AD473A-72D1-4469-941A-7EC4D8468A10}"/>
    <dgm:cxn modelId="{EDCD2710-09FF-48BE-9148-D251A1D8C8A0}" srcId="{7312BAA1-F873-44D9-A792-5815C92FA69B}" destId="{D50743AD-F372-4EF9-94FC-9B46C234C55E}" srcOrd="0" destOrd="0" parTransId="{26C5CFB5-21B4-42D5-A5A0-166E6A72B2EE}" sibTransId="{984A62A7-28A0-4B5C-9660-FFC81CAC3472}"/>
    <dgm:cxn modelId="{7C2BB04E-1ED5-4DE4-9CB2-AB7A08FA0119}" srcId="{7312BAA1-F873-44D9-A792-5815C92FA69B}" destId="{06408E2C-200C-4B32-84DE-DA8AE8E665B2}" srcOrd="3" destOrd="0" parTransId="{68782A28-40C3-44B3-9285-BAB64302BB27}" sibTransId="{97CC7C74-1B2E-41BB-9709-C3BDA05AC2C2}"/>
    <dgm:cxn modelId="{C717A4B1-741E-4B08-B3D4-E15010005367}" type="presOf" srcId="{7312BAA1-F873-44D9-A792-5815C92FA69B}" destId="{8C304592-0673-4E30-A3FC-0061B767D033}" srcOrd="0" destOrd="0" presId="urn:microsoft.com/office/officeart/2005/8/layout/arrow2"/>
    <dgm:cxn modelId="{550F2785-CFE6-4BCC-B832-4214D68304B6}" type="presOf" srcId="{D50743AD-F372-4EF9-94FC-9B46C234C55E}" destId="{5FA82531-E079-43E7-B118-C437DF67D78A}" srcOrd="0" destOrd="0" presId="urn:microsoft.com/office/officeart/2005/8/layout/arrow2"/>
    <dgm:cxn modelId="{DD0872BE-F1F7-44CE-A8CC-D93BE23E0B3E}" type="presParOf" srcId="{8C304592-0673-4E30-A3FC-0061B767D033}" destId="{B14BADA4-FF7E-499C-A8E7-A35B4913F51B}" srcOrd="0" destOrd="0" presId="urn:microsoft.com/office/officeart/2005/8/layout/arrow2"/>
    <dgm:cxn modelId="{9005A0D1-4470-4A30-8F82-16381DF39E2B}" type="presParOf" srcId="{8C304592-0673-4E30-A3FC-0061B767D033}" destId="{752B83CC-2738-4E90-90B7-7E977844D032}" srcOrd="1" destOrd="0" presId="urn:microsoft.com/office/officeart/2005/8/layout/arrow2"/>
    <dgm:cxn modelId="{EA5C037D-3151-466E-8C71-1F417558F9EC}" type="presParOf" srcId="{752B83CC-2738-4E90-90B7-7E977844D032}" destId="{3D78EDF2-C3DC-4789-9368-180DD32855D7}" srcOrd="0" destOrd="0" presId="urn:microsoft.com/office/officeart/2005/8/layout/arrow2"/>
    <dgm:cxn modelId="{CC3984DC-D978-4FBC-BE0D-BB61856B0B77}" type="presParOf" srcId="{752B83CC-2738-4E90-90B7-7E977844D032}" destId="{5FA82531-E079-43E7-B118-C437DF67D78A}" srcOrd="1" destOrd="0" presId="urn:microsoft.com/office/officeart/2005/8/layout/arrow2"/>
    <dgm:cxn modelId="{DC5FCF90-D824-4D63-A7AB-AA88EEDEE9E8}" type="presParOf" srcId="{752B83CC-2738-4E90-90B7-7E977844D032}" destId="{9A305710-371E-4347-8D33-72931153D3F9}" srcOrd="2" destOrd="0" presId="urn:microsoft.com/office/officeart/2005/8/layout/arrow2"/>
    <dgm:cxn modelId="{0A7D61B6-C905-4DD1-A062-3900D63898B6}" type="presParOf" srcId="{752B83CC-2738-4E90-90B7-7E977844D032}" destId="{4FCF15B0-7301-4A99-9C21-819F6EC570A1}" srcOrd="3" destOrd="0" presId="urn:microsoft.com/office/officeart/2005/8/layout/arrow2"/>
    <dgm:cxn modelId="{2B2BF7B1-A18A-402C-BFE3-7ADFAAF8CCB0}" type="presParOf" srcId="{752B83CC-2738-4E90-90B7-7E977844D032}" destId="{280A986B-678B-49D7-B9D3-4C332B91ED27}" srcOrd="4" destOrd="0" presId="urn:microsoft.com/office/officeart/2005/8/layout/arrow2"/>
    <dgm:cxn modelId="{03FB3C94-6C52-4D9E-B81B-ED6C2D75E1C4}" type="presParOf" srcId="{752B83CC-2738-4E90-90B7-7E977844D032}" destId="{820A56B4-982F-409C-BAD9-1135C3B4FC37}" srcOrd="5" destOrd="0" presId="urn:microsoft.com/office/officeart/2005/8/layout/arrow2"/>
    <dgm:cxn modelId="{9984D4E0-9560-4A75-A563-F122358A1F19}" type="presParOf" srcId="{752B83CC-2738-4E90-90B7-7E977844D032}" destId="{35B332B3-7F22-40EE-9DD0-5CD7CF86B5E7}" srcOrd="6" destOrd="0" presId="urn:microsoft.com/office/officeart/2005/8/layout/arrow2"/>
    <dgm:cxn modelId="{984F3FBA-E2AA-4A54-95E5-63D21E44BBB6}" type="presParOf" srcId="{752B83CC-2738-4E90-90B7-7E977844D032}" destId="{1168649E-B39A-43BE-9AC7-648CD11FDCCE}" srcOrd="7" destOrd="0" presId="urn:microsoft.com/office/officeart/2005/8/layout/arrow2"/>
  </dgm:cxnLst>
  <dgm:bg>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a:glow rad="254000">
        <a:srgbClr val="E2D6B5">
          <a:alpha val="95000"/>
        </a:srgbClr>
      </a:glow>
    </a:effectLst>
  </dgm:bg>
  <dgm:whole>
    <a:ln>
      <a:solidFill>
        <a:srgbClr val="E2D6B5"/>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ACC746-A22E-AE47-BAED-46D39ACF1BFA}">
      <dsp:nvSpPr>
        <dsp:cNvPr id="0" name=""/>
        <dsp:cNvSpPr/>
      </dsp:nvSpPr>
      <dsp:spPr>
        <a:xfrm>
          <a:off x="0" y="859815"/>
          <a:ext cx="1550829" cy="775414"/>
        </a:xfrm>
        <a:prstGeom prst="roundRect">
          <a:avLst>
            <a:gd name="adj" fmla="val 10000"/>
          </a:avLst>
        </a:prstGeom>
        <a:gradFill rotWithShape="0">
          <a:gsLst>
            <a:gs pos="0">
              <a:schemeClr val="accent1">
                <a:hueOff val="0"/>
                <a:satOff val="0"/>
                <a:lumOff val="0"/>
                <a:alphaOff val="0"/>
                <a:tint val="98000"/>
                <a:satMod val="120000"/>
                <a:lumMod val="110000"/>
              </a:schemeClr>
            </a:gs>
            <a:gs pos="100000">
              <a:schemeClr val="accent1">
                <a:hueOff val="0"/>
                <a:satOff val="0"/>
                <a:lumOff val="0"/>
                <a:alphaOff val="0"/>
                <a:shade val="90000"/>
                <a:lumMod val="90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1"/>
              </a:solidFill>
            </a:rPr>
            <a:t>                       Up to              7 weeks</a:t>
          </a:r>
          <a:r>
            <a:rPr lang="en-US" sz="1400" b="0" kern="1200" baseline="30000" dirty="0" smtClean="0">
              <a:solidFill>
                <a:schemeClr val="bg1"/>
              </a:solidFill>
            </a:rPr>
            <a:t>*</a:t>
          </a:r>
          <a:endParaRPr lang="en-US" sz="1400" b="0" kern="1200" dirty="0">
            <a:solidFill>
              <a:schemeClr val="bg1"/>
            </a:solidFill>
          </a:endParaRPr>
        </a:p>
      </dsp:txBody>
      <dsp:txXfrm>
        <a:off x="22711" y="882526"/>
        <a:ext cx="1505407" cy="729992"/>
      </dsp:txXfrm>
    </dsp:sp>
    <dsp:sp modelId="{8462D34D-B38F-9044-821F-29A70C077E95}">
      <dsp:nvSpPr>
        <dsp:cNvPr id="0" name=""/>
        <dsp:cNvSpPr/>
      </dsp:nvSpPr>
      <dsp:spPr>
        <a:xfrm rot="46825">
          <a:off x="1550802" y="1236314"/>
          <a:ext cx="584677" cy="30380"/>
        </a:xfrm>
        <a:custGeom>
          <a:avLst/>
          <a:gdLst/>
          <a:ahLst/>
          <a:cxnLst/>
          <a:rect l="0" t="0" r="0" b="0"/>
          <a:pathLst>
            <a:path>
              <a:moveTo>
                <a:pt x="0" y="15190"/>
              </a:moveTo>
              <a:lnTo>
                <a:pt x="584677" y="15190"/>
              </a:lnTo>
            </a:path>
          </a:pathLst>
        </a:custGeom>
        <a:noFill/>
        <a:ln w="12700" cap="rnd"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dirty="0"/>
        </a:p>
      </dsp:txBody>
      <dsp:txXfrm>
        <a:off x="1828524" y="1236887"/>
        <a:ext cx="29233" cy="29233"/>
      </dsp:txXfrm>
    </dsp:sp>
    <dsp:sp modelId="{0BF71C58-BF59-F745-A088-CB6ED71349EA}">
      <dsp:nvSpPr>
        <dsp:cNvPr id="0" name=""/>
        <dsp:cNvSpPr/>
      </dsp:nvSpPr>
      <dsp:spPr>
        <a:xfrm>
          <a:off x="2135452" y="867778"/>
          <a:ext cx="1550829" cy="775414"/>
        </a:xfrm>
        <a:prstGeom prst="roundRect">
          <a:avLst>
            <a:gd name="adj" fmla="val 10000"/>
          </a:avLst>
        </a:prstGeom>
        <a:gradFill rotWithShape="0">
          <a:gsLst>
            <a:gs pos="0">
              <a:schemeClr val="accent1">
                <a:hueOff val="0"/>
                <a:satOff val="0"/>
                <a:lumOff val="0"/>
                <a:alphaOff val="0"/>
                <a:tint val="98000"/>
                <a:satMod val="120000"/>
                <a:lumMod val="110000"/>
              </a:schemeClr>
            </a:gs>
            <a:gs pos="100000">
              <a:schemeClr val="accent1">
                <a:hueOff val="0"/>
                <a:satOff val="0"/>
                <a:lumOff val="0"/>
                <a:alphaOff val="0"/>
                <a:shade val="90000"/>
                <a:lumMod val="90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1"/>
              </a:solidFill>
            </a:rPr>
            <a:t>Mifepristone 200 mg Oral</a:t>
          </a:r>
          <a:endParaRPr lang="en-US" sz="1400" b="1" kern="1200" dirty="0">
            <a:solidFill>
              <a:schemeClr val="bg1"/>
            </a:solidFill>
          </a:endParaRPr>
        </a:p>
      </dsp:txBody>
      <dsp:txXfrm>
        <a:off x="2158163" y="890489"/>
        <a:ext cx="1505407" cy="729992"/>
      </dsp:txXfrm>
    </dsp:sp>
    <dsp:sp modelId="{B5FB84E9-FA01-7B47-A98F-D7718CB404E0}">
      <dsp:nvSpPr>
        <dsp:cNvPr id="0" name=""/>
        <dsp:cNvSpPr/>
      </dsp:nvSpPr>
      <dsp:spPr>
        <a:xfrm>
          <a:off x="3686282" y="1240295"/>
          <a:ext cx="628504" cy="30380"/>
        </a:xfrm>
        <a:custGeom>
          <a:avLst/>
          <a:gdLst/>
          <a:ahLst/>
          <a:cxnLst/>
          <a:rect l="0" t="0" r="0" b="0"/>
          <a:pathLst>
            <a:path>
              <a:moveTo>
                <a:pt x="0" y="15190"/>
              </a:moveTo>
              <a:lnTo>
                <a:pt x="628504" y="15190"/>
              </a:lnTo>
            </a:path>
          </a:pathLst>
        </a:custGeom>
        <a:noFill/>
        <a:ln w="12700" cap="rnd"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3984822" y="1239773"/>
        <a:ext cx="31425" cy="31425"/>
      </dsp:txXfrm>
    </dsp:sp>
    <dsp:sp modelId="{BA3248E5-06FF-B440-9FE2-58171935B6A6}">
      <dsp:nvSpPr>
        <dsp:cNvPr id="0" name=""/>
        <dsp:cNvSpPr/>
      </dsp:nvSpPr>
      <dsp:spPr>
        <a:xfrm>
          <a:off x="4314787" y="867778"/>
          <a:ext cx="1550829" cy="775414"/>
        </a:xfrm>
        <a:prstGeom prst="roundRect">
          <a:avLst>
            <a:gd name="adj" fmla="val 10000"/>
          </a:avLst>
        </a:prstGeom>
        <a:gradFill rotWithShape="0">
          <a:gsLst>
            <a:gs pos="0">
              <a:schemeClr val="accent1">
                <a:hueOff val="0"/>
                <a:satOff val="0"/>
                <a:lumOff val="0"/>
                <a:alphaOff val="0"/>
                <a:tint val="98000"/>
                <a:satMod val="120000"/>
                <a:lumMod val="110000"/>
              </a:schemeClr>
            </a:gs>
            <a:gs pos="100000">
              <a:schemeClr val="accent1">
                <a:hueOff val="0"/>
                <a:satOff val="0"/>
                <a:lumOff val="0"/>
                <a:alphaOff val="0"/>
                <a:shade val="90000"/>
                <a:lumMod val="90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1"/>
              </a:solidFill>
            </a:rPr>
            <a:t>Wait 24-48 hours</a:t>
          </a:r>
          <a:endParaRPr lang="en-US" sz="1400" b="1" kern="1200" dirty="0">
            <a:solidFill>
              <a:schemeClr val="bg1"/>
            </a:solidFill>
          </a:endParaRPr>
        </a:p>
      </dsp:txBody>
      <dsp:txXfrm>
        <a:off x="4337498" y="890489"/>
        <a:ext cx="1505407" cy="729992"/>
      </dsp:txXfrm>
    </dsp:sp>
    <dsp:sp modelId="{7CAA0EEE-2136-764F-AD95-B14FAA5A2EEF}">
      <dsp:nvSpPr>
        <dsp:cNvPr id="0" name=""/>
        <dsp:cNvSpPr/>
      </dsp:nvSpPr>
      <dsp:spPr>
        <a:xfrm rot="19387792">
          <a:off x="5789491" y="1011920"/>
          <a:ext cx="761246" cy="30380"/>
        </a:xfrm>
        <a:custGeom>
          <a:avLst/>
          <a:gdLst/>
          <a:ahLst/>
          <a:cxnLst/>
          <a:rect l="0" t="0" r="0" b="0"/>
          <a:pathLst>
            <a:path>
              <a:moveTo>
                <a:pt x="0" y="15190"/>
              </a:moveTo>
              <a:lnTo>
                <a:pt x="761246" y="15190"/>
              </a:lnTo>
            </a:path>
          </a:pathLst>
        </a:custGeom>
        <a:noFill/>
        <a:ln w="12700" cap="rnd"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6151083" y="1008079"/>
        <a:ext cx="38062" cy="38062"/>
      </dsp:txXfrm>
    </dsp:sp>
    <dsp:sp modelId="{D9E88767-819C-DB48-A5C1-98171B8C94A3}">
      <dsp:nvSpPr>
        <dsp:cNvPr id="0" name=""/>
        <dsp:cNvSpPr/>
      </dsp:nvSpPr>
      <dsp:spPr>
        <a:xfrm>
          <a:off x="6474612" y="250827"/>
          <a:ext cx="1550829" cy="1095816"/>
        </a:xfrm>
        <a:prstGeom prst="roundRect">
          <a:avLst>
            <a:gd name="adj" fmla="val 10000"/>
          </a:avLst>
        </a:prstGeom>
        <a:gradFill rotWithShape="0">
          <a:gsLst>
            <a:gs pos="0">
              <a:schemeClr val="accent1">
                <a:hueOff val="0"/>
                <a:satOff val="0"/>
                <a:lumOff val="0"/>
                <a:alphaOff val="0"/>
                <a:tint val="98000"/>
                <a:satMod val="120000"/>
                <a:lumMod val="110000"/>
              </a:schemeClr>
            </a:gs>
            <a:gs pos="100000">
              <a:schemeClr val="accent1">
                <a:hueOff val="0"/>
                <a:satOff val="0"/>
                <a:lumOff val="0"/>
                <a:alphaOff val="0"/>
                <a:shade val="90000"/>
                <a:lumMod val="90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1"/>
              </a:solidFill>
            </a:rPr>
            <a:t>Misoprostol 800 mcg Vaginal OR Buccal OR Sublingual </a:t>
          </a:r>
          <a:endParaRPr lang="en-US" sz="1400" b="1" kern="1200" dirty="0">
            <a:solidFill>
              <a:schemeClr val="bg1"/>
            </a:solidFill>
          </a:endParaRPr>
        </a:p>
      </dsp:txBody>
      <dsp:txXfrm>
        <a:off x="6506707" y="282922"/>
        <a:ext cx="1486639" cy="1031626"/>
      </dsp:txXfrm>
    </dsp:sp>
    <dsp:sp modelId="{02689E01-E2D2-424A-AA59-EAC78AF5501E}">
      <dsp:nvSpPr>
        <dsp:cNvPr id="0" name=""/>
        <dsp:cNvSpPr/>
      </dsp:nvSpPr>
      <dsp:spPr>
        <a:xfrm rot="2921696">
          <a:off x="5708801" y="1586836"/>
          <a:ext cx="922624" cy="30380"/>
        </a:xfrm>
        <a:custGeom>
          <a:avLst/>
          <a:gdLst/>
          <a:ahLst/>
          <a:cxnLst/>
          <a:rect l="0" t="0" r="0" b="0"/>
          <a:pathLst>
            <a:path>
              <a:moveTo>
                <a:pt x="0" y="15190"/>
              </a:moveTo>
              <a:lnTo>
                <a:pt x="922624" y="15190"/>
              </a:lnTo>
            </a:path>
          </a:pathLst>
        </a:custGeom>
        <a:noFill/>
        <a:ln w="12700" cap="rnd"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6147048" y="1578961"/>
        <a:ext cx="46131" cy="46131"/>
      </dsp:txXfrm>
    </dsp:sp>
    <dsp:sp modelId="{714FBB64-284E-5D4B-AD31-036BDFD21132}">
      <dsp:nvSpPr>
        <dsp:cNvPr id="0" name=""/>
        <dsp:cNvSpPr/>
      </dsp:nvSpPr>
      <dsp:spPr>
        <a:xfrm>
          <a:off x="6474612" y="1560860"/>
          <a:ext cx="1550829" cy="775414"/>
        </a:xfrm>
        <a:prstGeom prst="roundRect">
          <a:avLst>
            <a:gd name="adj" fmla="val 10000"/>
          </a:avLst>
        </a:prstGeom>
        <a:gradFill rotWithShape="0">
          <a:gsLst>
            <a:gs pos="0">
              <a:schemeClr val="accent1">
                <a:hueOff val="0"/>
                <a:satOff val="0"/>
                <a:lumOff val="0"/>
                <a:alphaOff val="0"/>
                <a:tint val="98000"/>
                <a:satMod val="120000"/>
                <a:lumMod val="110000"/>
              </a:schemeClr>
            </a:gs>
            <a:gs pos="100000">
              <a:schemeClr val="accent1">
                <a:hueOff val="0"/>
                <a:satOff val="0"/>
                <a:lumOff val="0"/>
                <a:alphaOff val="0"/>
                <a:shade val="90000"/>
                <a:lumMod val="90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1"/>
              </a:solidFill>
            </a:rPr>
            <a:t>Misoprostol 400 mcg Oral</a:t>
          </a:r>
          <a:endParaRPr lang="en-US" sz="1400" b="1" kern="1200" dirty="0">
            <a:solidFill>
              <a:schemeClr val="bg1"/>
            </a:solidFill>
          </a:endParaRPr>
        </a:p>
      </dsp:txBody>
      <dsp:txXfrm>
        <a:off x="6497323" y="1583571"/>
        <a:ext cx="1505407" cy="729992"/>
      </dsp:txXfrm>
    </dsp:sp>
    <dsp:sp modelId="{6872B342-9985-AA41-86F7-D0BA58AE2674}">
      <dsp:nvSpPr>
        <dsp:cNvPr id="0" name=""/>
        <dsp:cNvSpPr/>
      </dsp:nvSpPr>
      <dsp:spPr>
        <a:xfrm>
          <a:off x="0" y="3077420"/>
          <a:ext cx="1550829" cy="775414"/>
        </a:xfrm>
        <a:prstGeom prst="roundRect">
          <a:avLst>
            <a:gd name="adj" fmla="val 10000"/>
          </a:avLst>
        </a:prstGeom>
        <a:gradFill rotWithShape="0">
          <a:gsLst>
            <a:gs pos="0">
              <a:schemeClr val="accent1">
                <a:hueOff val="0"/>
                <a:satOff val="0"/>
                <a:lumOff val="0"/>
                <a:alphaOff val="0"/>
                <a:tint val="98000"/>
                <a:satMod val="120000"/>
                <a:lumMod val="110000"/>
              </a:schemeClr>
            </a:gs>
            <a:gs pos="100000">
              <a:schemeClr val="accent1">
                <a:hueOff val="0"/>
                <a:satOff val="0"/>
                <a:lumOff val="0"/>
                <a:alphaOff val="0"/>
                <a:shade val="90000"/>
                <a:lumMod val="90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1"/>
              </a:solidFill>
            </a:rPr>
            <a:t>7-9 weeks</a:t>
          </a:r>
          <a:r>
            <a:rPr lang="en-US" sz="1400" b="1" kern="1200" baseline="30000" dirty="0" smtClean="0">
              <a:solidFill>
                <a:schemeClr val="bg1"/>
              </a:solidFill>
            </a:rPr>
            <a:t>*</a:t>
          </a:r>
          <a:endParaRPr lang="en-US" sz="1400" b="1" kern="1200" dirty="0">
            <a:solidFill>
              <a:schemeClr val="bg1"/>
            </a:solidFill>
          </a:endParaRPr>
        </a:p>
      </dsp:txBody>
      <dsp:txXfrm>
        <a:off x="22711" y="3100131"/>
        <a:ext cx="1505407" cy="729992"/>
      </dsp:txXfrm>
    </dsp:sp>
    <dsp:sp modelId="{F514C3FC-503C-AC45-B3B3-3C6B19D59D93}">
      <dsp:nvSpPr>
        <dsp:cNvPr id="0" name=""/>
        <dsp:cNvSpPr/>
      </dsp:nvSpPr>
      <dsp:spPr>
        <a:xfrm>
          <a:off x="1550829" y="3449937"/>
          <a:ext cx="584638" cy="30380"/>
        </a:xfrm>
        <a:custGeom>
          <a:avLst/>
          <a:gdLst/>
          <a:ahLst/>
          <a:cxnLst/>
          <a:rect l="0" t="0" r="0" b="0"/>
          <a:pathLst>
            <a:path>
              <a:moveTo>
                <a:pt x="0" y="15190"/>
              </a:moveTo>
              <a:lnTo>
                <a:pt x="584638" y="15190"/>
              </a:lnTo>
            </a:path>
          </a:pathLst>
        </a:custGeom>
        <a:noFill/>
        <a:ln w="12700" cap="rnd"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1828533" y="3450511"/>
        <a:ext cx="29231" cy="29231"/>
      </dsp:txXfrm>
    </dsp:sp>
    <dsp:sp modelId="{E838913E-A037-C645-8094-E0BF44561C96}">
      <dsp:nvSpPr>
        <dsp:cNvPr id="0" name=""/>
        <dsp:cNvSpPr/>
      </dsp:nvSpPr>
      <dsp:spPr>
        <a:xfrm>
          <a:off x="2135468" y="3077420"/>
          <a:ext cx="1550829" cy="775414"/>
        </a:xfrm>
        <a:prstGeom prst="roundRect">
          <a:avLst>
            <a:gd name="adj" fmla="val 10000"/>
          </a:avLst>
        </a:prstGeom>
        <a:gradFill rotWithShape="0">
          <a:gsLst>
            <a:gs pos="0">
              <a:schemeClr val="accent1">
                <a:hueOff val="0"/>
                <a:satOff val="0"/>
                <a:lumOff val="0"/>
                <a:alphaOff val="0"/>
                <a:tint val="98000"/>
                <a:satMod val="120000"/>
                <a:lumMod val="110000"/>
              </a:schemeClr>
            </a:gs>
            <a:gs pos="100000">
              <a:schemeClr val="accent1">
                <a:hueOff val="0"/>
                <a:satOff val="0"/>
                <a:lumOff val="0"/>
                <a:alphaOff val="0"/>
                <a:shade val="90000"/>
                <a:lumMod val="90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1"/>
              </a:solidFill>
            </a:rPr>
            <a:t>Mifepristone 200 mg Oral</a:t>
          </a:r>
          <a:endParaRPr lang="en-US" sz="1400" b="1" kern="1200" dirty="0">
            <a:solidFill>
              <a:schemeClr val="bg1"/>
            </a:solidFill>
          </a:endParaRPr>
        </a:p>
      </dsp:txBody>
      <dsp:txXfrm>
        <a:off x="2158179" y="3100131"/>
        <a:ext cx="1505407" cy="729992"/>
      </dsp:txXfrm>
    </dsp:sp>
    <dsp:sp modelId="{804E19CB-3C4C-C846-A7B6-42E7496B0BEA}">
      <dsp:nvSpPr>
        <dsp:cNvPr id="0" name=""/>
        <dsp:cNvSpPr/>
      </dsp:nvSpPr>
      <dsp:spPr>
        <a:xfrm>
          <a:off x="3686298" y="3449937"/>
          <a:ext cx="628489" cy="30380"/>
        </a:xfrm>
        <a:custGeom>
          <a:avLst/>
          <a:gdLst/>
          <a:ahLst/>
          <a:cxnLst/>
          <a:rect l="0" t="0" r="0" b="0"/>
          <a:pathLst>
            <a:path>
              <a:moveTo>
                <a:pt x="0" y="15190"/>
              </a:moveTo>
              <a:lnTo>
                <a:pt x="628489" y="15190"/>
              </a:lnTo>
            </a:path>
          </a:pathLst>
        </a:custGeom>
        <a:noFill/>
        <a:ln w="12700" cap="rnd"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3984830" y="3449415"/>
        <a:ext cx="31424" cy="31424"/>
      </dsp:txXfrm>
    </dsp:sp>
    <dsp:sp modelId="{CBCC3DE3-6B46-D745-A541-93AE6B38FD2D}">
      <dsp:nvSpPr>
        <dsp:cNvPr id="0" name=""/>
        <dsp:cNvSpPr/>
      </dsp:nvSpPr>
      <dsp:spPr>
        <a:xfrm>
          <a:off x="4314787" y="3077420"/>
          <a:ext cx="1550829" cy="775414"/>
        </a:xfrm>
        <a:prstGeom prst="roundRect">
          <a:avLst>
            <a:gd name="adj" fmla="val 10000"/>
          </a:avLst>
        </a:prstGeom>
        <a:gradFill rotWithShape="0">
          <a:gsLst>
            <a:gs pos="0">
              <a:schemeClr val="accent1">
                <a:hueOff val="0"/>
                <a:satOff val="0"/>
                <a:lumOff val="0"/>
                <a:alphaOff val="0"/>
                <a:tint val="98000"/>
                <a:satMod val="120000"/>
                <a:lumMod val="110000"/>
              </a:schemeClr>
            </a:gs>
            <a:gs pos="100000">
              <a:schemeClr val="accent1">
                <a:hueOff val="0"/>
                <a:satOff val="0"/>
                <a:lumOff val="0"/>
                <a:alphaOff val="0"/>
                <a:shade val="90000"/>
                <a:lumMod val="90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1"/>
              </a:solidFill>
            </a:rPr>
            <a:t>Wait 24-48 hours</a:t>
          </a:r>
          <a:endParaRPr lang="en-US" sz="1400" b="1" kern="1200" dirty="0">
            <a:solidFill>
              <a:schemeClr val="bg1"/>
            </a:solidFill>
          </a:endParaRPr>
        </a:p>
      </dsp:txBody>
      <dsp:txXfrm>
        <a:off x="4337498" y="3100131"/>
        <a:ext cx="1505407" cy="729992"/>
      </dsp:txXfrm>
    </dsp:sp>
    <dsp:sp modelId="{135B592C-D9F3-D945-889F-86C5D8032A8A}">
      <dsp:nvSpPr>
        <dsp:cNvPr id="0" name=""/>
        <dsp:cNvSpPr/>
      </dsp:nvSpPr>
      <dsp:spPr>
        <a:xfrm>
          <a:off x="5865616" y="3449937"/>
          <a:ext cx="660753" cy="30380"/>
        </a:xfrm>
        <a:custGeom>
          <a:avLst/>
          <a:gdLst/>
          <a:ahLst/>
          <a:cxnLst/>
          <a:rect l="0" t="0" r="0" b="0"/>
          <a:pathLst>
            <a:path>
              <a:moveTo>
                <a:pt x="0" y="15190"/>
              </a:moveTo>
              <a:lnTo>
                <a:pt x="660753" y="15190"/>
              </a:lnTo>
            </a:path>
          </a:pathLst>
        </a:custGeom>
        <a:noFill/>
        <a:ln w="12700" cap="rnd"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6179474" y="3448608"/>
        <a:ext cx="33037" cy="33037"/>
      </dsp:txXfrm>
    </dsp:sp>
    <dsp:sp modelId="{F62BA3E1-C052-5A4B-9E4D-F041549778E3}">
      <dsp:nvSpPr>
        <dsp:cNvPr id="0" name=""/>
        <dsp:cNvSpPr/>
      </dsp:nvSpPr>
      <dsp:spPr>
        <a:xfrm>
          <a:off x="6526370" y="2931118"/>
          <a:ext cx="1550829" cy="1068017"/>
        </a:xfrm>
        <a:prstGeom prst="roundRect">
          <a:avLst>
            <a:gd name="adj" fmla="val 10000"/>
          </a:avLst>
        </a:prstGeom>
        <a:gradFill rotWithShape="0">
          <a:gsLst>
            <a:gs pos="0">
              <a:schemeClr val="accent1">
                <a:hueOff val="0"/>
                <a:satOff val="0"/>
                <a:lumOff val="0"/>
                <a:alphaOff val="0"/>
                <a:tint val="98000"/>
                <a:satMod val="120000"/>
                <a:lumMod val="110000"/>
              </a:schemeClr>
            </a:gs>
            <a:gs pos="100000">
              <a:schemeClr val="accent1">
                <a:hueOff val="0"/>
                <a:satOff val="0"/>
                <a:lumOff val="0"/>
                <a:alphaOff val="0"/>
                <a:shade val="90000"/>
                <a:lumMod val="90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1"/>
              </a:solidFill>
            </a:rPr>
            <a:t>Misoprostol 800 mcg Vaginal OR Buccal OR Sublingual</a:t>
          </a:r>
          <a:endParaRPr lang="en-US" sz="1400" b="1" kern="1200" dirty="0">
            <a:solidFill>
              <a:schemeClr val="bg1"/>
            </a:solidFill>
          </a:endParaRPr>
        </a:p>
      </dsp:txBody>
      <dsp:txXfrm>
        <a:off x="6557651" y="2962399"/>
        <a:ext cx="1488267" cy="10054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11E6D6-983C-DC49-A09B-D4680CB396D3}">
      <dsp:nvSpPr>
        <dsp:cNvPr id="0" name=""/>
        <dsp:cNvSpPr/>
      </dsp:nvSpPr>
      <dsp:spPr>
        <a:xfrm>
          <a:off x="5268" y="694934"/>
          <a:ext cx="1326061" cy="1076490"/>
        </a:xfrm>
        <a:prstGeom prst="roundRect">
          <a:avLst>
            <a:gd name="adj" fmla="val 10000"/>
          </a:avLst>
        </a:prstGeom>
        <a:gradFill rotWithShape="0">
          <a:gsLst>
            <a:gs pos="0">
              <a:schemeClr val="accent1">
                <a:hueOff val="0"/>
                <a:satOff val="0"/>
                <a:lumOff val="0"/>
                <a:alphaOff val="0"/>
                <a:tint val="98000"/>
                <a:satMod val="120000"/>
                <a:lumMod val="110000"/>
              </a:schemeClr>
            </a:gs>
            <a:gs pos="100000">
              <a:schemeClr val="accent1">
                <a:hueOff val="0"/>
                <a:satOff val="0"/>
                <a:lumOff val="0"/>
                <a:alphaOff val="0"/>
                <a:shade val="90000"/>
                <a:lumMod val="90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1"/>
              </a:solidFill>
            </a:rPr>
            <a:t>9 -12 weeks</a:t>
          </a:r>
        </a:p>
        <a:p>
          <a:pPr lvl="0" algn="ctr" defTabSz="622300">
            <a:lnSpc>
              <a:spcPct val="90000"/>
            </a:lnSpc>
            <a:spcBef>
              <a:spcPct val="0"/>
            </a:spcBef>
            <a:spcAft>
              <a:spcPct val="35000"/>
            </a:spcAft>
          </a:pPr>
          <a:r>
            <a:rPr lang="en-US" sz="1400" b="1" kern="1200" dirty="0" smtClean="0">
              <a:solidFill>
                <a:schemeClr val="bg1"/>
              </a:solidFill>
            </a:rPr>
            <a:t>(63 -84 days)</a:t>
          </a:r>
          <a:endParaRPr lang="en-US" sz="1400" b="1" kern="1200" dirty="0">
            <a:solidFill>
              <a:schemeClr val="bg1"/>
            </a:solidFill>
          </a:endParaRPr>
        </a:p>
      </dsp:txBody>
      <dsp:txXfrm>
        <a:off x="36797" y="726463"/>
        <a:ext cx="1263003" cy="1013432"/>
      </dsp:txXfrm>
    </dsp:sp>
    <dsp:sp modelId="{8D14EBA7-655D-4240-938D-CC09358DF65C}">
      <dsp:nvSpPr>
        <dsp:cNvPr id="0" name=""/>
        <dsp:cNvSpPr/>
      </dsp:nvSpPr>
      <dsp:spPr>
        <a:xfrm rot="21501699">
          <a:off x="1331277" y="1204915"/>
          <a:ext cx="258787" cy="49130"/>
        </a:xfrm>
        <a:custGeom>
          <a:avLst/>
          <a:gdLst/>
          <a:ahLst/>
          <a:cxnLst/>
          <a:rect l="0" t="0" r="0" b="0"/>
          <a:pathLst>
            <a:path>
              <a:moveTo>
                <a:pt x="0" y="24565"/>
              </a:moveTo>
              <a:lnTo>
                <a:pt x="258787" y="24565"/>
              </a:lnTo>
            </a:path>
          </a:pathLst>
        </a:custGeom>
        <a:noFill/>
        <a:ln w="12700" cap="rnd"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1454201" y="1223011"/>
        <a:ext cx="12939" cy="12939"/>
      </dsp:txXfrm>
    </dsp:sp>
    <dsp:sp modelId="{15D4F543-B85D-3E4D-B76D-929647C87A7E}">
      <dsp:nvSpPr>
        <dsp:cNvPr id="0" name=""/>
        <dsp:cNvSpPr/>
      </dsp:nvSpPr>
      <dsp:spPr>
        <a:xfrm>
          <a:off x="1590011" y="717737"/>
          <a:ext cx="1544262" cy="1016088"/>
        </a:xfrm>
        <a:prstGeom prst="roundRect">
          <a:avLst>
            <a:gd name="adj" fmla="val 10000"/>
          </a:avLst>
        </a:prstGeom>
        <a:gradFill rotWithShape="0">
          <a:gsLst>
            <a:gs pos="0">
              <a:schemeClr val="accent1">
                <a:hueOff val="0"/>
                <a:satOff val="0"/>
                <a:lumOff val="0"/>
                <a:alphaOff val="0"/>
                <a:tint val="98000"/>
                <a:satMod val="120000"/>
                <a:lumMod val="110000"/>
              </a:schemeClr>
            </a:gs>
            <a:gs pos="100000">
              <a:schemeClr val="accent1">
                <a:hueOff val="0"/>
                <a:satOff val="0"/>
                <a:lumOff val="0"/>
                <a:alphaOff val="0"/>
                <a:shade val="90000"/>
                <a:lumMod val="90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1"/>
              </a:solidFill>
            </a:rPr>
            <a:t>Mifepristone 200 mg Oral</a:t>
          </a:r>
        </a:p>
      </dsp:txBody>
      <dsp:txXfrm>
        <a:off x="1619771" y="747497"/>
        <a:ext cx="1484742" cy="956568"/>
      </dsp:txXfrm>
    </dsp:sp>
    <dsp:sp modelId="{4F5B7594-9CB7-644B-877A-3D13EEDE89B7}">
      <dsp:nvSpPr>
        <dsp:cNvPr id="0" name=""/>
        <dsp:cNvSpPr/>
      </dsp:nvSpPr>
      <dsp:spPr>
        <a:xfrm rot="504265">
          <a:off x="3133143" y="1216606"/>
          <a:ext cx="210606" cy="49130"/>
        </a:xfrm>
        <a:custGeom>
          <a:avLst/>
          <a:gdLst/>
          <a:ahLst/>
          <a:cxnLst/>
          <a:rect l="0" t="0" r="0" b="0"/>
          <a:pathLst>
            <a:path>
              <a:moveTo>
                <a:pt x="0" y="24565"/>
              </a:moveTo>
              <a:lnTo>
                <a:pt x="210606" y="24565"/>
              </a:lnTo>
            </a:path>
          </a:pathLst>
        </a:custGeom>
        <a:noFill/>
        <a:ln w="12700" cap="rnd"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3233181" y="1235907"/>
        <a:ext cx="10530" cy="10530"/>
      </dsp:txXfrm>
    </dsp:sp>
    <dsp:sp modelId="{9C1ABA35-A0B0-2F48-853B-64DCEE109C77}">
      <dsp:nvSpPr>
        <dsp:cNvPr id="0" name=""/>
        <dsp:cNvSpPr/>
      </dsp:nvSpPr>
      <dsp:spPr>
        <a:xfrm>
          <a:off x="3342619" y="717730"/>
          <a:ext cx="1405089" cy="1077664"/>
        </a:xfrm>
        <a:prstGeom prst="roundRect">
          <a:avLst>
            <a:gd name="adj" fmla="val 10000"/>
          </a:avLst>
        </a:prstGeom>
        <a:gradFill rotWithShape="0">
          <a:gsLst>
            <a:gs pos="0">
              <a:schemeClr val="accent1">
                <a:hueOff val="0"/>
                <a:satOff val="0"/>
                <a:lumOff val="0"/>
                <a:alphaOff val="0"/>
                <a:tint val="98000"/>
                <a:satMod val="120000"/>
                <a:lumMod val="110000"/>
              </a:schemeClr>
            </a:gs>
            <a:gs pos="100000">
              <a:schemeClr val="accent1">
                <a:hueOff val="0"/>
                <a:satOff val="0"/>
                <a:lumOff val="0"/>
                <a:alphaOff val="0"/>
                <a:shade val="90000"/>
                <a:lumMod val="90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1"/>
              </a:solidFill>
            </a:rPr>
            <a:t>Wait 36-48 hours</a:t>
          </a:r>
          <a:endParaRPr lang="en-US" sz="1400" b="1" kern="1200" dirty="0">
            <a:solidFill>
              <a:schemeClr val="bg1"/>
            </a:solidFill>
          </a:endParaRPr>
        </a:p>
      </dsp:txBody>
      <dsp:txXfrm>
        <a:off x="3374183" y="749294"/>
        <a:ext cx="1341961" cy="1014536"/>
      </dsp:txXfrm>
    </dsp:sp>
    <dsp:sp modelId="{88C14F99-A01D-CF4A-B358-FFBDADFAE295}">
      <dsp:nvSpPr>
        <dsp:cNvPr id="0" name=""/>
        <dsp:cNvSpPr/>
      </dsp:nvSpPr>
      <dsp:spPr>
        <a:xfrm rot="15496">
          <a:off x="4747707" y="1232609"/>
          <a:ext cx="271305" cy="49130"/>
        </a:xfrm>
        <a:custGeom>
          <a:avLst/>
          <a:gdLst/>
          <a:ahLst/>
          <a:cxnLst/>
          <a:rect l="0" t="0" r="0" b="0"/>
          <a:pathLst>
            <a:path>
              <a:moveTo>
                <a:pt x="0" y="24565"/>
              </a:moveTo>
              <a:lnTo>
                <a:pt x="271305" y="24565"/>
              </a:lnTo>
            </a:path>
          </a:pathLst>
        </a:custGeom>
        <a:noFill/>
        <a:ln w="12700" cap="rnd"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876577" y="1250392"/>
        <a:ext cx="13565" cy="13565"/>
      </dsp:txXfrm>
    </dsp:sp>
    <dsp:sp modelId="{80004610-BBDF-F040-9CC5-A7C963E3E441}">
      <dsp:nvSpPr>
        <dsp:cNvPr id="0" name=""/>
        <dsp:cNvSpPr/>
      </dsp:nvSpPr>
      <dsp:spPr>
        <a:xfrm>
          <a:off x="5019011" y="565337"/>
          <a:ext cx="1455548" cy="1384898"/>
        </a:xfrm>
        <a:prstGeom prst="roundRect">
          <a:avLst>
            <a:gd name="adj" fmla="val 10000"/>
          </a:avLst>
        </a:prstGeom>
        <a:solidFill>
          <a:schemeClr val="accent1"/>
        </a:soli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1"/>
              </a:solidFill>
            </a:rPr>
            <a:t>Misoprostol 800 mcg Vaginal</a:t>
          </a:r>
          <a:endParaRPr lang="en-US" sz="1400" b="1" kern="1200" dirty="0">
            <a:solidFill>
              <a:schemeClr val="bg1"/>
            </a:solidFill>
          </a:endParaRPr>
        </a:p>
      </dsp:txBody>
      <dsp:txXfrm>
        <a:off x="5059573" y="605899"/>
        <a:ext cx="1374424" cy="1303774"/>
      </dsp:txXfrm>
    </dsp:sp>
    <dsp:sp modelId="{B51E6BE7-94B1-4BD8-8C64-5BD9ACB1969D}">
      <dsp:nvSpPr>
        <dsp:cNvPr id="0" name=""/>
        <dsp:cNvSpPr/>
      </dsp:nvSpPr>
      <dsp:spPr>
        <a:xfrm>
          <a:off x="6847808" y="336728"/>
          <a:ext cx="1715037" cy="1984958"/>
        </a:xfrm>
        <a:prstGeom prst="roundRect">
          <a:avLst>
            <a:gd name="adj" fmla="val 10000"/>
          </a:avLst>
        </a:prstGeom>
        <a:gradFill rotWithShape="0">
          <a:gsLst>
            <a:gs pos="0">
              <a:schemeClr val="accent1">
                <a:hueOff val="0"/>
                <a:satOff val="0"/>
                <a:lumOff val="0"/>
                <a:alphaOff val="0"/>
                <a:tint val="98000"/>
                <a:satMod val="120000"/>
                <a:lumMod val="110000"/>
              </a:schemeClr>
            </a:gs>
            <a:gs pos="100000">
              <a:schemeClr val="accent1">
                <a:hueOff val="0"/>
                <a:satOff val="0"/>
                <a:lumOff val="0"/>
                <a:alphaOff val="0"/>
                <a:shade val="90000"/>
                <a:lumMod val="90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1"/>
              </a:solidFill>
            </a:rPr>
            <a:t>Additional Misoprostol 400 mcg Vaginal or Sublingual every 3 hours for maximum of   4 further doses </a:t>
          </a:r>
        </a:p>
      </dsp:txBody>
      <dsp:txXfrm>
        <a:off x="6898040" y="386960"/>
        <a:ext cx="1614573" cy="18844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11E6D6-983C-DC49-A09B-D4680CB396D3}">
      <dsp:nvSpPr>
        <dsp:cNvPr id="0" name=""/>
        <dsp:cNvSpPr/>
      </dsp:nvSpPr>
      <dsp:spPr>
        <a:xfrm>
          <a:off x="5268" y="392825"/>
          <a:ext cx="1326061" cy="1526505"/>
        </a:xfrm>
        <a:prstGeom prst="roundRect">
          <a:avLst>
            <a:gd name="adj" fmla="val 10000"/>
          </a:avLst>
        </a:prstGeom>
        <a:gradFill rotWithShape="0">
          <a:gsLst>
            <a:gs pos="0">
              <a:schemeClr val="accent1">
                <a:hueOff val="0"/>
                <a:satOff val="0"/>
                <a:lumOff val="0"/>
                <a:alphaOff val="0"/>
                <a:tint val="98000"/>
                <a:satMod val="120000"/>
                <a:lumMod val="110000"/>
              </a:schemeClr>
            </a:gs>
            <a:gs pos="100000">
              <a:schemeClr val="accent1">
                <a:hueOff val="0"/>
                <a:satOff val="0"/>
                <a:lumOff val="0"/>
                <a:alphaOff val="0"/>
                <a:shade val="90000"/>
                <a:lumMod val="90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1"/>
              </a:solidFill>
            </a:rPr>
            <a:t>Greater than12 weeks</a:t>
          </a:r>
        </a:p>
        <a:p>
          <a:pPr lvl="0" algn="ctr" defTabSz="622300">
            <a:lnSpc>
              <a:spcPct val="90000"/>
            </a:lnSpc>
            <a:spcBef>
              <a:spcPct val="0"/>
            </a:spcBef>
            <a:spcAft>
              <a:spcPct val="35000"/>
            </a:spcAft>
          </a:pPr>
          <a:r>
            <a:rPr lang="en-US" sz="1400" b="1" kern="1200" dirty="0" smtClean="0">
              <a:solidFill>
                <a:schemeClr val="bg1"/>
              </a:solidFill>
            </a:rPr>
            <a:t>(more than 84 days)</a:t>
          </a:r>
          <a:endParaRPr lang="en-US" sz="1400" b="1" kern="1200" dirty="0">
            <a:solidFill>
              <a:schemeClr val="bg1"/>
            </a:solidFill>
          </a:endParaRPr>
        </a:p>
      </dsp:txBody>
      <dsp:txXfrm>
        <a:off x="44107" y="431664"/>
        <a:ext cx="1248383" cy="1448827"/>
      </dsp:txXfrm>
    </dsp:sp>
    <dsp:sp modelId="{8D14EBA7-655D-4240-938D-CC09358DF65C}">
      <dsp:nvSpPr>
        <dsp:cNvPr id="0" name=""/>
        <dsp:cNvSpPr/>
      </dsp:nvSpPr>
      <dsp:spPr>
        <a:xfrm rot="21501699">
          <a:off x="1331277" y="1127813"/>
          <a:ext cx="258787" cy="49130"/>
        </a:xfrm>
        <a:custGeom>
          <a:avLst/>
          <a:gdLst/>
          <a:ahLst/>
          <a:cxnLst/>
          <a:rect l="0" t="0" r="0" b="0"/>
          <a:pathLst>
            <a:path>
              <a:moveTo>
                <a:pt x="0" y="24565"/>
              </a:moveTo>
              <a:lnTo>
                <a:pt x="258787" y="24565"/>
              </a:lnTo>
            </a:path>
          </a:pathLst>
        </a:custGeom>
        <a:noFill/>
        <a:ln w="12700" cap="rnd"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1454201" y="1145909"/>
        <a:ext cx="12939" cy="12939"/>
      </dsp:txXfrm>
    </dsp:sp>
    <dsp:sp modelId="{15D4F543-B85D-3E4D-B76D-929647C87A7E}">
      <dsp:nvSpPr>
        <dsp:cNvPr id="0" name=""/>
        <dsp:cNvSpPr/>
      </dsp:nvSpPr>
      <dsp:spPr>
        <a:xfrm>
          <a:off x="1590011" y="640635"/>
          <a:ext cx="1544262" cy="1016088"/>
        </a:xfrm>
        <a:prstGeom prst="roundRect">
          <a:avLst>
            <a:gd name="adj" fmla="val 10000"/>
          </a:avLst>
        </a:prstGeom>
        <a:gradFill rotWithShape="0">
          <a:gsLst>
            <a:gs pos="0">
              <a:schemeClr val="accent1">
                <a:hueOff val="0"/>
                <a:satOff val="0"/>
                <a:lumOff val="0"/>
                <a:alphaOff val="0"/>
                <a:tint val="98000"/>
                <a:satMod val="120000"/>
                <a:lumMod val="110000"/>
              </a:schemeClr>
            </a:gs>
            <a:gs pos="100000">
              <a:schemeClr val="accent1">
                <a:hueOff val="0"/>
                <a:satOff val="0"/>
                <a:lumOff val="0"/>
                <a:alphaOff val="0"/>
                <a:shade val="90000"/>
                <a:lumMod val="90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1"/>
              </a:solidFill>
            </a:rPr>
            <a:t>Mifepristone 200 mg Oral</a:t>
          </a:r>
        </a:p>
      </dsp:txBody>
      <dsp:txXfrm>
        <a:off x="1619771" y="670395"/>
        <a:ext cx="1484742" cy="956568"/>
      </dsp:txXfrm>
    </dsp:sp>
    <dsp:sp modelId="{4F5B7594-9CB7-644B-877A-3D13EEDE89B7}">
      <dsp:nvSpPr>
        <dsp:cNvPr id="0" name=""/>
        <dsp:cNvSpPr/>
      </dsp:nvSpPr>
      <dsp:spPr>
        <a:xfrm rot="504265">
          <a:off x="3133143" y="1139505"/>
          <a:ext cx="210606" cy="49130"/>
        </a:xfrm>
        <a:custGeom>
          <a:avLst/>
          <a:gdLst/>
          <a:ahLst/>
          <a:cxnLst/>
          <a:rect l="0" t="0" r="0" b="0"/>
          <a:pathLst>
            <a:path>
              <a:moveTo>
                <a:pt x="0" y="24565"/>
              </a:moveTo>
              <a:lnTo>
                <a:pt x="210606" y="24565"/>
              </a:lnTo>
            </a:path>
          </a:pathLst>
        </a:custGeom>
        <a:noFill/>
        <a:ln w="12700" cap="rnd"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3233181" y="1158805"/>
        <a:ext cx="10530" cy="10530"/>
      </dsp:txXfrm>
    </dsp:sp>
    <dsp:sp modelId="{9C1ABA35-A0B0-2F48-853B-64DCEE109C77}">
      <dsp:nvSpPr>
        <dsp:cNvPr id="0" name=""/>
        <dsp:cNvSpPr/>
      </dsp:nvSpPr>
      <dsp:spPr>
        <a:xfrm>
          <a:off x="3342619" y="640629"/>
          <a:ext cx="1405089" cy="1077664"/>
        </a:xfrm>
        <a:prstGeom prst="roundRect">
          <a:avLst>
            <a:gd name="adj" fmla="val 10000"/>
          </a:avLst>
        </a:prstGeom>
        <a:gradFill rotWithShape="0">
          <a:gsLst>
            <a:gs pos="0">
              <a:schemeClr val="accent1">
                <a:hueOff val="0"/>
                <a:satOff val="0"/>
                <a:lumOff val="0"/>
                <a:alphaOff val="0"/>
                <a:tint val="98000"/>
                <a:satMod val="120000"/>
                <a:lumMod val="110000"/>
              </a:schemeClr>
            </a:gs>
            <a:gs pos="100000">
              <a:schemeClr val="accent1">
                <a:hueOff val="0"/>
                <a:satOff val="0"/>
                <a:lumOff val="0"/>
                <a:alphaOff val="0"/>
                <a:shade val="90000"/>
                <a:lumMod val="90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1"/>
              </a:solidFill>
            </a:rPr>
            <a:t>Wait 36-48 hours</a:t>
          </a:r>
          <a:endParaRPr lang="en-US" sz="1400" b="1" kern="1200" dirty="0">
            <a:solidFill>
              <a:schemeClr val="bg1"/>
            </a:solidFill>
          </a:endParaRPr>
        </a:p>
      </dsp:txBody>
      <dsp:txXfrm>
        <a:off x="3374183" y="672193"/>
        <a:ext cx="1341961" cy="1014536"/>
      </dsp:txXfrm>
    </dsp:sp>
    <dsp:sp modelId="{88C14F99-A01D-CF4A-B358-FFBDADFAE295}">
      <dsp:nvSpPr>
        <dsp:cNvPr id="0" name=""/>
        <dsp:cNvSpPr/>
      </dsp:nvSpPr>
      <dsp:spPr>
        <a:xfrm rot="15496">
          <a:off x="4747707" y="1155507"/>
          <a:ext cx="271305" cy="49130"/>
        </a:xfrm>
        <a:custGeom>
          <a:avLst/>
          <a:gdLst/>
          <a:ahLst/>
          <a:cxnLst/>
          <a:rect l="0" t="0" r="0" b="0"/>
          <a:pathLst>
            <a:path>
              <a:moveTo>
                <a:pt x="0" y="24565"/>
              </a:moveTo>
              <a:lnTo>
                <a:pt x="271305" y="24565"/>
              </a:lnTo>
            </a:path>
          </a:pathLst>
        </a:custGeom>
        <a:noFill/>
        <a:ln w="12700" cap="rnd"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876577" y="1173290"/>
        <a:ext cx="13565" cy="13565"/>
      </dsp:txXfrm>
    </dsp:sp>
    <dsp:sp modelId="{80004610-BBDF-F040-9CC5-A7C963E3E441}">
      <dsp:nvSpPr>
        <dsp:cNvPr id="0" name=""/>
        <dsp:cNvSpPr/>
      </dsp:nvSpPr>
      <dsp:spPr>
        <a:xfrm>
          <a:off x="5019011" y="488235"/>
          <a:ext cx="1455548" cy="1384898"/>
        </a:xfrm>
        <a:prstGeom prst="roundRect">
          <a:avLst>
            <a:gd name="adj" fmla="val 10000"/>
          </a:avLst>
        </a:prstGeom>
        <a:solidFill>
          <a:schemeClr val="accent1"/>
        </a:soli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1"/>
              </a:solidFill>
            </a:rPr>
            <a:t>Misoprostol 400 mcg Oral OR</a:t>
          </a:r>
        </a:p>
        <a:p>
          <a:pPr lvl="0" algn="ctr" defTabSz="622300">
            <a:lnSpc>
              <a:spcPct val="90000"/>
            </a:lnSpc>
            <a:spcBef>
              <a:spcPct val="0"/>
            </a:spcBef>
            <a:spcAft>
              <a:spcPct val="35000"/>
            </a:spcAft>
          </a:pPr>
          <a:r>
            <a:rPr lang="en-US" sz="1400" b="1" kern="1200" dirty="0" smtClean="0">
              <a:solidFill>
                <a:schemeClr val="bg1"/>
              </a:solidFill>
            </a:rPr>
            <a:t>800 mcg Vaginal</a:t>
          </a:r>
          <a:endParaRPr lang="en-US" sz="1400" b="1" kern="1200" dirty="0">
            <a:solidFill>
              <a:schemeClr val="bg1"/>
            </a:solidFill>
          </a:endParaRPr>
        </a:p>
      </dsp:txBody>
      <dsp:txXfrm>
        <a:off x="5059573" y="528797"/>
        <a:ext cx="1374424" cy="1303774"/>
      </dsp:txXfrm>
    </dsp:sp>
    <dsp:sp modelId="{B51E6BE7-94B1-4BD8-8C64-5BD9ACB1969D}">
      <dsp:nvSpPr>
        <dsp:cNvPr id="0" name=""/>
        <dsp:cNvSpPr/>
      </dsp:nvSpPr>
      <dsp:spPr>
        <a:xfrm>
          <a:off x="6847808" y="484633"/>
          <a:ext cx="1715037" cy="1984958"/>
        </a:xfrm>
        <a:prstGeom prst="roundRect">
          <a:avLst>
            <a:gd name="adj" fmla="val 10000"/>
          </a:avLst>
        </a:prstGeom>
        <a:gradFill rotWithShape="0">
          <a:gsLst>
            <a:gs pos="0">
              <a:schemeClr val="accent1">
                <a:hueOff val="0"/>
                <a:satOff val="0"/>
                <a:lumOff val="0"/>
                <a:alphaOff val="0"/>
                <a:tint val="98000"/>
                <a:satMod val="120000"/>
                <a:lumMod val="110000"/>
              </a:schemeClr>
            </a:gs>
            <a:gs pos="100000">
              <a:schemeClr val="accent1">
                <a:hueOff val="0"/>
                <a:satOff val="0"/>
                <a:lumOff val="0"/>
                <a:alphaOff val="0"/>
                <a:shade val="90000"/>
                <a:lumMod val="90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1"/>
              </a:solidFill>
            </a:rPr>
            <a:t>Additional Misoprostol 400 mcg Vaginal or Sublingual every 3 hours for maximum of   </a:t>
          </a:r>
          <a:r>
            <a:rPr lang="en-US" sz="1800" b="1" kern="1200" dirty="0" smtClean="0">
              <a:solidFill>
                <a:schemeClr val="bg1"/>
              </a:solidFill>
            </a:rPr>
            <a:t>4 </a:t>
          </a:r>
          <a:r>
            <a:rPr lang="en-US" sz="1400" b="1" kern="1200" dirty="0" smtClean="0">
              <a:solidFill>
                <a:schemeClr val="bg1"/>
              </a:solidFill>
            </a:rPr>
            <a:t>further doses </a:t>
          </a:r>
        </a:p>
      </dsp:txBody>
      <dsp:txXfrm>
        <a:off x="6898040" y="534865"/>
        <a:ext cx="1614573" cy="18844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11E6D6-983C-DC49-A09B-D4680CB396D3}">
      <dsp:nvSpPr>
        <dsp:cNvPr id="0" name=""/>
        <dsp:cNvSpPr/>
      </dsp:nvSpPr>
      <dsp:spPr>
        <a:xfrm>
          <a:off x="5489" y="1536072"/>
          <a:ext cx="1474773" cy="1408414"/>
        </a:xfrm>
        <a:prstGeom prst="roundRect">
          <a:avLst>
            <a:gd name="adj" fmla="val 10000"/>
          </a:avLst>
        </a:prstGeom>
        <a:gradFill rotWithShape="0">
          <a:gsLst>
            <a:gs pos="0">
              <a:schemeClr val="accent1">
                <a:hueOff val="0"/>
                <a:satOff val="0"/>
                <a:lumOff val="0"/>
                <a:alphaOff val="0"/>
                <a:tint val="98000"/>
                <a:satMod val="120000"/>
                <a:lumMod val="110000"/>
              </a:schemeClr>
            </a:gs>
            <a:gs pos="100000">
              <a:schemeClr val="accent1">
                <a:hueOff val="0"/>
                <a:satOff val="0"/>
                <a:lumOff val="0"/>
                <a:alphaOff val="0"/>
                <a:shade val="90000"/>
                <a:lumMod val="90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1"/>
              </a:solidFill>
            </a:rPr>
            <a:t>Up to 12 weeks</a:t>
          </a:r>
        </a:p>
        <a:p>
          <a:pPr lvl="0" algn="ctr" defTabSz="622300">
            <a:lnSpc>
              <a:spcPct val="90000"/>
            </a:lnSpc>
            <a:spcBef>
              <a:spcPct val="0"/>
            </a:spcBef>
            <a:spcAft>
              <a:spcPct val="35000"/>
            </a:spcAft>
          </a:pPr>
          <a:r>
            <a:rPr lang="en-US" sz="1400" b="1" kern="1200" dirty="0" smtClean="0">
              <a:solidFill>
                <a:schemeClr val="bg1"/>
              </a:solidFill>
            </a:rPr>
            <a:t>(up to 84 days)</a:t>
          </a:r>
          <a:endParaRPr lang="en-US" sz="1400" b="1" kern="1200" dirty="0">
            <a:solidFill>
              <a:schemeClr val="bg1"/>
            </a:solidFill>
          </a:endParaRPr>
        </a:p>
      </dsp:txBody>
      <dsp:txXfrm>
        <a:off x="46740" y="1577323"/>
        <a:ext cx="1392271" cy="1325912"/>
      </dsp:txXfrm>
    </dsp:sp>
    <dsp:sp modelId="{8D14EBA7-655D-4240-938D-CC09358DF65C}">
      <dsp:nvSpPr>
        <dsp:cNvPr id="0" name=""/>
        <dsp:cNvSpPr/>
      </dsp:nvSpPr>
      <dsp:spPr>
        <a:xfrm>
          <a:off x="1480263" y="2227262"/>
          <a:ext cx="518433" cy="26034"/>
        </a:xfrm>
        <a:custGeom>
          <a:avLst/>
          <a:gdLst/>
          <a:ahLst/>
          <a:cxnLst/>
          <a:rect l="0" t="0" r="0" b="0"/>
          <a:pathLst>
            <a:path>
              <a:moveTo>
                <a:pt x="0" y="13017"/>
              </a:moveTo>
              <a:lnTo>
                <a:pt x="518433" y="13017"/>
              </a:lnTo>
            </a:path>
          </a:pathLst>
        </a:custGeom>
        <a:noFill/>
        <a:ln w="12700" cap="rnd"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1726519" y="2227319"/>
        <a:ext cx="25921" cy="25921"/>
      </dsp:txXfrm>
    </dsp:sp>
    <dsp:sp modelId="{15D4F543-B85D-3E4D-B76D-929647C87A7E}">
      <dsp:nvSpPr>
        <dsp:cNvPr id="0" name=""/>
        <dsp:cNvSpPr/>
      </dsp:nvSpPr>
      <dsp:spPr>
        <a:xfrm>
          <a:off x="1998696" y="1536072"/>
          <a:ext cx="1608957" cy="1408414"/>
        </a:xfrm>
        <a:prstGeom prst="roundRect">
          <a:avLst>
            <a:gd name="adj" fmla="val 10000"/>
          </a:avLst>
        </a:prstGeom>
        <a:gradFill rotWithShape="0">
          <a:gsLst>
            <a:gs pos="0">
              <a:schemeClr val="accent1">
                <a:hueOff val="0"/>
                <a:satOff val="0"/>
                <a:lumOff val="0"/>
                <a:alphaOff val="0"/>
                <a:tint val="98000"/>
                <a:satMod val="120000"/>
                <a:lumMod val="110000"/>
              </a:schemeClr>
            </a:gs>
            <a:gs pos="100000">
              <a:schemeClr val="accent1">
                <a:hueOff val="0"/>
                <a:satOff val="0"/>
                <a:lumOff val="0"/>
                <a:alphaOff val="0"/>
                <a:shade val="90000"/>
                <a:lumMod val="90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1"/>
              </a:solidFill>
            </a:rPr>
            <a:t>Misoprostol 800 mcg </a:t>
          </a:r>
        </a:p>
        <a:p>
          <a:pPr lvl="0" algn="ctr" defTabSz="622300">
            <a:lnSpc>
              <a:spcPct val="90000"/>
            </a:lnSpc>
            <a:spcBef>
              <a:spcPct val="0"/>
            </a:spcBef>
            <a:spcAft>
              <a:spcPct val="35000"/>
            </a:spcAft>
          </a:pPr>
          <a:r>
            <a:rPr lang="en-US" sz="1400" b="1" kern="1200" dirty="0" smtClean="0">
              <a:solidFill>
                <a:schemeClr val="bg1"/>
              </a:solidFill>
            </a:rPr>
            <a:t>Vaginal or Sublingual</a:t>
          </a:r>
          <a:endParaRPr lang="en-US" sz="1400" b="1" kern="1200" dirty="0">
            <a:solidFill>
              <a:schemeClr val="bg1"/>
            </a:solidFill>
          </a:endParaRPr>
        </a:p>
      </dsp:txBody>
      <dsp:txXfrm>
        <a:off x="2039947" y="1577323"/>
        <a:ext cx="1526455" cy="1325912"/>
      </dsp:txXfrm>
    </dsp:sp>
    <dsp:sp modelId="{4F5B7594-9CB7-644B-877A-3D13EEDE89B7}">
      <dsp:nvSpPr>
        <dsp:cNvPr id="0" name=""/>
        <dsp:cNvSpPr/>
      </dsp:nvSpPr>
      <dsp:spPr>
        <a:xfrm>
          <a:off x="3607653" y="2227262"/>
          <a:ext cx="518433" cy="26034"/>
        </a:xfrm>
        <a:custGeom>
          <a:avLst/>
          <a:gdLst/>
          <a:ahLst/>
          <a:cxnLst/>
          <a:rect l="0" t="0" r="0" b="0"/>
          <a:pathLst>
            <a:path>
              <a:moveTo>
                <a:pt x="0" y="13017"/>
              </a:moveTo>
              <a:lnTo>
                <a:pt x="518433" y="13017"/>
              </a:lnTo>
            </a:path>
          </a:pathLst>
        </a:custGeom>
        <a:noFill/>
        <a:ln w="12700" cap="rnd"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3853909" y="2227319"/>
        <a:ext cx="25921" cy="25921"/>
      </dsp:txXfrm>
    </dsp:sp>
    <dsp:sp modelId="{9C1ABA35-A0B0-2F48-853B-64DCEE109C77}">
      <dsp:nvSpPr>
        <dsp:cNvPr id="0" name=""/>
        <dsp:cNvSpPr/>
      </dsp:nvSpPr>
      <dsp:spPr>
        <a:xfrm>
          <a:off x="4126086" y="1536072"/>
          <a:ext cx="1634619" cy="1408414"/>
        </a:xfrm>
        <a:prstGeom prst="roundRect">
          <a:avLst>
            <a:gd name="adj" fmla="val 10000"/>
          </a:avLst>
        </a:prstGeom>
        <a:gradFill rotWithShape="0">
          <a:gsLst>
            <a:gs pos="0">
              <a:schemeClr val="accent1">
                <a:hueOff val="0"/>
                <a:satOff val="0"/>
                <a:lumOff val="0"/>
                <a:alphaOff val="0"/>
                <a:tint val="98000"/>
                <a:satMod val="120000"/>
                <a:lumMod val="110000"/>
              </a:schemeClr>
            </a:gs>
            <a:gs pos="100000">
              <a:schemeClr val="accent1">
                <a:hueOff val="0"/>
                <a:satOff val="0"/>
                <a:lumOff val="0"/>
                <a:alphaOff val="0"/>
                <a:shade val="90000"/>
                <a:lumMod val="90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1"/>
              </a:solidFill>
            </a:rPr>
            <a:t>REPEAT Misoprostol every 3-12 hours for up to  3 doses until expulsion</a:t>
          </a:r>
          <a:endParaRPr lang="en-US" sz="1400" b="1" kern="1200" dirty="0">
            <a:solidFill>
              <a:schemeClr val="bg1"/>
            </a:solidFill>
          </a:endParaRPr>
        </a:p>
      </dsp:txBody>
      <dsp:txXfrm>
        <a:off x="4167337" y="1577323"/>
        <a:ext cx="1552117" cy="1325912"/>
      </dsp:txXfrm>
    </dsp:sp>
    <dsp:sp modelId="{88C14F99-A01D-CF4A-B358-FFBDADFAE295}">
      <dsp:nvSpPr>
        <dsp:cNvPr id="0" name=""/>
        <dsp:cNvSpPr/>
      </dsp:nvSpPr>
      <dsp:spPr>
        <a:xfrm>
          <a:off x="5760706" y="2227262"/>
          <a:ext cx="518433" cy="26034"/>
        </a:xfrm>
        <a:custGeom>
          <a:avLst/>
          <a:gdLst/>
          <a:ahLst/>
          <a:cxnLst/>
          <a:rect l="0" t="0" r="0" b="0"/>
          <a:pathLst>
            <a:path>
              <a:moveTo>
                <a:pt x="0" y="13017"/>
              </a:moveTo>
              <a:lnTo>
                <a:pt x="518433" y="13017"/>
              </a:lnTo>
            </a:path>
          </a:pathLst>
        </a:custGeom>
        <a:noFill/>
        <a:ln w="12700" cap="rnd"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6006962" y="2227319"/>
        <a:ext cx="25921" cy="25921"/>
      </dsp:txXfrm>
    </dsp:sp>
    <dsp:sp modelId="{80004610-BBDF-F040-9CC5-A7C963E3E441}">
      <dsp:nvSpPr>
        <dsp:cNvPr id="0" name=""/>
        <dsp:cNvSpPr/>
      </dsp:nvSpPr>
      <dsp:spPr>
        <a:xfrm>
          <a:off x="6279139" y="1536072"/>
          <a:ext cx="1591887" cy="1408414"/>
        </a:xfrm>
        <a:prstGeom prst="roundRect">
          <a:avLst>
            <a:gd name="adj" fmla="val 10000"/>
          </a:avLst>
        </a:prstGeom>
        <a:solidFill>
          <a:schemeClr val="accent1"/>
        </a:soli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1"/>
              </a:solidFill>
            </a:rPr>
            <a:t>Return for confirmation of completed abortion in    7-14 days</a:t>
          </a:r>
          <a:endParaRPr lang="en-US" sz="1400" b="1" kern="1200" dirty="0">
            <a:solidFill>
              <a:schemeClr val="bg1"/>
            </a:solidFill>
          </a:endParaRPr>
        </a:p>
      </dsp:txBody>
      <dsp:txXfrm>
        <a:off x="6320390" y="1577323"/>
        <a:ext cx="1509385" cy="132591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46613C-2CF3-4392-AAB5-96799DC2C6CB}">
      <dsp:nvSpPr>
        <dsp:cNvPr id="0" name=""/>
        <dsp:cNvSpPr/>
      </dsp:nvSpPr>
      <dsp:spPr>
        <a:xfrm>
          <a:off x="0" y="1447796"/>
          <a:ext cx="2740944" cy="1309419"/>
        </a:xfrm>
        <a:prstGeom prst="roundRect">
          <a:avLst>
            <a:gd name="adj" fmla="val 10000"/>
          </a:avLst>
        </a:prstGeom>
        <a:gradFill rotWithShape="0">
          <a:gsLst>
            <a:gs pos="0">
              <a:schemeClr val="accent1">
                <a:hueOff val="0"/>
                <a:satOff val="0"/>
                <a:lumOff val="0"/>
                <a:alphaOff val="0"/>
                <a:tint val="98000"/>
                <a:satMod val="120000"/>
                <a:lumMod val="110000"/>
              </a:schemeClr>
            </a:gs>
            <a:gs pos="100000">
              <a:schemeClr val="accent1">
                <a:hueOff val="0"/>
                <a:satOff val="0"/>
                <a:lumOff val="0"/>
                <a:alphaOff val="0"/>
                <a:shade val="90000"/>
                <a:lumMod val="90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bg1"/>
              </a:solidFill>
            </a:rPr>
            <a:t>Misoprostol for incomplete abortion</a:t>
          </a:r>
          <a:endParaRPr lang="en-US" sz="1800" b="1" kern="1200" dirty="0">
            <a:solidFill>
              <a:schemeClr val="bg1"/>
            </a:solidFill>
          </a:endParaRPr>
        </a:p>
      </dsp:txBody>
      <dsp:txXfrm>
        <a:off x="38352" y="1486148"/>
        <a:ext cx="2664240" cy="1232715"/>
      </dsp:txXfrm>
    </dsp:sp>
    <dsp:sp modelId="{7CAA0EEE-2136-764F-AD95-B14FAA5A2EEF}">
      <dsp:nvSpPr>
        <dsp:cNvPr id="0" name=""/>
        <dsp:cNvSpPr/>
      </dsp:nvSpPr>
      <dsp:spPr>
        <a:xfrm rot="19197694">
          <a:off x="2542308" y="1520631"/>
          <a:ext cx="1694943" cy="73388"/>
        </a:xfrm>
        <a:custGeom>
          <a:avLst/>
          <a:gdLst/>
          <a:ahLst/>
          <a:cxnLst/>
          <a:rect l="0" t="0" r="0" b="0"/>
          <a:pathLst>
            <a:path>
              <a:moveTo>
                <a:pt x="0" y="36694"/>
              </a:moveTo>
              <a:lnTo>
                <a:pt x="1694943" y="36694"/>
              </a:lnTo>
            </a:path>
          </a:pathLst>
        </a:custGeom>
        <a:noFill/>
        <a:ln w="12700" cap="rnd"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dirty="0"/>
        </a:p>
      </dsp:txBody>
      <dsp:txXfrm>
        <a:off x="3347406" y="1514952"/>
        <a:ext cx="84747" cy="84747"/>
      </dsp:txXfrm>
    </dsp:sp>
    <dsp:sp modelId="{D9E88767-819C-DB48-A5C1-98171B8C94A3}">
      <dsp:nvSpPr>
        <dsp:cNvPr id="0" name=""/>
        <dsp:cNvSpPr/>
      </dsp:nvSpPr>
      <dsp:spPr>
        <a:xfrm>
          <a:off x="4038615" y="304807"/>
          <a:ext cx="2901189" cy="1414677"/>
        </a:xfrm>
        <a:prstGeom prst="roundRect">
          <a:avLst>
            <a:gd name="adj" fmla="val 10000"/>
          </a:avLst>
        </a:prstGeom>
        <a:gradFill rotWithShape="0">
          <a:gsLst>
            <a:gs pos="0">
              <a:schemeClr val="accent1">
                <a:hueOff val="0"/>
                <a:satOff val="0"/>
                <a:lumOff val="0"/>
                <a:alphaOff val="0"/>
                <a:tint val="98000"/>
                <a:satMod val="120000"/>
                <a:lumMod val="110000"/>
              </a:schemeClr>
            </a:gs>
            <a:gs pos="100000">
              <a:schemeClr val="accent1">
                <a:hueOff val="0"/>
                <a:satOff val="0"/>
                <a:lumOff val="0"/>
                <a:alphaOff val="0"/>
                <a:shade val="90000"/>
                <a:lumMod val="90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bg1"/>
              </a:solidFill>
            </a:rPr>
            <a:t>Single dose: Misoprostol 600 mcg orally</a:t>
          </a:r>
        </a:p>
      </dsp:txBody>
      <dsp:txXfrm>
        <a:off x="4080049" y="346241"/>
        <a:ext cx="2818321" cy="1331809"/>
      </dsp:txXfrm>
    </dsp:sp>
    <dsp:sp modelId="{02689E01-E2D2-424A-AA59-EAC78AF5501E}">
      <dsp:nvSpPr>
        <dsp:cNvPr id="0" name=""/>
        <dsp:cNvSpPr/>
      </dsp:nvSpPr>
      <dsp:spPr>
        <a:xfrm rot="2157535">
          <a:off x="2587536" y="2538528"/>
          <a:ext cx="1610057" cy="73388"/>
        </a:xfrm>
        <a:custGeom>
          <a:avLst/>
          <a:gdLst/>
          <a:ahLst/>
          <a:cxnLst/>
          <a:rect l="0" t="0" r="0" b="0"/>
          <a:pathLst>
            <a:path>
              <a:moveTo>
                <a:pt x="0" y="36694"/>
              </a:moveTo>
              <a:lnTo>
                <a:pt x="1610057" y="36694"/>
              </a:lnTo>
            </a:path>
          </a:pathLst>
        </a:custGeom>
        <a:noFill/>
        <a:ln w="12700" cap="rnd"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3352313" y="2534971"/>
        <a:ext cx="80502" cy="80502"/>
      </dsp:txXfrm>
    </dsp:sp>
    <dsp:sp modelId="{714FBB64-284E-5D4B-AD31-036BDFD21132}">
      <dsp:nvSpPr>
        <dsp:cNvPr id="0" name=""/>
        <dsp:cNvSpPr/>
      </dsp:nvSpPr>
      <dsp:spPr>
        <a:xfrm>
          <a:off x="4044186" y="2419347"/>
          <a:ext cx="2805876" cy="1257183"/>
        </a:xfrm>
        <a:prstGeom prst="roundRect">
          <a:avLst>
            <a:gd name="adj" fmla="val 10000"/>
          </a:avLst>
        </a:prstGeom>
        <a:gradFill rotWithShape="0">
          <a:gsLst>
            <a:gs pos="0">
              <a:schemeClr val="accent1">
                <a:hueOff val="0"/>
                <a:satOff val="0"/>
                <a:lumOff val="0"/>
                <a:alphaOff val="0"/>
                <a:tint val="98000"/>
                <a:satMod val="120000"/>
                <a:lumMod val="110000"/>
              </a:schemeClr>
            </a:gs>
            <a:gs pos="100000">
              <a:schemeClr val="accent1">
                <a:hueOff val="0"/>
                <a:satOff val="0"/>
                <a:lumOff val="0"/>
                <a:alphaOff val="0"/>
                <a:shade val="90000"/>
                <a:lumMod val="90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bg1"/>
              </a:solidFill>
            </a:rPr>
            <a:t>Single dose: Misoprostol 400 mcg sublingually</a:t>
          </a:r>
        </a:p>
      </dsp:txBody>
      <dsp:txXfrm>
        <a:off x="4081008" y="2456169"/>
        <a:ext cx="2732232" cy="118353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4BADA4-FF7E-499C-A8E7-A35B4913F51B}">
      <dsp:nvSpPr>
        <dsp:cNvPr id="0" name=""/>
        <dsp:cNvSpPr/>
      </dsp:nvSpPr>
      <dsp:spPr>
        <a:xfrm>
          <a:off x="-53367" y="0"/>
          <a:ext cx="8017160" cy="4370797"/>
        </a:xfrm>
        <a:prstGeom prst="swooshArrow">
          <a:avLst>
            <a:gd name="adj1" fmla="val 25000"/>
            <a:gd name="adj2" fmla="val 25000"/>
          </a:avLst>
        </a:prstGeom>
        <a:pattFill prst="pct50">
          <a:fgClr>
            <a:schemeClr val="accent1">
              <a:tint val="40000"/>
              <a:hueOff val="0"/>
              <a:satOff val="0"/>
              <a:lumOff val="0"/>
            </a:schemeClr>
          </a:fgClr>
          <a:bgClr>
            <a:srgbClr val="E28C05"/>
          </a:bgClr>
        </a:pattFill>
        <a:ln>
          <a:noFill/>
        </a:ln>
        <a:effectLst/>
      </dsp:spPr>
      <dsp:style>
        <a:lnRef idx="0">
          <a:scrgbClr r="0" g="0" b="0"/>
        </a:lnRef>
        <a:fillRef idx="1">
          <a:scrgbClr r="0" g="0" b="0"/>
        </a:fillRef>
        <a:effectRef idx="0">
          <a:scrgbClr r="0" g="0" b="0"/>
        </a:effectRef>
        <a:fontRef idx="minor"/>
      </dsp:style>
    </dsp:sp>
    <dsp:sp modelId="{3D78EDF2-C3DC-4789-9368-180DD32855D7}">
      <dsp:nvSpPr>
        <dsp:cNvPr id="0" name=""/>
        <dsp:cNvSpPr/>
      </dsp:nvSpPr>
      <dsp:spPr>
        <a:xfrm>
          <a:off x="745388" y="3263920"/>
          <a:ext cx="160845" cy="160845"/>
        </a:xfrm>
        <a:prstGeom prst="ellipse">
          <a:avLst/>
        </a:prstGeom>
        <a:solidFill>
          <a:schemeClr val="accent1">
            <a:hueOff val="0"/>
            <a:satOff val="0"/>
            <a:lumOff val="0"/>
            <a:alphaOff val="0"/>
          </a:schemeClr>
        </a:solidFill>
        <a:ln w="19050" cap="rnd" cmpd="sng" algn="ctr">
          <a:solidFill>
            <a:srgbClr val="E28C05"/>
          </a:solidFill>
          <a:prstDash val="solid"/>
        </a:ln>
        <a:effectLst/>
      </dsp:spPr>
      <dsp:style>
        <a:lnRef idx="2">
          <a:scrgbClr r="0" g="0" b="0"/>
        </a:lnRef>
        <a:fillRef idx="1">
          <a:scrgbClr r="0" g="0" b="0"/>
        </a:fillRef>
        <a:effectRef idx="0">
          <a:scrgbClr r="0" g="0" b="0"/>
        </a:effectRef>
        <a:fontRef idx="minor">
          <a:schemeClr val="lt1"/>
        </a:fontRef>
      </dsp:style>
    </dsp:sp>
    <dsp:sp modelId="{5FA82531-E079-43E7-B118-C437DF67D78A}">
      <dsp:nvSpPr>
        <dsp:cNvPr id="0" name=""/>
        <dsp:cNvSpPr/>
      </dsp:nvSpPr>
      <dsp:spPr>
        <a:xfrm>
          <a:off x="811398" y="3330547"/>
          <a:ext cx="1686399" cy="1040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229" tIns="0" rIns="0" bIns="0" numCol="1" spcCol="1270" anchor="t" anchorCtr="0">
          <a:noAutofit/>
        </a:bodyPr>
        <a:lstStyle/>
        <a:p>
          <a:pPr lvl="0" algn="ctr" defTabSz="1066800">
            <a:lnSpc>
              <a:spcPct val="90000"/>
            </a:lnSpc>
            <a:spcBef>
              <a:spcPct val="0"/>
            </a:spcBef>
            <a:spcAft>
              <a:spcPct val="35000"/>
            </a:spcAft>
          </a:pPr>
          <a:r>
            <a:rPr lang="en-US" sz="2400" kern="1200" dirty="0" smtClean="0">
              <a:solidFill>
                <a:schemeClr val="bg1"/>
              </a:solidFill>
            </a:rPr>
            <a:t>Advocate &amp; Mobilize</a:t>
          </a:r>
          <a:endParaRPr lang="en-US" sz="2400" kern="1200" dirty="0">
            <a:solidFill>
              <a:schemeClr val="bg1"/>
            </a:solidFill>
          </a:endParaRPr>
        </a:p>
      </dsp:txBody>
      <dsp:txXfrm>
        <a:off x="811398" y="3330547"/>
        <a:ext cx="1686399" cy="1040249"/>
      </dsp:txXfrm>
    </dsp:sp>
    <dsp:sp modelId="{9A305710-371E-4347-8D33-72931153D3F9}">
      <dsp:nvSpPr>
        <dsp:cNvPr id="0" name=""/>
        <dsp:cNvSpPr/>
      </dsp:nvSpPr>
      <dsp:spPr>
        <a:xfrm>
          <a:off x="1964431" y="2399145"/>
          <a:ext cx="279731" cy="279731"/>
        </a:xfrm>
        <a:prstGeom prst="ellipse">
          <a:avLst/>
        </a:prstGeom>
        <a:solidFill>
          <a:schemeClr val="accent1">
            <a:hueOff val="0"/>
            <a:satOff val="0"/>
            <a:lumOff val="0"/>
            <a:alphaOff val="0"/>
          </a:schemeClr>
        </a:solidFill>
        <a:ln w="19050" cap="rnd" cmpd="sng" algn="ctr">
          <a:solidFill>
            <a:srgbClr val="E28C05"/>
          </a:solidFill>
          <a:prstDash val="solid"/>
        </a:ln>
        <a:effectLst/>
      </dsp:spPr>
      <dsp:style>
        <a:lnRef idx="2">
          <a:scrgbClr r="0" g="0" b="0"/>
        </a:lnRef>
        <a:fillRef idx="1">
          <a:scrgbClr r="0" g="0" b="0"/>
        </a:fillRef>
        <a:effectRef idx="0">
          <a:scrgbClr r="0" g="0" b="0"/>
        </a:effectRef>
        <a:fontRef idx="minor">
          <a:schemeClr val="lt1"/>
        </a:fontRef>
      </dsp:style>
    </dsp:sp>
    <dsp:sp modelId="{4FCF15B0-7301-4A99-9C21-819F6EC570A1}">
      <dsp:nvSpPr>
        <dsp:cNvPr id="0" name=""/>
        <dsp:cNvSpPr/>
      </dsp:nvSpPr>
      <dsp:spPr>
        <a:xfrm>
          <a:off x="2369524" y="2373342"/>
          <a:ext cx="1468587" cy="19974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224" tIns="0" rIns="0" bIns="0" numCol="1" spcCol="1270" anchor="t" anchorCtr="0">
          <a:noAutofit/>
        </a:bodyPr>
        <a:lstStyle/>
        <a:p>
          <a:pPr lvl="0" algn="ctr" defTabSz="1244600">
            <a:lnSpc>
              <a:spcPct val="90000"/>
            </a:lnSpc>
            <a:spcBef>
              <a:spcPct val="0"/>
            </a:spcBef>
            <a:spcAft>
              <a:spcPct val="35000"/>
            </a:spcAft>
          </a:pPr>
          <a:r>
            <a:rPr lang="en-US" sz="2800" kern="1200" dirty="0" smtClean="0">
              <a:solidFill>
                <a:schemeClr val="bg1"/>
              </a:solidFill>
            </a:rPr>
            <a:t>Assess &amp; Plan</a:t>
          </a:r>
          <a:endParaRPr lang="en-US" sz="2800" kern="1200" dirty="0">
            <a:solidFill>
              <a:schemeClr val="bg1"/>
            </a:solidFill>
          </a:endParaRPr>
        </a:p>
      </dsp:txBody>
      <dsp:txXfrm>
        <a:off x="2369524" y="2373342"/>
        <a:ext cx="1468587" cy="1997454"/>
      </dsp:txXfrm>
    </dsp:sp>
    <dsp:sp modelId="{280A986B-678B-49D7-B9D3-4C332B91ED27}">
      <dsp:nvSpPr>
        <dsp:cNvPr id="0" name=""/>
        <dsp:cNvSpPr/>
      </dsp:nvSpPr>
      <dsp:spPr>
        <a:xfrm>
          <a:off x="3634769" y="1534374"/>
          <a:ext cx="370643" cy="370643"/>
        </a:xfrm>
        <a:prstGeom prst="ellipse">
          <a:avLst/>
        </a:prstGeom>
        <a:solidFill>
          <a:schemeClr val="accent1">
            <a:hueOff val="0"/>
            <a:satOff val="0"/>
            <a:lumOff val="0"/>
            <a:alphaOff val="0"/>
          </a:schemeClr>
        </a:solidFill>
        <a:ln w="19050" cap="rnd" cmpd="sng" algn="ctr">
          <a:solidFill>
            <a:srgbClr val="E28C05"/>
          </a:solidFill>
          <a:prstDash val="solid"/>
        </a:ln>
        <a:effectLst/>
      </dsp:spPr>
      <dsp:style>
        <a:lnRef idx="2">
          <a:scrgbClr r="0" g="0" b="0"/>
        </a:lnRef>
        <a:fillRef idx="1">
          <a:scrgbClr r="0" g="0" b="0"/>
        </a:fillRef>
        <a:effectRef idx="0">
          <a:scrgbClr r="0" g="0" b="0"/>
        </a:effectRef>
        <a:fontRef idx="minor">
          <a:schemeClr val="lt1"/>
        </a:fontRef>
      </dsp:style>
    </dsp:sp>
    <dsp:sp modelId="{820A56B4-982F-409C-BAD9-1135C3B4FC37}">
      <dsp:nvSpPr>
        <dsp:cNvPr id="0" name=""/>
        <dsp:cNvSpPr/>
      </dsp:nvSpPr>
      <dsp:spPr>
        <a:xfrm>
          <a:off x="3820088" y="1669644"/>
          <a:ext cx="2353500" cy="2701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6396" tIns="0" rIns="0" bIns="0" numCol="1" spcCol="1270" anchor="t" anchorCtr="0">
          <a:noAutofit/>
        </a:bodyPr>
        <a:lstStyle/>
        <a:p>
          <a:pPr lvl="0" algn="ctr" defTabSz="1244600">
            <a:lnSpc>
              <a:spcPct val="90000"/>
            </a:lnSpc>
            <a:spcBef>
              <a:spcPct val="0"/>
            </a:spcBef>
            <a:spcAft>
              <a:spcPct val="35000"/>
            </a:spcAft>
          </a:pPr>
          <a:r>
            <a:rPr lang="en-US" sz="2800" kern="1200" dirty="0" smtClean="0">
              <a:solidFill>
                <a:schemeClr val="bg1"/>
              </a:solidFill>
            </a:rPr>
            <a:t>Implement on small scale</a:t>
          </a:r>
          <a:endParaRPr lang="en-US" sz="2800" kern="1200" dirty="0">
            <a:solidFill>
              <a:schemeClr val="bg1"/>
            </a:solidFill>
          </a:endParaRPr>
        </a:p>
      </dsp:txBody>
      <dsp:txXfrm>
        <a:off x="3820088" y="1669644"/>
        <a:ext cx="2353500" cy="2701152"/>
      </dsp:txXfrm>
    </dsp:sp>
    <dsp:sp modelId="{35B332B3-7F22-40EE-9DD0-5CD7CF86B5E7}">
      <dsp:nvSpPr>
        <dsp:cNvPr id="0" name=""/>
        <dsp:cNvSpPr/>
      </dsp:nvSpPr>
      <dsp:spPr>
        <a:xfrm>
          <a:off x="6072105" y="813729"/>
          <a:ext cx="496522" cy="496522"/>
        </a:xfrm>
        <a:prstGeom prst="ellipse">
          <a:avLst/>
        </a:prstGeom>
        <a:solidFill>
          <a:schemeClr val="accent1">
            <a:hueOff val="0"/>
            <a:satOff val="0"/>
            <a:lumOff val="0"/>
            <a:alphaOff val="0"/>
          </a:schemeClr>
        </a:solidFill>
        <a:ln w="19050" cap="rnd" cmpd="sng" algn="ctr">
          <a:solidFill>
            <a:srgbClr val="E28C05"/>
          </a:solidFill>
          <a:prstDash val="solid"/>
        </a:ln>
        <a:effectLst/>
      </dsp:spPr>
      <dsp:style>
        <a:lnRef idx="2">
          <a:scrgbClr r="0" g="0" b="0"/>
        </a:lnRef>
        <a:fillRef idx="1">
          <a:scrgbClr r="0" g="0" b="0"/>
        </a:fillRef>
        <a:effectRef idx="0">
          <a:scrgbClr r="0" g="0" b="0"/>
        </a:effectRef>
        <a:fontRef idx="minor">
          <a:schemeClr val="lt1"/>
        </a:fontRef>
      </dsp:style>
    </dsp:sp>
    <dsp:sp modelId="{1168649E-B39A-43BE-9AC7-648CD11FDCCE}">
      <dsp:nvSpPr>
        <dsp:cNvPr id="0" name=""/>
        <dsp:cNvSpPr/>
      </dsp:nvSpPr>
      <dsp:spPr>
        <a:xfrm>
          <a:off x="6288296" y="1236935"/>
          <a:ext cx="1468587" cy="31338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3097" tIns="0" rIns="0" bIns="0" numCol="1" spcCol="1270" anchor="t" anchorCtr="0">
          <a:noAutofit/>
        </a:bodyPr>
        <a:lstStyle/>
        <a:p>
          <a:pPr lvl="0" algn="ctr" defTabSz="1244600">
            <a:lnSpc>
              <a:spcPct val="90000"/>
            </a:lnSpc>
            <a:spcBef>
              <a:spcPct val="0"/>
            </a:spcBef>
            <a:spcAft>
              <a:spcPct val="35000"/>
            </a:spcAft>
          </a:pPr>
          <a:r>
            <a:rPr lang="en-US" sz="2800" kern="1200" dirty="0" smtClean="0">
              <a:solidFill>
                <a:schemeClr val="bg1"/>
              </a:solidFill>
            </a:rPr>
            <a:t>Assess &amp; scale up</a:t>
          </a:r>
          <a:endParaRPr lang="en-US" sz="2800" kern="1200" dirty="0">
            <a:solidFill>
              <a:schemeClr val="bg1"/>
            </a:solidFill>
          </a:endParaRPr>
        </a:p>
      </dsp:txBody>
      <dsp:txXfrm>
        <a:off x="6288296" y="1236935"/>
        <a:ext cx="1468587" cy="313386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F6912A3E-444C-4459-8194-FB0A871D21A9}" type="datetimeFigureOut">
              <a:rPr lang="en-US" smtClean="0"/>
              <a:pPr/>
              <a:t>8/6/2018</a:t>
            </a:fld>
            <a:endParaRPr lang="en-US" dirty="0"/>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8F38D732-6D31-4EF8-A28C-76CFDEC958E6}" type="slidenum">
              <a:rPr lang="en-US" smtClean="0"/>
              <a:pPr/>
              <a:t>‹N›</a:t>
            </a:fld>
            <a:endParaRPr lang="en-US" dirty="0"/>
          </a:p>
        </p:txBody>
      </p:sp>
    </p:spTree>
    <p:extLst>
      <p:ext uri="{BB962C8B-B14F-4D97-AF65-F5344CB8AC3E}">
        <p14:creationId xmlns:p14="http://schemas.microsoft.com/office/powerpoint/2010/main" val="759179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who.int/reproductivehealth/publications/unsafeabortion_2003/ua_estimates03.pdf"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who.int/reproductivehealth/publications/unsafeabortion_2003/ua_estimates03.pdf"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170">
              <a:lnSpc>
                <a:spcPct val="100000"/>
              </a:lnSpc>
              <a:defRPr/>
            </a:pPr>
            <a:r>
              <a:rPr lang="en-US" sz="1100" b="1" u="none" dirty="0" smtClean="0"/>
              <a:t>Dissemination Packet </a:t>
            </a:r>
            <a:r>
              <a:rPr lang="en-US" sz="1100" b="1" u="none" dirty="0"/>
              <a:t>for </a:t>
            </a:r>
            <a:r>
              <a:rPr lang="en-US" sz="1100" b="1" u="none" dirty="0" smtClean="0"/>
              <a:t>the </a:t>
            </a:r>
            <a:r>
              <a:rPr lang="en-US" sz="1100" b="1" i="1" u="none" dirty="0" smtClean="0"/>
              <a:t>WHO </a:t>
            </a:r>
            <a:r>
              <a:rPr lang="en-US" sz="1100" b="1" i="1" u="none" dirty="0"/>
              <a:t>Safe abortion: technical and policy guidance for health systems </a:t>
            </a:r>
            <a:r>
              <a:rPr lang="en-US" sz="1100" b="1" i="1" u="none" dirty="0" smtClean="0"/>
              <a:t>: </a:t>
            </a:r>
            <a:r>
              <a:rPr lang="en-US" sz="1100" b="1" u="none" dirty="0" smtClean="0"/>
              <a:t>Global  </a:t>
            </a:r>
            <a:r>
              <a:rPr lang="en-US" sz="1100" b="1" u="none" dirty="0"/>
              <a:t>version</a:t>
            </a:r>
          </a:p>
          <a:p>
            <a:pPr defTabSz="942170">
              <a:lnSpc>
                <a:spcPct val="100000"/>
              </a:lnSpc>
              <a:defRPr/>
            </a:pPr>
            <a:endParaRPr lang="en-US" sz="1100" b="1" u="sng" dirty="0"/>
          </a:p>
          <a:p>
            <a:pPr defTabSz="942170">
              <a:lnSpc>
                <a:spcPct val="100000"/>
              </a:lnSpc>
              <a:defRPr/>
            </a:pPr>
            <a:r>
              <a:rPr lang="en-US" sz="1100" b="1" dirty="0"/>
              <a:t>Guidance for presenters:</a:t>
            </a:r>
          </a:p>
          <a:p>
            <a:pPr defTabSz="942170">
              <a:lnSpc>
                <a:spcPct val="100000"/>
              </a:lnSpc>
              <a:defRPr/>
            </a:pPr>
            <a:r>
              <a:rPr lang="en-US" sz="1100" i="1" u="sng" dirty="0"/>
              <a:t>Preparation: </a:t>
            </a:r>
            <a:r>
              <a:rPr lang="en-US" sz="1100" i="1" dirty="0"/>
              <a:t>The PowerPoint slides contained </a:t>
            </a:r>
            <a:r>
              <a:rPr lang="en-US" sz="1100" i="1" baseline="0" dirty="0" smtClean="0"/>
              <a:t>in t</a:t>
            </a:r>
            <a:r>
              <a:rPr lang="en-US" sz="1100" i="1" dirty="0" smtClean="0"/>
              <a:t>his </a:t>
            </a:r>
            <a:r>
              <a:rPr lang="en-US" sz="1100" i="1" dirty="0"/>
              <a:t>Dissemination </a:t>
            </a:r>
            <a:r>
              <a:rPr lang="en-US" sz="1100" i="1" dirty="0" smtClean="0"/>
              <a:t>Packet </a:t>
            </a:r>
            <a:r>
              <a:rPr lang="en-US" sz="1100" i="1" dirty="0"/>
              <a:t>can be customized to best suit the purposes of your presentation, your </a:t>
            </a:r>
            <a:r>
              <a:rPr lang="en-US" sz="1100" i="1" dirty="0" smtClean="0"/>
              <a:t>audience </a:t>
            </a:r>
            <a:r>
              <a:rPr lang="en-US" sz="1100" i="1" dirty="0"/>
              <a:t>and relevant, region-specific information. The User’s Guide to the Dissemination </a:t>
            </a:r>
            <a:r>
              <a:rPr lang="en-US" sz="1100" i="1" dirty="0" smtClean="0"/>
              <a:t>Packet </a:t>
            </a:r>
            <a:r>
              <a:rPr lang="en-US" sz="1100" i="1" dirty="0"/>
              <a:t>provides suggestions on which slides to select for </a:t>
            </a:r>
            <a:r>
              <a:rPr lang="en-US" sz="1100" i="1" dirty="0" smtClean="0"/>
              <a:t>health-care </a:t>
            </a:r>
            <a:r>
              <a:rPr lang="en-US" sz="1100" i="1" dirty="0"/>
              <a:t>providers, policymakers, </a:t>
            </a:r>
            <a:r>
              <a:rPr lang="en-US" sz="1100" i="1" dirty="0" smtClean="0"/>
              <a:t>advocates </a:t>
            </a:r>
            <a:r>
              <a:rPr lang="en-US" sz="1100" i="1" dirty="0"/>
              <a:t>and media, as well as a list of </a:t>
            </a:r>
            <a:r>
              <a:rPr lang="en-US" sz="1100" b="1" i="1" dirty="0"/>
              <a:t>additional resources </a:t>
            </a:r>
            <a:r>
              <a:rPr lang="en-US" sz="1100" i="1" dirty="0"/>
              <a:t>that you can consult while customizing your presentation. </a:t>
            </a:r>
          </a:p>
          <a:p>
            <a:pPr defTabSz="942170">
              <a:lnSpc>
                <a:spcPct val="100000"/>
              </a:lnSpc>
              <a:defRPr/>
            </a:pPr>
            <a:endParaRPr lang="en-US" sz="1100" i="1" dirty="0"/>
          </a:p>
          <a:p>
            <a:pPr defTabSz="942170">
              <a:lnSpc>
                <a:spcPct val="100000"/>
              </a:lnSpc>
              <a:defRPr/>
            </a:pPr>
            <a:r>
              <a:rPr lang="en-US" sz="1100" i="1" dirty="0"/>
              <a:t>This Dissemination </a:t>
            </a:r>
            <a:r>
              <a:rPr lang="en-US" sz="1100" i="1" dirty="0" smtClean="0"/>
              <a:t>Packet </a:t>
            </a:r>
            <a:r>
              <a:rPr lang="en-US" sz="1100" i="1" dirty="0"/>
              <a:t>begins with:</a:t>
            </a:r>
          </a:p>
          <a:p>
            <a:pPr marL="228572" indent="-228572">
              <a:lnSpc>
                <a:spcPct val="100000"/>
              </a:lnSpc>
              <a:buFont typeface="+mj-lt"/>
              <a:buAutoNum type="alphaUcPeriod"/>
              <a:defRPr/>
            </a:pPr>
            <a:r>
              <a:rPr lang="en-US" sz="1100" i="1" dirty="0"/>
              <a:t>Introduction: A short summary </a:t>
            </a:r>
            <a:r>
              <a:rPr lang="en-US" sz="1100" i="1" dirty="0" smtClean="0"/>
              <a:t>of </a:t>
            </a:r>
            <a:r>
              <a:rPr lang="en-US" sz="1100" i="1" dirty="0"/>
              <a:t>how the 2</a:t>
            </a:r>
            <a:r>
              <a:rPr lang="en-US" sz="1100" i="1" baseline="30000" dirty="0"/>
              <a:t>nd</a:t>
            </a:r>
            <a:r>
              <a:rPr lang="en-US" sz="1100" i="1" dirty="0"/>
              <a:t> edition of the </a:t>
            </a:r>
            <a:r>
              <a:rPr lang="en-US" sz="1100" i="1" baseline="0" dirty="0" smtClean="0"/>
              <a:t>WHO Safe Abortion Guidance</a:t>
            </a:r>
            <a:r>
              <a:rPr lang="en-US" sz="1100" i="1" dirty="0" smtClean="0"/>
              <a:t> </a:t>
            </a:r>
            <a:r>
              <a:rPr lang="en-US" sz="1100" i="1" dirty="0"/>
              <a:t>was developed, its intended </a:t>
            </a:r>
            <a:r>
              <a:rPr lang="en-US" sz="1100" i="1" dirty="0" smtClean="0"/>
              <a:t>audiences </a:t>
            </a:r>
            <a:r>
              <a:rPr lang="en-US" sz="1100" i="1" dirty="0"/>
              <a:t>and types of new information it provides. </a:t>
            </a:r>
          </a:p>
          <a:p>
            <a:pPr marL="228572" indent="-228572">
              <a:lnSpc>
                <a:spcPct val="100000"/>
              </a:lnSpc>
              <a:buFont typeface="+mj-lt"/>
              <a:buAutoNum type="alphaUcPeriod"/>
              <a:defRPr/>
            </a:pPr>
            <a:r>
              <a:rPr lang="en-US" sz="1100" i="1" dirty="0"/>
              <a:t>Highlights </a:t>
            </a:r>
            <a:r>
              <a:rPr lang="en-US" sz="1100" i="1" dirty="0" smtClean="0"/>
              <a:t>of </a:t>
            </a:r>
            <a:r>
              <a:rPr lang="en-US" sz="1100" i="1" dirty="0"/>
              <a:t>What’s New in the 2</a:t>
            </a:r>
            <a:r>
              <a:rPr lang="en-US" sz="1100" i="1" baseline="30000" dirty="0"/>
              <a:t>nd</a:t>
            </a:r>
            <a:r>
              <a:rPr lang="en-US" sz="1100" i="1" dirty="0"/>
              <a:t> Edition (2012) (important new updates </a:t>
            </a:r>
            <a:r>
              <a:rPr lang="en-US" sz="1100" i="1" dirty="0" smtClean="0"/>
              <a:t>since</a:t>
            </a:r>
            <a:r>
              <a:rPr lang="en-US" sz="1100" i="1" baseline="0" dirty="0" smtClean="0"/>
              <a:t> </a:t>
            </a:r>
            <a:r>
              <a:rPr lang="en-US" sz="1100" i="1" dirty="0" smtClean="0"/>
              <a:t>the </a:t>
            </a:r>
            <a:r>
              <a:rPr lang="en-US" sz="1100" i="1" dirty="0"/>
              <a:t>1</a:t>
            </a:r>
            <a:r>
              <a:rPr lang="en-US" sz="1100" i="1" baseline="30000" dirty="0"/>
              <a:t>st</a:t>
            </a:r>
            <a:r>
              <a:rPr lang="en-US" sz="1100" i="1" dirty="0"/>
              <a:t> </a:t>
            </a:r>
            <a:r>
              <a:rPr lang="en-US" sz="1100" i="1" dirty="0" smtClean="0"/>
              <a:t>edition).</a:t>
            </a:r>
            <a:endParaRPr lang="en-US" sz="1100" i="1" dirty="0"/>
          </a:p>
          <a:p>
            <a:pPr>
              <a:lnSpc>
                <a:spcPct val="100000"/>
              </a:lnSpc>
              <a:defRPr/>
            </a:pPr>
            <a:endParaRPr lang="en-US" sz="1100" i="1" dirty="0"/>
          </a:p>
          <a:p>
            <a:pPr>
              <a:lnSpc>
                <a:spcPct val="100000"/>
              </a:lnSpc>
              <a:defRPr/>
            </a:pPr>
            <a:r>
              <a:rPr lang="en-US" sz="1100" i="1" dirty="0"/>
              <a:t>Section B (Highlights of What’s New in the 2</a:t>
            </a:r>
            <a:r>
              <a:rPr lang="en-US" sz="1100" i="1" baseline="30000" dirty="0"/>
              <a:t>nd</a:t>
            </a:r>
            <a:r>
              <a:rPr lang="en-US" sz="1100" i="1" dirty="0"/>
              <a:t> Edition),  contains only updates and new information that was not included in the 1</a:t>
            </a:r>
            <a:r>
              <a:rPr lang="en-US" sz="1100" i="1" baseline="30000" dirty="0"/>
              <a:t>st</a:t>
            </a:r>
            <a:r>
              <a:rPr lang="en-US" sz="1100" i="1" dirty="0"/>
              <a:t> edition of the WHO Safe Abortion Guidance, which was released in 2003.  The primary purpose of  section B is to deliver a short, summary presentation for audiences who are </a:t>
            </a:r>
            <a:r>
              <a:rPr lang="en-US" sz="1100" i="1" u="sng" dirty="0"/>
              <a:t>already </a:t>
            </a:r>
            <a:r>
              <a:rPr lang="en-US" sz="1100" i="1" u="sng" dirty="0" smtClean="0"/>
              <a:t>very  familiar  </a:t>
            </a:r>
            <a:r>
              <a:rPr lang="en-US" sz="1100" i="1" dirty="0"/>
              <a:t>with the 1</a:t>
            </a:r>
            <a:r>
              <a:rPr lang="en-US" sz="1100" i="1" baseline="30000" dirty="0"/>
              <a:t>st</a:t>
            </a:r>
            <a:r>
              <a:rPr lang="en-US" sz="1100" i="1" dirty="0"/>
              <a:t> edition.  Section B can be used with these audiences particularly in cases when time constraints do not allow a fuller presentation of the slides provided in Modules 1 through 4.  </a:t>
            </a:r>
          </a:p>
          <a:p>
            <a:pPr>
              <a:lnSpc>
                <a:spcPct val="100000"/>
              </a:lnSpc>
              <a:defRPr/>
            </a:pPr>
            <a:endParaRPr lang="en-US" sz="1100" i="1" dirty="0"/>
          </a:p>
          <a:p>
            <a:pPr>
              <a:lnSpc>
                <a:spcPct val="100000"/>
              </a:lnSpc>
              <a:defRPr/>
            </a:pPr>
            <a:r>
              <a:rPr lang="en-US" sz="1100" i="1" dirty="0"/>
              <a:t>If you audience is not already familiar with the 1</a:t>
            </a:r>
            <a:r>
              <a:rPr lang="en-US" sz="1100" i="1" baseline="30000" dirty="0"/>
              <a:t>st</a:t>
            </a:r>
            <a:r>
              <a:rPr lang="en-US" sz="1100" i="1" dirty="0"/>
              <a:t> (2003) edition of the WHO Guidance, we suggest that after presenting section A. (Introduction), you skip section </a:t>
            </a:r>
            <a:r>
              <a:rPr lang="en-US" sz="1100" i="1" dirty="0" smtClean="0"/>
              <a:t>B </a:t>
            </a:r>
            <a:r>
              <a:rPr lang="en-US" sz="1100" i="1" dirty="0"/>
              <a:t>and instead move directly to Module 1, then follow the rest of the modules in order. </a:t>
            </a:r>
          </a:p>
          <a:p>
            <a:pPr marL="176657" indent="-176657">
              <a:lnSpc>
                <a:spcPct val="100000"/>
              </a:lnSpc>
              <a:buFont typeface="Arial" pitchFamily="34" charset="0"/>
              <a:buChar char="•"/>
              <a:defRPr/>
            </a:pPr>
            <a:r>
              <a:rPr lang="en-US" sz="1100" i="1" dirty="0"/>
              <a:t>Module 1: Safe abortion care: </a:t>
            </a:r>
            <a:r>
              <a:rPr lang="en-US" sz="1100" i="1" dirty="0" smtClean="0"/>
              <a:t>The </a:t>
            </a:r>
            <a:r>
              <a:rPr lang="en-US" sz="1100" i="1" dirty="0"/>
              <a:t>public health and human rights rationale</a:t>
            </a:r>
          </a:p>
          <a:p>
            <a:pPr marL="176657" indent="-176657">
              <a:lnSpc>
                <a:spcPct val="100000"/>
              </a:lnSpc>
              <a:buFont typeface="Arial" pitchFamily="34" charset="0"/>
              <a:buChar char="•"/>
              <a:defRPr/>
            </a:pPr>
            <a:r>
              <a:rPr lang="en-US" sz="1100" i="1" dirty="0"/>
              <a:t>Module 2: Clinical care for women undergoing abortion</a:t>
            </a:r>
          </a:p>
          <a:p>
            <a:pPr marL="176657" indent="-176657">
              <a:lnSpc>
                <a:spcPct val="100000"/>
              </a:lnSpc>
              <a:buFont typeface="Arial" pitchFamily="34" charset="0"/>
              <a:buChar char="•"/>
              <a:defRPr/>
            </a:pPr>
            <a:r>
              <a:rPr lang="en-US" sz="1100" i="1" dirty="0"/>
              <a:t>Module 3: Planning and managing safe abortion care</a:t>
            </a:r>
          </a:p>
          <a:p>
            <a:pPr marL="176657" indent="-176657">
              <a:lnSpc>
                <a:spcPct val="100000"/>
              </a:lnSpc>
              <a:buFont typeface="Arial" pitchFamily="34" charset="0"/>
              <a:buChar char="•"/>
              <a:defRPr/>
            </a:pPr>
            <a:r>
              <a:rPr lang="en-US" sz="1100" i="1" dirty="0"/>
              <a:t>Module 4: Legal and policy considerations. </a:t>
            </a:r>
          </a:p>
          <a:p>
            <a:pPr defTabSz="942170">
              <a:lnSpc>
                <a:spcPct val="100000"/>
              </a:lnSpc>
              <a:defRPr/>
            </a:pPr>
            <a:endParaRPr lang="en-US" sz="1100" i="1" dirty="0" smtClean="0"/>
          </a:p>
          <a:p>
            <a:pPr defTabSz="942170">
              <a:lnSpc>
                <a:spcPct val="100000"/>
              </a:lnSpc>
              <a:defRPr/>
            </a:pPr>
            <a:r>
              <a:rPr lang="en-US" sz="1100" i="1" dirty="0" smtClean="0"/>
              <a:t>If </a:t>
            </a:r>
            <a:r>
              <a:rPr lang="en-US" sz="1100" i="1" dirty="0"/>
              <a:t>you do include section B in your presentation, please note that some of the PowerPoint </a:t>
            </a:r>
            <a:r>
              <a:rPr lang="en-US" sz="1100" i="1" dirty="0" smtClean="0"/>
              <a:t>slides </a:t>
            </a:r>
            <a:r>
              <a:rPr lang="en-US" sz="1100" i="1" dirty="0"/>
              <a:t>and note pages in section B are similar or the same as those presented in Module 1-4; therefore, you may wish to customize your presentation accordingly.</a:t>
            </a:r>
          </a:p>
          <a:p>
            <a:pPr defTabSz="942170">
              <a:lnSpc>
                <a:spcPct val="100000"/>
              </a:lnSpc>
              <a:defRPr/>
            </a:pPr>
            <a:endParaRPr lang="en-US" sz="1100" i="1" dirty="0"/>
          </a:p>
          <a:p>
            <a:pPr defTabSz="942170">
              <a:lnSpc>
                <a:spcPct val="100000"/>
              </a:lnSpc>
              <a:defRPr/>
            </a:pPr>
            <a:r>
              <a:rPr lang="en-US" sz="1100" i="1" dirty="0"/>
              <a:t>Sources for this presentation are cited throughout the speakers’ notes, with full citations included at the end of the side sequence. </a:t>
            </a:r>
            <a:endParaRPr lang="en-US" sz="1100" b="1" i="1" dirty="0" smtClean="0">
              <a:solidFill>
                <a:srgbClr val="FF0000"/>
              </a:solidFill>
            </a:endParaRPr>
          </a:p>
          <a:p>
            <a:pPr defTabSz="942170">
              <a:lnSpc>
                <a:spcPct val="100000"/>
              </a:lnSpc>
              <a:defRPr/>
            </a:pPr>
            <a:endParaRPr lang="en-US" sz="1100" b="1" i="1" dirty="0">
              <a:solidFill>
                <a:srgbClr val="FF0000"/>
              </a:solidFill>
            </a:endParaRPr>
          </a:p>
          <a:p>
            <a:pPr eaLnBrk="1" hangingPunct="1">
              <a:lnSpc>
                <a:spcPct val="100000"/>
              </a:lnSpc>
              <a:spcBef>
                <a:spcPct val="60000"/>
              </a:spcBef>
            </a:pPr>
            <a:r>
              <a:rPr lang="en-US" sz="1100" i="1" u="sng" dirty="0" smtClean="0"/>
              <a:t>Presentation </a:t>
            </a:r>
            <a:r>
              <a:rPr lang="en-US" sz="1100" i="1" u="sng" dirty="0"/>
              <a:t>delivery</a:t>
            </a:r>
            <a:r>
              <a:rPr lang="en-US" sz="1100" i="1" dirty="0"/>
              <a:t>:  As you begin your presentation, it is an appropriate time to inform your audience of ground rules for the session, such as whether questions should be asked at any time or saved until the end of the presentation. </a:t>
            </a:r>
            <a:endParaRPr lang="en-US" sz="1100" i="1" dirty="0" smtClean="0"/>
          </a:p>
          <a:p>
            <a:pPr eaLnBrk="1" hangingPunct="1">
              <a:lnSpc>
                <a:spcPct val="100000"/>
              </a:lnSpc>
            </a:pPr>
            <a:endParaRPr lang="en-US" sz="1100" b="1" i="1" dirty="0" smtClean="0"/>
          </a:p>
          <a:p>
            <a:pPr marL="0" indent="0">
              <a:lnSpc>
                <a:spcPct val="100000"/>
              </a:lnSpc>
              <a:buFont typeface="Arial" pitchFamily="34" charset="0"/>
              <a:buNone/>
            </a:pPr>
            <a:r>
              <a:rPr lang="en-US" sz="1100" b="1" kern="1200" dirty="0" smtClean="0">
                <a:solidFill>
                  <a:schemeClr val="tx1"/>
                </a:solidFill>
                <a:effectLst/>
                <a:latin typeface="+mn-lt"/>
                <a:ea typeface="+mn-ea"/>
                <a:cs typeface="+mn-cs"/>
              </a:rPr>
              <a:t>Sources:</a:t>
            </a:r>
            <a:r>
              <a:rPr lang="en-US" sz="1100" b="1" kern="1200" baseline="0" dirty="0" smtClean="0">
                <a:solidFill>
                  <a:schemeClr val="tx1"/>
                </a:solidFill>
                <a:effectLst/>
                <a:latin typeface="+mn-lt"/>
                <a:ea typeface="+mn-ea"/>
                <a:cs typeface="+mn-cs"/>
              </a:rPr>
              <a:t> </a:t>
            </a:r>
          </a:p>
          <a:p>
            <a:pPr marL="0" indent="0" eaLnBrk="1" hangingPunct="1">
              <a:lnSpc>
                <a:spcPct val="100000"/>
              </a:lnSpc>
              <a:buFont typeface="Arial" pitchFamily="34" charset="0"/>
              <a:buNone/>
            </a:pPr>
            <a:r>
              <a:rPr lang="en-US" sz="1100" b="0" i="0" kern="1200" baseline="0" dirty="0" smtClean="0">
                <a:solidFill>
                  <a:schemeClr val="tx1"/>
                </a:solidFill>
                <a:effectLst/>
                <a:latin typeface="+mn-lt"/>
                <a:ea typeface="+mn-ea"/>
                <a:cs typeface="+mn-cs"/>
              </a:rPr>
              <a:t>This Dissemination Packet is based primarily on: </a:t>
            </a:r>
          </a:p>
          <a:p>
            <a:pPr marL="171450" indent="-171450" eaLnBrk="1" hangingPunct="1">
              <a:lnSpc>
                <a:spcPct val="100000"/>
              </a:lnSpc>
              <a:buFont typeface="Arial" pitchFamily="34" charset="0"/>
              <a:buChar char="•"/>
            </a:pPr>
            <a:r>
              <a:rPr lang="en-US" sz="1100" dirty="0" smtClean="0"/>
              <a:t>World Health Organization, </a:t>
            </a:r>
            <a:r>
              <a:rPr lang="en-US" sz="1100" i="1" dirty="0" smtClean="0"/>
              <a:t>Safe abortion: technical and policy guidance for health systems, second</a:t>
            </a:r>
            <a:r>
              <a:rPr lang="en-US" sz="1100" i="1" baseline="0" dirty="0" smtClean="0"/>
              <a:t> edition</a:t>
            </a:r>
            <a:r>
              <a:rPr lang="en-US" sz="1100" dirty="0" smtClean="0"/>
              <a:t> (Geneva: WHO, 2012).</a:t>
            </a:r>
            <a:endParaRPr lang="en-US" sz="1100" b="0" i="0" u="none" baseline="0" dirty="0" smtClean="0"/>
          </a:p>
          <a:p>
            <a:pPr marL="0" indent="0" eaLnBrk="1" hangingPunct="1">
              <a:lnSpc>
                <a:spcPct val="100000"/>
              </a:lnSpc>
              <a:buFont typeface="Arial" pitchFamily="34" charset="0"/>
              <a:buNone/>
            </a:pPr>
            <a:r>
              <a:rPr lang="en-US" sz="1100" b="0" i="0" u="none" baseline="0" dirty="0" smtClean="0"/>
              <a:t>Other major sources of information and analysis include:</a:t>
            </a:r>
          </a:p>
          <a:p>
            <a:pPr marL="171450" indent="-171450" eaLnBrk="1" hangingPunct="1">
              <a:lnSpc>
                <a:spcPct val="100000"/>
              </a:lnSpc>
              <a:buFont typeface="Arial" pitchFamily="34" charset="0"/>
              <a:buChar char="•"/>
            </a:pPr>
            <a:r>
              <a:rPr lang="en-US" sz="1100" b="0" i="0" u="none" baseline="0" dirty="0" smtClean="0"/>
              <a:t>WHO Safe Abortion Guidance: Ipas Fact Sheet on 2</a:t>
            </a:r>
            <a:r>
              <a:rPr lang="en-US" sz="1100" b="0" i="0" u="none" baseline="30000" dirty="0" smtClean="0"/>
              <a:t>nd</a:t>
            </a:r>
            <a:r>
              <a:rPr lang="en-US" sz="1100" b="0" i="0" u="none" baseline="0" dirty="0" smtClean="0"/>
              <a:t> edition, Dalia Brahmi, 2012. </a:t>
            </a:r>
          </a:p>
          <a:p>
            <a:pPr marL="171450" indent="-171450" eaLnBrk="1" hangingPunct="1">
              <a:lnSpc>
                <a:spcPct val="100000"/>
              </a:lnSpc>
              <a:buFont typeface="Arial" pitchFamily="34" charset="0"/>
              <a:buChar char="•"/>
            </a:pPr>
            <a:r>
              <a:rPr lang="en-US" sz="1100" dirty="0" smtClean="0"/>
              <a:t>World Health Organization, </a:t>
            </a:r>
            <a:r>
              <a:rPr lang="en-US" sz="1100" i="1" dirty="0" smtClean="0"/>
              <a:t>Safe abortion: technical and policy guidance for health systems</a:t>
            </a:r>
            <a:r>
              <a:rPr lang="en-US" sz="1100" dirty="0" smtClean="0"/>
              <a:t> (Geneva: WHO, 2003).</a:t>
            </a:r>
          </a:p>
          <a:p>
            <a:pPr marL="171450" marR="0" indent="-171450" algn="l" defTabSz="914400" rtl="0" eaLnBrk="1" fontAlgn="auto" latinLnBrk="0" hangingPunct="1">
              <a:lnSpc>
                <a:spcPct val="100000"/>
              </a:lnSpc>
              <a:spcAft>
                <a:spcPts val="0"/>
              </a:spcAft>
              <a:buClrTx/>
              <a:buSzTx/>
              <a:buFont typeface="Arial" pitchFamily="34" charset="0"/>
              <a:buChar char="•"/>
              <a:tabLst/>
              <a:defRPr/>
            </a:pPr>
            <a:r>
              <a:rPr lang="en-US" sz="1100" i="1" dirty="0" smtClean="0"/>
              <a:t>Improving Access to Safe Abortion</a:t>
            </a:r>
            <a:r>
              <a:rPr lang="en-US" sz="1100" i="1" baseline="0" dirty="0" smtClean="0"/>
              <a:t>: </a:t>
            </a:r>
            <a:r>
              <a:rPr lang="en-US" sz="1100" i="1" kern="1200" dirty="0" smtClean="0">
                <a:solidFill>
                  <a:schemeClr val="tx1"/>
                </a:solidFill>
                <a:effectLst/>
                <a:latin typeface="+mn-lt"/>
                <a:ea typeface="+mn-ea"/>
                <a:cs typeface="+mn-cs"/>
              </a:rPr>
              <a:t>Guidance on Making High Quality Services Accessible</a:t>
            </a:r>
            <a:r>
              <a:rPr lang="en-US" sz="1100" kern="1200" dirty="0" smtClean="0">
                <a:solidFill>
                  <a:schemeClr val="tx1"/>
                </a:solidFill>
                <a:effectLst/>
                <a:latin typeface="+mn-lt"/>
                <a:ea typeface="+mn-ea"/>
                <a:cs typeface="+mn-cs"/>
              </a:rPr>
              <a:t>, </a:t>
            </a:r>
            <a:r>
              <a:rPr lang="en-US" sz="1100" dirty="0" smtClean="0"/>
              <a:t>Ipas and Family Care International (FCI), 2005. </a:t>
            </a:r>
            <a:endParaRPr lang="en-US" sz="1100" b="0" i="0" u="none" baseline="0" dirty="0" smtClean="0"/>
          </a:p>
          <a:p>
            <a:pPr marL="171450" marR="0" indent="-171450" algn="l" defTabSz="914400" rtl="0" eaLnBrk="1" fontAlgn="auto" latinLnBrk="0" hangingPunct="1">
              <a:lnSpc>
                <a:spcPct val="100000"/>
              </a:lnSpc>
              <a:spcAft>
                <a:spcPts val="0"/>
              </a:spcAft>
              <a:buClrTx/>
              <a:buSzTx/>
              <a:buFont typeface="Arial" pitchFamily="34" charset="0"/>
              <a:buChar char="•"/>
              <a:tabLst/>
              <a:defRPr/>
            </a:pPr>
            <a:r>
              <a:rPr lang="en-US" sz="1100" i="0" dirty="0" smtClean="0"/>
              <a:t>World</a:t>
            </a:r>
            <a:r>
              <a:rPr lang="en-US" sz="1100" i="0" baseline="0" dirty="0" smtClean="0"/>
              <a:t> Health Organization, </a:t>
            </a:r>
            <a:r>
              <a:rPr lang="en-US" sz="1100" i="1" dirty="0" smtClean="0"/>
              <a:t>Unsafe abortion: global and regional estimates of the incidence of unsafe abortion and associated mortality in 2008,</a:t>
            </a:r>
            <a:r>
              <a:rPr lang="en-US" sz="1100" i="1" baseline="0" dirty="0" smtClean="0"/>
              <a:t> sixth edition </a:t>
            </a:r>
            <a:r>
              <a:rPr lang="en-US" sz="1100" i="0" baseline="0" dirty="0" smtClean="0"/>
              <a:t>(Geneva: WHO,</a:t>
            </a:r>
            <a:r>
              <a:rPr lang="en-US" sz="1100" dirty="0" smtClean="0"/>
              <a:t> 2011). </a:t>
            </a:r>
          </a:p>
          <a:p>
            <a:pPr marL="0" marR="0" indent="0" algn="l" defTabSz="914400" rtl="0" eaLnBrk="1" fontAlgn="auto" latinLnBrk="0" hangingPunct="1">
              <a:lnSpc>
                <a:spcPct val="100000"/>
              </a:lnSpc>
              <a:spcAft>
                <a:spcPts val="0"/>
              </a:spcAft>
              <a:buClrTx/>
              <a:buSzTx/>
              <a:buFont typeface="Arial" pitchFamily="34" charset="0"/>
              <a:buNone/>
              <a:tabLst/>
              <a:defRPr/>
            </a:pPr>
            <a:r>
              <a:rPr lang="en-US" sz="1100" i="0" baseline="0" dirty="0" smtClean="0"/>
              <a:t>Additional sources are cited throughout the document. </a:t>
            </a:r>
          </a:p>
          <a:p>
            <a:pPr marL="0" marR="0" indent="0" algn="l" defTabSz="914400" rtl="0" eaLnBrk="1" fontAlgn="auto" latinLnBrk="0" hangingPunct="1">
              <a:lnSpc>
                <a:spcPct val="100000"/>
              </a:lnSpc>
              <a:spcAft>
                <a:spcPts val="0"/>
              </a:spcAft>
              <a:buClrTx/>
              <a:buSzTx/>
              <a:buFont typeface="Arial" pitchFamily="34" charset="0"/>
              <a:buNone/>
              <a:tabLst/>
              <a:defRPr/>
            </a:pPr>
            <a:r>
              <a:rPr lang="en-US" sz="1100" i="0" baseline="0" dirty="0" smtClean="0"/>
              <a:t>This Dissemination Packet was designed and developed by Linda Ippolito, Strategy 2 Impact, LLC. Thanks go to: Joan Healy, Vice President, Health Systems, </a:t>
            </a:r>
            <a:r>
              <a:rPr lang="en-US" sz="1100" i="0" baseline="0" dirty="0" err="1" smtClean="0"/>
              <a:t>Ipas</a:t>
            </a:r>
            <a:r>
              <a:rPr lang="en-US" sz="1100" i="0"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i="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100" i="1" baseline="0" dirty="0" smtClean="0"/>
              <a:t>Ipas is solely responsible for the content of this Dissemination Packet. </a:t>
            </a:r>
          </a:p>
          <a:p>
            <a:pPr eaLnBrk="1" hangingPunct="1">
              <a:lnSpc>
                <a:spcPct val="100000"/>
              </a:lnSpc>
              <a:spcBef>
                <a:spcPct val="60000"/>
              </a:spcBef>
            </a:pPr>
            <a:r>
              <a:rPr lang="en-US" sz="1100" b="1" i="0" dirty="0" smtClean="0"/>
              <a:t>Photo</a:t>
            </a:r>
            <a:r>
              <a:rPr lang="en-US" sz="1100" b="1" i="0" baseline="0" dirty="0" smtClean="0"/>
              <a:t> credits: </a:t>
            </a:r>
            <a:endParaRPr lang="en-US" sz="1100" b="0" i="0" baseline="0" dirty="0" smtClean="0"/>
          </a:p>
          <a:p>
            <a:pPr marL="171450" indent="-171450">
              <a:lnSpc>
                <a:spcPct val="100000"/>
              </a:lnSpc>
              <a:buFont typeface="Arial" pitchFamily="34" charset="0"/>
              <a:buChar char="•"/>
            </a:pPr>
            <a:r>
              <a:rPr lang="en-US" sz="1100" b="0" kern="1200" dirty="0" smtClean="0">
                <a:effectLst/>
              </a:rPr>
              <a:t>Top left: </a:t>
            </a:r>
            <a:r>
              <a:rPr lang="en-US" sz="1100" kern="1200" dirty="0" smtClean="0">
                <a:solidFill>
                  <a:schemeClr val="tx1"/>
                </a:solidFill>
                <a:effectLst/>
                <a:latin typeface="+mn-lt"/>
                <a:ea typeface="+mn-ea"/>
                <a:cs typeface="+mn-cs"/>
              </a:rPr>
              <a:t>© Richard Lord, no</a:t>
            </a:r>
            <a:r>
              <a:rPr lang="en-US" sz="1100" kern="1200" baseline="0" dirty="0" smtClean="0">
                <a:solidFill>
                  <a:schemeClr val="tx1"/>
                </a:solidFill>
                <a:effectLst/>
                <a:latin typeface="+mn-lt"/>
                <a:ea typeface="+mn-ea"/>
                <a:cs typeface="+mn-cs"/>
              </a:rPr>
              <a:t> date.</a:t>
            </a:r>
            <a:r>
              <a:rPr lang="en-US" sz="1100" kern="1200" dirty="0" smtClean="0">
                <a:solidFill>
                  <a:schemeClr val="tx1"/>
                </a:solidFill>
                <a:effectLst/>
                <a:latin typeface="+mn-lt"/>
                <a:ea typeface="+mn-ea"/>
                <a:cs typeface="+mn-cs"/>
              </a:rPr>
              <a:t> </a:t>
            </a:r>
          </a:p>
          <a:p>
            <a:pPr marL="171450" indent="-171450">
              <a:lnSpc>
                <a:spcPct val="100000"/>
              </a:lnSpc>
              <a:buFont typeface="Arial" pitchFamily="34" charset="0"/>
              <a:buChar char="•"/>
            </a:pPr>
            <a:r>
              <a:rPr lang="en-US" sz="1100" b="0" kern="1200" dirty="0" smtClean="0">
                <a:effectLst/>
              </a:rPr>
              <a:t>Middle:</a:t>
            </a:r>
            <a:r>
              <a:rPr lang="en-US" sz="1100" b="0" kern="1200" baseline="0" dirty="0" smtClean="0">
                <a:effectLst/>
              </a:rPr>
              <a:t> Cover page, </a:t>
            </a:r>
            <a:r>
              <a:rPr lang="en-US" sz="1100" b="0" i="1" baseline="0" dirty="0" smtClean="0">
                <a:latin typeface="+mn-lt"/>
              </a:rPr>
              <a:t>Safe abortion: technical and policy guidance for health systems, WHO, 2012. </a:t>
            </a:r>
            <a:endParaRPr lang="en-US" sz="1100" b="0" kern="1200" dirty="0" smtClean="0">
              <a:effectLst/>
            </a:endParaRPr>
          </a:p>
          <a:p>
            <a:pPr marL="171450" indent="-171450">
              <a:lnSpc>
                <a:spcPct val="100000"/>
              </a:lnSpc>
              <a:buFont typeface="Arial" pitchFamily="34" charset="0"/>
              <a:buChar char="•"/>
            </a:pPr>
            <a:r>
              <a:rPr lang="en-US" sz="1100" b="0" kern="1200" dirty="0" smtClean="0">
                <a:effectLst/>
              </a:rPr>
              <a:t>Bottom center: </a:t>
            </a:r>
            <a:r>
              <a:rPr lang="en-US" sz="1200" kern="1200" dirty="0" smtClean="0">
                <a:solidFill>
                  <a:schemeClr val="tx1"/>
                </a:solidFill>
                <a:effectLst/>
                <a:latin typeface="+mn-lt"/>
                <a:ea typeface="+mn-ea"/>
                <a:cs typeface="+mn-cs"/>
              </a:rPr>
              <a:t>© Richard Lord, 2011</a:t>
            </a:r>
            <a:r>
              <a:rPr lang="en-US" sz="1100" b="0" kern="1200" dirty="0" smtClean="0">
                <a:effectLst/>
              </a:rPr>
              <a:t>. </a:t>
            </a:r>
          </a:p>
          <a:p>
            <a:pPr marL="171450" indent="-171450">
              <a:lnSpc>
                <a:spcPct val="100000"/>
              </a:lnSpc>
              <a:buFont typeface="Arial" pitchFamily="34" charset="0"/>
              <a:buChar char="•"/>
            </a:pPr>
            <a:r>
              <a:rPr lang="en-US" sz="1100" b="0" i="0" kern="1200" baseline="0" dirty="0" smtClean="0">
                <a:effectLst/>
              </a:rPr>
              <a:t>Far right: </a:t>
            </a:r>
            <a:r>
              <a:rPr lang="en-US" sz="1100" kern="1200" dirty="0" smtClean="0">
                <a:solidFill>
                  <a:schemeClr val="tx1"/>
                </a:solidFill>
                <a:effectLst/>
                <a:latin typeface="+mn-lt"/>
                <a:ea typeface="+mn-ea"/>
                <a:cs typeface="+mn-cs"/>
              </a:rPr>
              <a:t>© Richard Lord, 2006.</a:t>
            </a:r>
            <a:endParaRPr lang="en-US" sz="1100" b="0" i="0" baseline="0"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100" i="0" u="sng" dirty="0" smtClean="0">
                <a:effectLst/>
                <a:ea typeface="Calibri"/>
                <a:cs typeface="Andalus" pitchFamily="18" charset="-78"/>
              </a:rPr>
              <a:t>Disclaimer</a:t>
            </a:r>
            <a:r>
              <a:rPr lang="en-US" sz="1100" i="0" dirty="0" smtClean="0">
                <a:effectLst/>
                <a:ea typeface="Calibri"/>
                <a:cs typeface="Andalus" pitchFamily="18" charset="-78"/>
              </a:rPr>
              <a:t>:</a:t>
            </a:r>
            <a:r>
              <a:rPr lang="en-US" sz="1100" i="0" baseline="0" dirty="0" smtClean="0">
                <a:effectLst/>
                <a:ea typeface="Calibri"/>
                <a:cs typeface="Andalus" pitchFamily="18" charset="-78"/>
              </a:rPr>
              <a:t> </a:t>
            </a:r>
            <a:r>
              <a:rPr lang="en-US" sz="1100" i="0" dirty="0" smtClean="0">
                <a:effectLst/>
                <a:ea typeface="Calibri"/>
                <a:cs typeface="Andalus" pitchFamily="18" charset="-78"/>
              </a:rPr>
              <a:t>The photographs used in this publication are for illustrative purposes only; they do not imply any particular attitudes, behaviors, or actions on the part of the any person who appears in the photographs.</a:t>
            </a:r>
          </a:p>
          <a:p>
            <a:pPr marL="0" indent="0" eaLnBrk="1" hangingPunct="1">
              <a:lnSpc>
                <a:spcPct val="100000"/>
              </a:lnSpc>
              <a:spcBef>
                <a:spcPct val="60000"/>
              </a:spcBef>
              <a:buFont typeface="Arial" pitchFamily="34" charset="0"/>
              <a:buNone/>
            </a:pPr>
            <a:r>
              <a:rPr lang="en-US" sz="1100" b="1" i="0" u="none" baseline="0" dirty="0" smtClean="0"/>
              <a:t>Suggested Citation: </a:t>
            </a:r>
            <a:endParaRPr lang="en-US" sz="1100" b="1" i="0" baseline="0" dirty="0" smtClean="0"/>
          </a:p>
          <a:p>
            <a:pPr marL="0" marR="0" indent="0" algn="l" defTabSz="914400" rtl="0" eaLnBrk="1" fontAlgn="auto" latinLnBrk="0" hangingPunct="1">
              <a:lnSpc>
                <a:spcPct val="100000"/>
              </a:lnSpc>
              <a:spcAft>
                <a:spcPts val="0"/>
              </a:spcAft>
              <a:buClrTx/>
              <a:buSzTx/>
              <a:buFontTx/>
              <a:buNone/>
              <a:tabLst/>
              <a:defRPr/>
            </a:pPr>
            <a:r>
              <a:rPr lang="en-US" sz="1100" b="0" i="1" kern="1200" dirty="0" smtClean="0">
                <a:solidFill>
                  <a:schemeClr val="tx1"/>
                </a:solidFill>
                <a:effectLst/>
                <a:latin typeface="+mn-lt"/>
                <a:ea typeface="+mn-ea"/>
                <a:cs typeface="+mn-cs"/>
              </a:rPr>
              <a:t>Safe Abortion: Saving</a:t>
            </a:r>
            <a:r>
              <a:rPr lang="en-US" sz="1100" b="0" i="1" kern="1200" baseline="0" dirty="0" smtClean="0">
                <a:solidFill>
                  <a:schemeClr val="tx1"/>
                </a:solidFill>
                <a:effectLst/>
                <a:latin typeface="+mn-lt"/>
                <a:ea typeface="+mn-ea"/>
                <a:cs typeface="+mn-cs"/>
              </a:rPr>
              <a:t> Lives, Respecting Rights. A dissemination packet for WHO Safe abortion: technical and policy guidance for health systems, Second edition, 2012. </a:t>
            </a:r>
            <a:r>
              <a:rPr lang="en-US" sz="1100" b="0" kern="1200" dirty="0" smtClean="0">
                <a:solidFill>
                  <a:schemeClr val="tx1"/>
                </a:solidFill>
                <a:effectLst/>
                <a:latin typeface="+mn-lt"/>
                <a:ea typeface="+mn-ea"/>
                <a:cs typeface="+mn-cs"/>
              </a:rPr>
              <a:t>© Ipas, 2012. </a:t>
            </a:r>
          </a:p>
          <a:p>
            <a:pPr marL="0" marR="0" indent="0" algn="l" defTabSz="914400" rtl="0" eaLnBrk="1" fontAlgn="auto" latinLnBrk="0" hangingPunct="1">
              <a:lnSpc>
                <a:spcPct val="100000"/>
              </a:lnSpc>
              <a:spcBef>
                <a:spcPct val="60000"/>
              </a:spcBef>
              <a:spcAft>
                <a:spcPts val="0"/>
              </a:spcAft>
              <a:buClrTx/>
              <a:buSzTx/>
              <a:buFontTx/>
              <a:buNone/>
              <a:tabLst/>
              <a:defRPr/>
            </a:pPr>
            <a:r>
              <a:rPr lang="en-US" sz="1100" b="1" kern="1200" dirty="0" smtClean="0">
                <a:solidFill>
                  <a:schemeClr val="tx1"/>
                </a:solidFill>
                <a:effectLst/>
                <a:latin typeface="+mn-lt"/>
                <a:ea typeface="+mn-ea"/>
                <a:cs typeface="+mn-cs"/>
              </a:rPr>
              <a:t>Email:</a:t>
            </a:r>
            <a:r>
              <a:rPr lang="en-US" sz="1100" b="1" kern="1200" baseline="0" dirty="0" smtClean="0">
                <a:solidFill>
                  <a:schemeClr val="tx1"/>
                </a:solidFill>
                <a:effectLst/>
                <a:latin typeface="+mn-lt"/>
                <a:ea typeface="+mn-ea"/>
                <a:cs typeface="+mn-cs"/>
              </a:rPr>
              <a:t> </a:t>
            </a:r>
            <a:r>
              <a:rPr lang="en-US" sz="1100" b="0" kern="1200" baseline="0" dirty="0" smtClean="0">
                <a:solidFill>
                  <a:schemeClr val="tx1"/>
                </a:solidFill>
                <a:effectLst/>
                <a:latin typeface="+mn-lt"/>
                <a:ea typeface="+mn-ea"/>
                <a:cs typeface="+mn-cs"/>
              </a:rPr>
              <a:t>Ipas_publications@ipas.org</a:t>
            </a:r>
          </a:p>
          <a:p>
            <a:pPr marL="0" marR="0" indent="0" algn="l" defTabSz="914400" rtl="0" eaLnBrk="1" fontAlgn="auto" latinLnBrk="0" hangingPunct="1">
              <a:lnSpc>
                <a:spcPct val="100000"/>
              </a:lnSpc>
              <a:spcBef>
                <a:spcPct val="60000"/>
              </a:spcBef>
              <a:spcAft>
                <a:spcPts val="0"/>
              </a:spcAft>
              <a:buClrTx/>
              <a:buSzTx/>
              <a:buFontTx/>
              <a:buNone/>
              <a:tabLst/>
              <a:defRPr/>
            </a:pPr>
            <a:r>
              <a:rPr lang="en-US" sz="1100" b="1" kern="1200" baseline="0" dirty="0" smtClean="0">
                <a:solidFill>
                  <a:schemeClr val="tx1"/>
                </a:solidFill>
                <a:effectLst/>
                <a:latin typeface="+mn-lt"/>
                <a:ea typeface="+mn-ea"/>
                <a:cs typeface="+mn-cs"/>
              </a:rPr>
              <a:t>Web:</a:t>
            </a:r>
            <a:r>
              <a:rPr lang="en-US" sz="1100" b="0" kern="1200" baseline="0" dirty="0" smtClean="0">
                <a:solidFill>
                  <a:schemeClr val="tx1"/>
                </a:solidFill>
                <a:effectLst/>
                <a:latin typeface="+mn-lt"/>
                <a:ea typeface="+mn-ea"/>
                <a:cs typeface="+mn-cs"/>
              </a:rPr>
              <a:t> www.ipas.org</a:t>
            </a:r>
            <a:endParaRPr lang="en-US" sz="11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ct val="60000"/>
              </a:spcBef>
              <a:spcAft>
                <a:spcPts val="0"/>
              </a:spcAft>
              <a:buClrTx/>
              <a:buSzTx/>
              <a:buFontTx/>
              <a:buNone/>
              <a:tabLst/>
              <a:defRPr/>
            </a:pPr>
            <a:endParaRPr lang="en-US" sz="1100" b="1" kern="1200" dirty="0" smtClean="0">
              <a:solidFill>
                <a:schemeClr val="tx1"/>
              </a:solidFill>
              <a:effectLst/>
              <a:latin typeface="+mn-lt"/>
              <a:ea typeface="+mn-ea"/>
              <a:cs typeface="+mn-cs"/>
            </a:endParaRPr>
          </a:p>
          <a:p>
            <a:pPr eaLnBrk="1" hangingPunct="1">
              <a:lnSpc>
                <a:spcPct val="100000"/>
              </a:lnSpc>
              <a:spcBef>
                <a:spcPct val="60000"/>
              </a:spcBef>
            </a:pPr>
            <a:endParaRPr lang="en-US" sz="1100" b="1" i="0" dirty="0"/>
          </a:p>
          <a:p>
            <a:pPr defTabSz="942170">
              <a:lnSpc>
                <a:spcPct val="100000"/>
              </a:lnSpc>
              <a:defRPr/>
            </a:pPr>
            <a:endParaRPr lang="en-US" sz="1100" b="1" dirty="0"/>
          </a:p>
        </p:txBody>
      </p:sp>
      <p:sp>
        <p:nvSpPr>
          <p:cNvPr id="4" name="Slide Number Placeholder 3"/>
          <p:cNvSpPr>
            <a:spLocks noGrp="1"/>
          </p:cNvSpPr>
          <p:nvPr>
            <p:ph type="sldNum" sz="quarter" idx="10"/>
          </p:nvPr>
        </p:nvSpPr>
        <p:spPr/>
        <p:txBody>
          <a:bodyPr/>
          <a:lstStyle/>
          <a:p>
            <a:fld id="{8F38D732-6D31-4EF8-A28C-76CFDEC958E6}" type="slidenum">
              <a:rPr lang="en-US" smtClean="0"/>
              <a:pPr/>
              <a:t>1</a:t>
            </a:fld>
            <a:endParaRPr lang="en-US" dirty="0"/>
          </a:p>
        </p:txBody>
      </p:sp>
    </p:spTree>
    <p:extLst>
      <p:ext uri="{BB962C8B-B14F-4D97-AF65-F5344CB8AC3E}">
        <p14:creationId xmlns:p14="http://schemas.microsoft.com/office/powerpoint/2010/main" val="26595588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42289" rtl="0" eaLnBrk="1" fontAlgn="auto" latinLnBrk="0" hangingPunct="1">
              <a:lnSpc>
                <a:spcPct val="100000"/>
              </a:lnSpc>
              <a:spcBef>
                <a:spcPts val="0"/>
              </a:spcBef>
              <a:spcAft>
                <a:spcPts val="0"/>
              </a:spcAft>
              <a:buClrTx/>
              <a:buSzTx/>
              <a:buFontTx/>
              <a:buNone/>
              <a:tabLst/>
              <a:defRPr/>
            </a:pPr>
            <a:r>
              <a:rPr lang="en-US" sz="1100" b="0" i="1" dirty="0" smtClean="0"/>
              <a:t>[Module</a:t>
            </a:r>
            <a:r>
              <a:rPr lang="en-US" sz="1100" b="0" i="1" baseline="0" dirty="0" smtClean="0"/>
              <a:t> 1: Public Health and Human Rights Rationale]</a:t>
            </a:r>
          </a:p>
          <a:p>
            <a:pPr marL="0" marR="0" indent="0" algn="l" defTabSz="942289" rtl="0" eaLnBrk="1" fontAlgn="auto" latinLnBrk="0" hangingPunct="1">
              <a:lnSpc>
                <a:spcPct val="100000"/>
              </a:lnSpc>
              <a:spcBef>
                <a:spcPts val="0"/>
              </a:spcBef>
              <a:spcAft>
                <a:spcPts val="0"/>
              </a:spcAft>
              <a:buClrTx/>
              <a:buSzTx/>
              <a:buFontTx/>
              <a:buNone/>
              <a:tabLst/>
              <a:defRPr/>
            </a:pPr>
            <a:endParaRPr lang="en-US" sz="1100" i="1" dirty="0"/>
          </a:p>
          <a:p>
            <a:pPr defTabSz="942289">
              <a:defRPr/>
            </a:pPr>
            <a:r>
              <a:rPr lang="en-US" sz="1100" b="1" dirty="0"/>
              <a:t>Speaker’s Notes: </a:t>
            </a:r>
          </a:p>
          <a:p>
            <a:pPr marL="0" marR="0" indent="0" algn="l" defTabSz="942289" rtl="0" eaLnBrk="1" fontAlgn="auto" latinLnBrk="0" hangingPunct="1">
              <a:lnSpc>
                <a:spcPct val="100000"/>
              </a:lnSpc>
              <a:spcBef>
                <a:spcPts val="0"/>
              </a:spcBef>
              <a:spcAft>
                <a:spcPts val="0"/>
              </a:spcAft>
              <a:buClrTx/>
              <a:buSzTx/>
              <a:buFontTx/>
              <a:buNone/>
              <a:tabLst/>
              <a:defRPr/>
            </a:pPr>
            <a:r>
              <a:rPr lang="en-US" sz="1100" b="0" baseline="0" dirty="0" smtClean="0"/>
              <a:t>Around</a:t>
            </a:r>
            <a:r>
              <a:rPr lang="en-US" sz="1100" b="0" dirty="0" smtClean="0"/>
              <a:t> the world, there is wide variation in the incidence of unsafe abortion and the laws, policies, and practices related  to the provision of safe and unsafe abortion services.  </a:t>
            </a:r>
          </a:p>
          <a:p>
            <a:pPr marL="0" marR="0" indent="0" algn="l" defTabSz="942289" rtl="0" eaLnBrk="1" fontAlgn="auto" latinLnBrk="0" hangingPunct="1">
              <a:lnSpc>
                <a:spcPct val="100000"/>
              </a:lnSpc>
              <a:spcBef>
                <a:spcPts val="0"/>
              </a:spcBef>
              <a:spcAft>
                <a:spcPts val="0"/>
              </a:spcAft>
              <a:buClrTx/>
              <a:buSzTx/>
              <a:buFontTx/>
              <a:buNone/>
              <a:tabLst/>
              <a:defRPr/>
            </a:pPr>
            <a:endParaRPr lang="en-US" sz="1100" dirty="0"/>
          </a:p>
          <a:p>
            <a:pPr marL="0" marR="0" indent="0" algn="l" defTabSz="942289" rtl="0" eaLnBrk="1" fontAlgn="auto" latinLnBrk="0" hangingPunct="1">
              <a:lnSpc>
                <a:spcPct val="100000"/>
              </a:lnSpc>
              <a:spcBef>
                <a:spcPts val="0"/>
              </a:spcBef>
              <a:spcAft>
                <a:spcPts val="0"/>
              </a:spcAft>
              <a:buClrTx/>
              <a:buSzTx/>
              <a:buFontTx/>
              <a:buNone/>
              <a:tabLst/>
              <a:defRPr/>
            </a:pPr>
            <a:r>
              <a:rPr lang="en-US" sz="1100" b="0" dirty="0" smtClean="0"/>
              <a:t>Substantial challenges still exist in making information and quality services for safe abortion  accessible,</a:t>
            </a:r>
            <a:r>
              <a:rPr lang="en-US" sz="1100" b="0" baseline="0" dirty="0" smtClean="0"/>
              <a:t> </a:t>
            </a:r>
            <a:r>
              <a:rPr lang="en-US" sz="1100" b="0" dirty="0" smtClean="0"/>
              <a:t>despite the considerable advances that have taken place worldwide in the last decade including: </a:t>
            </a:r>
          </a:p>
          <a:p>
            <a:pPr marL="171450" marR="0" indent="-171450" algn="l" defTabSz="942289" rtl="0" eaLnBrk="1" fontAlgn="auto" latinLnBrk="0" hangingPunct="1">
              <a:lnSpc>
                <a:spcPct val="100000"/>
              </a:lnSpc>
              <a:spcBef>
                <a:spcPts val="0"/>
              </a:spcBef>
              <a:spcAft>
                <a:spcPts val="0"/>
              </a:spcAft>
              <a:buClrTx/>
              <a:buSzTx/>
              <a:buFont typeface="Arial" pitchFamily="34" charset="0"/>
              <a:buChar char="•"/>
              <a:tabLst/>
              <a:defRPr/>
            </a:pPr>
            <a:r>
              <a:rPr lang="en-US" sz="1100" b="0" dirty="0" smtClean="0"/>
              <a:t>evidence </a:t>
            </a:r>
            <a:r>
              <a:rPr lang="en-US" sz="1100" dirty="0" smtClean="0"/>
              <a:t>supporting the importance of both safe abortion in cases of unwanted pregnancy and contraception to prevent untended pregnancies, </a:t>
            </a:r>
          </a:p>
          <a:p>
            <a:pPr marL="171450" marR="0" indent="-171450" algn="l" defTabSz="942289" rtl="0" eaLnBrk="1" fontAlgn="auto" latinLnBrk="0" hangingPunct="1">
              <a:lnSpc>
                <a:spcPct val="100000"/>
              </a:lnSpc>
              <a:spcBef>
                <a:spcPts val="0"/>
              </a:spcBef>
              <a:spcAft>
                <a:spcPts val="0"/>
              </a:spcAft>
              <a:buClrTx/>
              <a:buSzTx/>
              <a:buFont typeface="Arial" pitchFamily="34" charset="0"/>
              <a:buChar char="•"/>
              <a:tabLst/>
              <a:defRPr/>
            </a:pPr>
            <a:r>
              <a:rPr lang="en-US" sz="1100" dirty="0" smtClean="0"/>
              <a:t>medical technologies, </a:t>
            </a:r>
          </a:p>
          <a:p>
            <a:pPr marL="171450" marR="0" indent="-171450" algn="l" defTabSz="942289" rtl="0" eaLnBrk="1" fontAlgn="auto" latinLnBrk="0" hangingPunct="1">
              <a:lnSpc>
                <a:spcPct val="100000"/>
              </a:lnSpc>
              <a:spcBef>
                <a:spcPts val="0"/>
              </a:spcBef>
              <a:spcAft>
                <a:spcPts val="0"/>
              </a:spcAft>
              <a:buClrTx/>
              <a:buSzTx/>
              <a:buFont typeface="Arial" pitchFamily="34" charset="0"/>
              <a:buChar char="•"/>
              <a:tabLst/>
              <a:defRPr/>
            </a:pPr>
            <a:r>
              <a:rPr lang="en-US" sz="1100" dirty="0" smtClean="0"/>
              <a:t>empowerment of women and community involvement to demand and help ensure access to information and services, and </a:t>
            </a:r>
          </a:p>
          <a:p>
            <a:pPr marL="171450" marR="0" indent="-171450" algn="l" defTabSz="942289" rtl="0" eaLnBrk="1" fontAlgn="auto" latinLnBrk="0" hangingPunct="1">
              <a:lnSpc>
                <a:spcPct val="100000"/>
              </a:lnSpc>
              <a:spcBef>
                <a:spcPts val="0"/>
              </a:spcBef>
              <a:spcAft>
                <a:spcPts val="0"/>
              </a:spcAft>
              <a:buClrTx/>
              <a:buSzTx/>
              <a:buFont typeface="Arial" pitchFamily="34" charset="0"/>
              <a:buChar char="•"/>
              <a:tabLst/>
              <a:defRPr/>
            </a:pPr>
            <a:r>
              <a:rPr lang="en-US" sz="1100" b="0" dirty="0" smtClean="0"/>
              <a:t>strengthening of the health system to provide </a:t>
            </a:r>
            <a:r>
              <a:rPr lang="en-US" sz="1100" dirty="0" smtClean="0"/>
              <a:t>services. </a:t>
            </a:r>
          </a:p>
          <a:p>
            <a:pPr marR="0" algn="l" defTabSz="942289" rtl="0" eaLnBrk="1" fontAlgn="auto" latinLnBrk="0" hangingPunct="1">
              <a:lnSpc>
                <a:spcPct val="100000"/>
              </a:lnSpc>
              <a:spcBef>
                <a:spcPts val="0"/>
              </a:spcBef>
              <a:spcAft>
                <a:spcPts val="0"/>
              </a:spcAft>
              <a:buClrTx/>
              <a:buSzTx/>
              <a:tabLst/>
              <a:defRPr/>
            </a:pPr>
            <a:endParaRPr lang="en-US" sz="1100" dirty="0"/>
          </a:p>
          <a:p>
            <a:pPr marR="0" algn="l" defTabSz="942289" rtl="0" eaLnBrk="1" fontAlgn="auto" latinLnBrk="0" hangingPunct="1">
              <a:lnSpc>
                <a:spcPct val="100000"/>
              </a:lnSpc>
              <a:spcBef>
                <a:spcPts val="0"/>
              </a:spcBef>
              <a:spcAft>
                <a:spcPts val="0"/>
              </a:spcAft>
              <a:buClrTx/>
              <a:buSzTx/>
              <a:tabLst/>
              <a:defRPr/>
            </a:pPr>
            <a:r>
              <a:rPr lang="en-US" sz="1100" dirty="0" smtClean="0"/>
              <a:t>In </a:t>
            </a:r>
            <a:r>
              <a:rPr lang="en-US" sz="1100" b="0" dirty="0" smtClean="0"/>
              <a:t>many parts of the world, women and adolescents still  face great difficulty in preventing unintended pregnancy and in accessing quality, safe abortion services and therefore seek abortions performed in clandestine and often unsafe conditions. </a:t>
            </a:r>
            <a:endParaRPr lang="en-US" sz="1100" b="0" i="1" baseline="0" dirty="0" smtClean="0"/>
          </a:p>
        </p:txBody>
      </p:sp>
      <p:sp>
        <p:nvSpPr>
          <p:cNvPr id="4" name="Slide Number Placeholder 3"/>
          <p:cNvSpPr>
            <a:spLocks noGrp="1"/>
          </p:cNvSpPr>
          <p:nvPr>
            <p:ph type="sldNum" sz="quarter" idx="10"/>
          </p:nvPr>
        </p:nvSpPr>
        <p:spPr/>
        <p:txBody>
          <a:bodyPr/>
          <a:lstStyle/>
          <a:p>
            <a:fld id="{8F38D732-6D31-4EF8-A28C-76CFDEC958E6}" type="slidenum">
              <a:rPr lang="en-US" smtClean="0"/>
              <a:pPr/>
              <a:t>10</a:t>
            </a:fld>
            <a:endParaRPr lang="en-US" dirty="0"/>
          </a:p>
        </p:txBody>
      </p:sp>
    </p:spTree>
    <p:extLst>
      <p:ext uri="{BB962C8B-B14F-4D97-AF65-F5344CB8AC3E}">
        <p14:creationId xmlns:p14="http://schemas.microsoft.com/office/powerpoint/2010/main" val="2659558889"/>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sz="1100" i="1" dirty="0"/>
              <a:t>[Module 4: Legal and Policy </a:t>
            </a:r>
            <a:r>
              <a:rPr lang="en-US" sz="1100" i="1" dirty="0" smtClean="0"/>
              <a:t>Considerations]</a:t>
            </a:r>
            <a:endParaRPr lang="en-US" sz="1100" i="1" dirty="0"/>
          </a:p>
          <a:p>
            <a:pPr defTabSz="942289">
              <a:defRPr/>
            </a:pPr>
            <a:endParaRPr lang="en-US" sz="1100" i="1" dirty="0"/>
          </a:p>
          <a:p>
            <a:pPr defTabSz="942289">
              <a:defRPr/>
            </a:pPr>
            <a:r>
              <a:rPr lang="en-US" sz="1100" b="1" dirty="0"/>
              <a:t>Speaker’s Notes</a:t>
            </a:r>
            <a:r>
              <a:rPr lang="en-US" sz="1100" b="1" dirty="0" smtClean="0"/>
              <a:t>:</a:t>
            </a:r>
          </a:p>
          <a:p>
            <a:pPr defTabSz="942289">
              <a:defRPr/>
            </a:pPr>
            <a:r>
              <a:rPr lang="en-US" sz="1100" b="0" i="1" dirty="0" smtClean="0"/>
              <a:t>Speaker</a:t>
            </a:r>
            <a:r>
              <a:rPr lang="en-US" sz="1100" b="0" i="1" baseline="0" dirty="0" smtClean="0"/>
              <a:t> can focus on grounds that are legal but not implemented in their country</a:t>
            </a:r>
          </a:p>
          <a:p>
            <a:pPr defTabSz="942289">
              <a:defRPr/>
            </a:pPr>
            <a:endParaRPr lang="en-US" sz="1100" b="0" i="1" u="none" baseline="0" dirty="0" smtClean="0"/>
          </a:p>
          <a:p>
            <a:pPr defTabSz="942289">
              <a:defRPr/>
            </a:pPr>
            <a:r>
              <a:rPr lang="en-US" sz="1100" b="0" i="0" u="none" baseline="0" dirty="0" smtClean="0"/>
              <a:t>To increase access to abortion and prevent women from seeking unsafe service, laws can be interpreted to allow the largest number of women to qualify for legal service.</a:t>
            </a:r>
          </a:p>
          <a:p>
            <a:pPr defTabSz="942289">
              <a:defRPr/>
            </a:pPr>
            <a:endParaRPr lang="en-US" sz="1100" b="0" i="0" dirty="0"/>
          </a:p>
          <a:p>
            <a:r>
              <a:rPr lang="en-US" sz="1100" b="1" dirty="0" smtClean="0"/>
              <a:t>When there is threat to a woman’s life: </a:t>
            </a:r>
            <a:r>
              <a:rPr lang="en-US" sz="1200" b="0" i="0" u="none" strike="noStrike" kern="1200" baseline="0" dirty="0" smtClean="0">
                <a:solidFill>
                  <a:schemeClr val="tx1"/>
                </a:solidFill>
                <a:latin typeface="+mn-lt"/>
                <a:ea typeface="+mn-ea"/>
                <a:cs typeface="+mn-cs"/>
              </a:rPr>
              <a:t>Even where protecting a woman’s life is the only allowable reason for abortion, it is essential that</a:t>
            </a:r>
          </a:p>
          <a:p>
            <a:r>
              <a:rPr lang="en-US" sz="1200" b="0" i="0" u="none" strike="noStrike" kern="1200" baseline="0" dirty="0" smtClean="0">
                <a:solidFill>
                  <a:schemeClr val="tx1"/>
                </a:solidFill>
                <a:latin typeface="+mn-lt"/>
                <a:ea typeface="+mn-ea"/>
                <a:cs typeface="+mn-cs"/>
              </a:rPr>
              <a:t>there are trained providers of abortion services, that services are available and known, and that treatment for complications of unsafe abortion is widely available.</a:t>
            </a:r>
            <a:endParaRPr lang="en-US" sz="1100" dirty="0" smtClean="0"/>
          </a:p>
          <a:p>
            <a:r>
              <a:rPr lang="en-US" sz="1100" b="1" dirty="0" smtClean="0"/>
              <a:t>When there is threat to a woman’s health: </a:t>
            </a:r>
            <a:r>
              <a:rPr lang="en-US" sz="1200" b="0" i="0" u="none" strike="noStrike" kern="1200" baseline="0" dirty="0" smtClean="0">
                <a:solidFill>
                  <a:schemeClr val="tx1"/>
                </a:solidFill>
                <a:latin typeface="+mn-lt"/>
                <a:ea typeface="+mn-ea"/>
                <a:cs typeface="+mn-cs"/>
              </a:rPr>
              <a:t>In many countries, the law does not specify the aspects of health that are concerned but merely</a:t>
            </a:r>
          </a:p>
          <a:p>
            <a:r>
              <a:rPr lang="en-US" sz="1200" b="0" i="0" u="none" strike="noStrike" kern="1200" baseline="0" dirty="0" smtClean="0">
                <a:solidFill>
                  <a:schemeClr val="tx1"/>
                </a:solidFill>
                <a:latin typeface="+mn-lt"/>
                <a:ea typeface="+mn-ea"/>
                <a:cs typeface="+mn-cs"/>
              </a:rPr>
              <a:t>states that abortion is permitted to avert risk of injury to the pregnant woman’s health. Since all countries that are members of WHO accept its constitutional description of health as “a state of complete physical, mental and social well-being and not merely the absence of disease or infirmity”</a:t>
            </a:r>
            <a:endParaRPr lang="en-US" sz="1100" b="1" dirty="0" smtClean="0"/>
          </a:p>
          <a:p>
            <a:pPr>
              <a:buClr>
                <a:srgbClr val="E2D6B5"/>
              </a:buClr>
              <a:buFont typeface="Arial" pitchFamily="34" charset="0"/>
              <a:buChar char="•"/>
            </a:pPr>
            <a:r>
              <a:rPr lang="en-US" sz="1100" b="1" dirty="0" smtClean="0"/>
              <a:t>When pregnancy is the result of rape or incest. </a:t>
            </a:r>
            <a:r>
              <a:rPr lang="en-US" sz="1100" b="0" dirty="0" smtClean="0"/>
              <a:t>Requirements</a:t>
            </a:r>
            <a:r>
              <a:rPr lang="en-US" sz="1100" b="0" baseline="0" dirty="0" smtClean="0"/>
              <a:t> to report the rape to legal authorities in order to access abortion cause delay and result in lack of access</a:t>
            </a:r>
            <a:endParaRPr lang="en-US" sz="1100" b="1" dirty="0" smtClean="0"/>
          </a:p>
          <a:p>
            <a:pPr>
              <a:buClr>
                <a:srgbClr val="E2D6B5"/>
              </a:buClr>
              <a:buFont typeface="Arial" pitchFamily="34" charset="0"/>
              <a:buChar char="•"/>
            </a:pPr>
            <a:r>
              <a:rPr lang="en-US" sz="1100" b="1" dirty="0" smtClean="0"/>
              <a:t>Where there is fetal impairment</a:t>
            </a:r>
          </a:p>
          <a:p>
            <a:pPr>
              <a:buClr>
                <a:srgbClr val="E2D6B5"/>
              </a:buClr>
              <a:buFont typeface="Arial" pitchFamily="34" charset="0"/>
              <a:buChar char="•"/>
            </a:pPr>
            <a:r>
              <a:rPr lang="en-US" sz="1100" b="1" dirty="0" smtClean="0"/>
              <a:t>For economic and social reasons </a:t>
            </a:r>
          </a:p>
          <a:p>
            <a:r>
              <a:rPr lang="en-US" sz="1100" b="1" dirty="0" smtClean="0"/>
              <a:t>On request </a:t>
            </a:r>
            <a:r>
              <a:rPr lang="en-US" sz="1200" b="0" i="0" u="none" strike="noStrike" kern="1200" baseline="0" dirty="0" smtClean="0">
                <a:solidFill>
                  <a:schemeClr val="tx1"/>
                </a:solidFill>
                <a:latin typeface="+mn-lt"/>
                <a:ea typeface="+mn-ea"/>
                <a:cs typeface="+mn-cs"/>
              </a:rPr>
              <a:t>This legal ground recognizes the conditions for a woman’s free choice.</a:t>
            </a:r>
            <a:endParaRPr lang="en-US" sz="1100" b="1" dirty="0" smtClean="0"/>
          </a:p>
          <a:p>
            <a:pPr>
              <a:defRPr/>
            </a:pPr>
            <a:endParaRPr lang="en-US" sz="1100" b="1" dirty="0" smtClean="0"/>
          </a:p>
          <a:p>
            <a:pPr>
              <a:defRPr/>
            </a:pPr>
            <a:endParaRPr lang="en-US" sz="1100" b="1" dirty="0"/>
          </a:p>
          <a:p>
            <a:pPr>
              <a:defRPr/>
            </a:pPr>
            <a:r>
              <a:rPr lang="en-US" sz="1100" b="1" dirty="0"/>
              <a:t>More information: </a:t>
            </a:r>
          </a:p>
          <a:p>
            <a:r>
              <a:rPr lang="en-US" sz="1100" i="1" dirty="0">
                <a:cs typeface="Arial" charset="0"/>
              </a:rPr>
              <a:t>You may wish to provide your audience with handouts containing the text of the relevant agreements, listed below and on the next three slides.</a:t>
            </a:r>
          </a:p>
          <a:p>
            <a:pPr marL="171450" indent="-171450">
              <a:buFont typeface="Arial" pitchFamily="34" charset="0"/>
              <a:buChar char="•"/>
            </a:pPr>
            <a:r>
              <a:rPr lang="en-GB" sz="1100" b="1" dirty="0">
                <a:cs typeface="Times New Roman" pitchFamily="18" charset="0"/>
              </a:rPr>
              <a:t>International Federation of Gynecology and Obstetrics (FIGO) Ethics Statement: </a:t>
            </a:r>
            <a:r>
              <a:rPr lang="en-US" sz="1100" dirty="0">
                <a:cs typeface="Times New Roman" pitchFamily="18" charset="0"/>
              </a:rPr>
              <a:t>“</a:t>
            </a:r>
            <a:r>
              <a:rPr lang="en-GB" sz="1100" dirty="0">
                <a:cs typeface="Times New Roman" pitchFamily="18" charset="0"/>
              </a:rPr>
              <a:t>In summary, the Committee recommended that after appropriate counselling, a woman had the right to have access to medical or surgical induced abortion, and that the health care services had an obligation to provide such services as safely as possible.” [1]</a:t>
            </a:r>
          </a:p>
          <a:p>
            <a:pPr>
              <a:spcBef>
                <a:spcPct val="60000"/>
              </a:spcBef>
            </a:pPr>
            <a:r>
              <a:rPr lang="en-GB" sz="1100" b="1" dirty="0">
                <a:cs typeface="Times New Roman" pitchFamily="18" charset="0"/>
              </a:rPr>
              <a:t>Source:</a:t>
            </a:r>
          </a:p>
          <a:p>
            <a:r>
              <a:rPr lang="en-GB" sz="1100" dirty="0">
                <a:cs typeface="Times New Roman" pitchFamily="18" charset="0"/>
              </a:rPr>
              <a:t>1. International Federation of Gynecology and Obstetrics (FIGO), </a:t>
            </a:r>
            <a:r>
              <a:rPr lang="en-GB" sz="1100" i="1" dirty="0">
                <a:cs typeface="Times New Roman" pitchFamily="18" charset="0"/>
              </a:rPr>
              <a:t>Guidelines produced by the FIGO Committee for the Study of Ethical Aspects of Human Reproduction and Women’s Health </a:t>
            </a:r>
            <a:r>
              <a:rPr lang="en-GB" sz="1100" dirty="0">
                <a:cs typeface="Times New Roman" pitchFamily="18" charset="0"/>
              </a:rPr>
              <a:t>(London: FIGO, 2000), available at http://www.figo.org/default.asp?id=6001. </a:t>
            </a:r>
            <a:endParaRPr lang="en-GB" sz="1100" i="1" dirty="0">
              <a:cs typeface="Times New Roman" pitchFamily="18" charset="0"/>
            </a:endParaRPr>
          </a:p>
          <a:p>
            <a:pPr defTabSz="942289">
              <a:defRPr/>
            </a:pPr>
            <a:endParaRPr lang="en-US" sz="1100" dirty="0"/>
          </a:p>
          <a:p>
            <a:pPr>
              <a:defRPr/>
            </a:pPr>
            <a:r>
              <a:rPr lang="en-US" sz="1100" b="1" dirty="0"/>
              <a:t>Customizing this slide: </a:t>
            </a:r>
          </a:p>
          <a:p>
            <a:pPr>
              <a:defRPr/>
            </a:pPr>
            <a:r>
              <a:rPr lang="en-US" sz="1100" i="1" dirty="0"/>
              <a:t>You can customize the slides in this module  (or add an additional slides)  with facts such as:\</a:t>
            </a:r>
          </a:p>
          <a:p>
            <a:pPr marL="171450" indent="-171450">
              <a:buFont typeface="Arial" pitchFamily="34" charset="0"/>
              <a:buChar char="•"/>
              <a:defRPr/>
            </a:pPr>
            <a:r>
              <a:rPr lang="en-US" sz="1100" i="1" dirty="0"/>
              <a:t>Titles of additional agreements, treaties and/or statements relevant to human rights and the impact on reproductive health and /or safe abortion in your region, sub-region or country</a:t>
            </a:r>
          </a:p>
          <a:p>
            <a:pPr marL="171450" indent="-171450">
              <a:buFont typeface="Arial" pitchFamily="34" charset="0"/>
              <a:buChar char="•"/>
              <a:defRPr/>
            </a:pPr>
            <a:r>
              <a:rPr lang="en-US" sz="1100" i="1" dirty="0"/>
              <a:t>The status of any actions, initiatives or advocacy related to application of these and other agreements in your country or region. </a:t>
            </a:r>
          </a:p>
          <a:p>
            <a:endParaRPr lang="en-US" sz="1100" dirty="0"/>
          </a:p>
        </p:txBody>
      </p:sp>
      <p:sp>
        <p:nvSpPr>
          <p:cNvPr id="4" name="Slide Number Placeholder 3"/>
          <p:cNvSpPr>
            <a:spLocks noGrp="1"/>
          </p:cNvSpPr>
          <p:nvPr>
            <p:ph type="sldNum" sz="quarter" idx="10"/>
          </p:nvPr>
        </p:nvSpPr>
        <p:spPr/>
        <p:txBody>
          <a:bodyPr/>
          <a:lstStyle/>
          <a:p>
            <a:fld id="{8F38D732-6D31-4EF8-A28C-76CFDEC958E6}" type="slidenum">
              <a:rPr lang="en-US" smtClean="0"/>
              <a:pPr/>
              <a:t>100</a:t>
            </a:fld>
            <a:endParaRPr lang="en-US" dirty="0"/>
          </a:p>
        </p:txBody>
      </p:sp>
    </p:spTree>
    <p:extLst>
      <p:ext uri="{BB962C8B-B14F-4D97-AF65-F5344CB8AC3E}">
        <p14:creationId xmlns:p14="http://schemas.microsoft.com/office/powerpoint/2010/main" val="3852156818"/>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sz="1050" i="1" dirty="0"/>
              <a:t>[Module 4: Legal and Policy Considerations]</a:t>
            </a:r>
          </a:p>
          <a:p>
            <a:pPr defTabSz="942289">
              <a:defRPr/>
            </a:pPr>
            <a:endParaRPr lang="en-US" sz="1050" i="1" dirty="0"/>
          </a:p>
          <a:p>
            <a:pPr defTabSz="942289">
              <a:defRPr/>
            </a:pPr>
            <a:r>
              <a:rPr lang="en-US" sz="1050" b="1" dirty="0"/>
              <a:t>Speaker’s Notes</a:t>
            </a:r>
            <a:r>
              <a:rPr lang="en-US" sz="1050" b="1" dirty="0" smtClean="0"/>
              <a:t>:</a:t>
            </a:r>
          </a:p>
          <a:p>
            <a:pPr marL="0" marR="0" indent="0" algn="l" defTabSz="942289" rtl="0" eaLnBrk="1" fontAlgn="auto" latinLnBrk="0" hangingPunct="1">
              <a:lnSpc>
                <a:spcPct val="100000"/>
              </a:lnSpc>
              <a:spcBef>
                <a:spcPts val="0"/>
              </a:spcBef>
              <a:spcAft>
                <a:spcPts val="0"/>
              </a:spcAft>
              <a:buClrTx/>
              <a:buSzTx/>
              <a:buFontTx/>
              <a:buNone/>
              <a:tabLst/>
              <a:defRPr/>
            </a:pPr>
            <a:r>
              <a:rPr lang="en-US" sz="1050" b="0" dirty="0" smtClean="0"/>
              <a:t>One</a:t>
            </a:r>
            <a:r>
              <a:rPr lang="en-US" sz="1050" b="0" baseline="0" dirty="0" smtClean="0"/>
              <a:t> strategy to ensure the application of human rights to safe abortion is to develop and i</a:t>
            </a:r>
            <a:r>
              <a:rPr lang="en-US" sz="1050" dirty="0" smtClean="0"/>
              <a:t>mplement a legal and/or policy framework that enables women and adolescents to access safe abortion where it permitted by law. Laws, policies</a:t>
            </a:r>
            <a:r>
              <a:rPr lang="en-US" sz="1050" baseline="0" dirty="0" smtClean="0"/>
              <a:t> and practices that restrict access to abortion information and service can deter women from service. Barriers include:</a:t>
            </a:r>
          </a:p>
          <a:p>
            <a:pPr defTabSz="942289">
              <a:defRPr/>
            </a:pPr>
            <a:endParaRPr lang="en-US" sz="1050" dirty="0" smtClean="0"/>
          </a:p>
          <a:p>
            <a:pPr marL="0" marR="0" lvl="0" indent="0" algn="l" defTabSz="942289" rtl="0" eaLnBrk="1" fontAlgn="auto" latinLnBrk="0" hangingPunct="1">
              <a:lnSpc>
                <a:spcPct val="100000"/>
              </a:lnSpc>
              <a:spcBef>
                <a:spcPts val="0"/>
              </a:spcBef>
              <a:spcAft>
                <a:spcPts val="0"/>
              </a:spcAft>
              <a:buClrTx/>
              <a:buSzTx/>
              <a:buFontTx/>
              <a:buNone/>
              <a:tabLst/>
              <a:defRPr/>
            </a:pPr>
            <a:r>
              <a:rPr lang="en-US" sz="1050" dirty="0" smtClean="0"/>
              <a:t>- R</a:t>
            </a:r>
            <a:r>
              <a:rPr lang="en-US" sz="1050" kern="1200" dirty="0" smtClean="0">
                <a:solidFill>
                  <a:schemeClr val="tx1"/>
                </a:solidFill>
                <a:effectLst/>
              </a:rPr>
              <a:t>estrictive interpretation of legal grounds.</a:t>
            </a:r>
          </a:p>
          <a:p>
            <a:pPr defTabSz="942289">
              <a:defRPr/>
            </a:pPr>
            <a:endParaRPr lang="en-US" sz="1050" kern="1200" baseline="0" dirty="0" smtClean="0">
              <a:effectLst/>
              <a:latin typeface="+mn-lt"/>
              <a:ea typeface="+mn-ea"/>
              <a:cs typeface="+mn-cs"/>
            </a:endParaRPr>
          </a:p>
          <a:p>
            <a:pPr marL="171450" indent="-171450" defTabSz="942289">
              <a:buFontTx/>
              <a:buChar char="-"/>
              <a:defRPr/>
            </a:pPr>
            <a:r>
              <a:rPr lang="en-US" sz="1050" kern="1200" dirty="0" smtClean="0">
                <a:effectLst/>
                <a:latin typeface="+mn-lt"/>
                <a:ea typeface="+mn-ea"/>
                <a:cs typeface="+mn-cs"/>
              </a:rPr>
              <a:t>Third-party </a:t>
            </a:r>
            <a:r>
              <a:rPr lang="en-US" sz="1050" dirty="0" smtClean="0"/>
              <a:t>authorization for abortion for women and adolescents.</a:t>
            </a:r>
            <a:r>
              <a:rPr lang="en-US" sz="1050" baseline="0" dirty="0" smtClean="0"/>
              <a:t> Third party authorization requires the approval, sign-off or other authorization from one or more persons other than the person receiving the care, such as </a:t>
            </a:r>
            <a:r>
              <a:rPr lang="en-US" sz="1200" kern="1200" dirty="0" smtClean="0">
                <a:effectLst/>
                <a:latin typeface="+mn-lt"/>
                <a:ea typeface="+mn-ea"/>
                <a:cs typeface="+mn-cs"/>
              </a:rPr>
              <a:t>medical professionals or a hospital committee, a court or police, parent or guardian or a woman’s partner or spouse. </a:t>
            </a:r>
          </a:p>
          <a:p>
            <a:pPr marL="171450" marR="0" lvl="0" indent="-171450" algn="l" defTabSz="942289" rtl="0" eaLnBrk="1" fontAlgn="auto" latinLnBrk="0" hangingPunct="1">
              <a:lnSpc>
                <a:spcPct val="100000"/>
              </a:lnSpc>
              <a:spcBef>
                <a:spcPts val="0"/>
              </a:spcBef>
              <a:spcAft>
                <a:spcPts val="0"/>
              </a:spcAft>
              <a:buClrTx/>
              <a:buSzTx/>
              <a:buFontTx/>
              <a:buChar char="-"/>
              <a:tabLst/>
              <a:defRPr/>
            </a:pPr>
            <a:r>
              <a:rPr lang="en-US" sz="1200" kern="1200" dirty="0" smtClean="0">
                <a:solidFill>
                  <a:schemeClr val="tx1"/>
                </a:solidFill>
                <a:effectLst/>
              </a:rPr>
              <a:t>Failing to assure referral in case of conscientious objection by health-care staff;</a:t>
            </a:r>
          </a:p>
          <a:p>
            <a:pPr marL="0" indent="0" defTabSz="942289">
              <a:buFontTx/>
              <a:buNone/>
              <a:defRPr/>
            </a:pPr>
            <a:endParaRPr lang="en-US" sz="1200" kern="1200" dirty="0" smtClean="0">
              <a:effectLst/>
              <a:latin typeface="+mn-lt"/>
              <a:ea typeface="+mn-ea"/>
              <a:cs typeface="+mn-cs"/>
            </a:endParaRPr>
          </a:p>
          <a:p>
            <a:pPr marL="171450" indent="-171450" defTabSz="942289">
              <a:buFontTx/>
              <a:buChar char="-"/>
              <a:defRPr/>
            </a:pPr>
            <a:endParaRPr lang="en-US" sz="1200" kern="1200" dirty="0" smtClean="0">
              <a:effectLst/>
              <a:latin typeface="+mn-lt"/>
              <a:ea typeface="+mn-ea"/>
              <a:cs typeface="+mn-cs"/>
            </a:endParaRPr>
          </a:p>
          <a:p>
            <a:pPr defTabSz="942289">
              <a:defRPr/>
            </a:pPr>
            <a:endParaRPr lang="en-US" sz="1050" dirty="0" smtClean="0"/>
          </a:p>
          <a:p>
            <a:pPr>
              <a:defRPr/>
            </a:pPr>
            <a:r>
              <a:rPr lang="en-US" sz="1050" b="1" dirty="0" smtClean="0"/>
              <a:t>Customizing this slide: </a:t>
            </a:r>
          </a:p>
          <a:p>
            <a:pPr>
              <a:defRPr/>
            </a:pPr>
            <a:r>
              <a:rPr lang="en-US" sz="1050" i="1" dirty="0" smtClean="0"/>
              <a:t>You can customize the slides in this module  (or add an additional slides)  with information</a:t>
            </a:r>
            <a:r>
              <a:rPr lang="en-US" sz="1050" i="1" baseline="0" dirty="0" smtClean="0"/>
              <a:t> on regulatory and policy barriers and strategies or initiatives to overcome them in your country.</a:t>
            </a:r>
          </a:p>
          <a:p>
            <a:pPr>
              <a:defRPr/>
            </a:pPr>
            <a:endParaRPr lang="en-US" sz="1050" i="1" u="sng" dirty="0" smtClean="0"/>
          </a:p>
          <a:p>
            <a:pPr lvl="0"/>
            <a:r>
              <a:rPr lang="en-US" sz="1050" b="1" dirty="0" smtClean="0"/>
              <a:t>Source:  </a:t>
            </a:r>
            <a:endParaRPr lang="en-US" sz="1050" b="0" dirty="0" smtClean="0"/>
          </a:p>
          <a:p>
            <a:pPr lvl="0"/>
            <a:r>
              <a:rPr lang="en-US" sz="1050" b="0" dirty="0" smtClean="0"/>
              <a:t>WHO,</a:t>
            </a:r>
            <a:r>
              <a:rPr lang="en-US" sz="1050" b="0" baseline="0" dirty="0" smtClean="0"/>
              <a:t> 2012, pp. 88-89.</a:t>
            </a:r>
            <a:endParaRPr lang="en-US" sz="1050" b="0" dirty="0" smtClean="0"/>
          </a:p>
        </p:txBody>
      </p:sp>
      <p:sp>
        <p:nvSpPr>
          <p:cNvPr id="4" name="Slide Number Placeholder 3"/>
          <p:cNvSpPr>
            <a:spLocks noGrp="1"/>
          </p:cNvSpPr>
          <p:nvPr>
            <p:ph type="sldNum" sz="quarter" idx="10"/>
          </p:nvPr>
        </p:nvSpPr>
        <p:spPr/>
        <p:txBody>
          <a:bodyPr/>
          <a:lstStyle/>
          <a:p>
            <a:fld id="{8F38D732-6D31-4EF8-A28C-76CFDEC958E6}" type="slidenum">
              <a:rPr lang="en-US" smtClean="0"/>
              <a:pPr/>
              <a:t>101</a:t>
            </a:fld>
            <a:endParaRPr lang="en-US" dirty="0"/>
          </a:p>
        </p:txBody>
      </p:sp>
    </p:spTree>
    <p:extLst>
      <p:ext uri="{BB962C8B-B14F-4D97-AF65-F5344CB8AC3E}">
        <p14:creationId xmlns:p14="http://schemas.microsoft.com/office/powerpoint/2010/main" val="3852156818"/>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sz="1050" i="1" dirty="0" smtClean="0"/>
              <a:t>[[Module 4: Legal and Policy Considerations]</a:t>
            </a:r>
          </a:p>
          <a:p>
            <a:pPr defTabSz="942289">
              <a:defRPr/>
            </a:pPr>
            <a:endParaRPr lang="en-US" sz="700" i="1" dirty="0" smtClean="0"/>
          </a:p>
          <a:p>
            <a:pPr defTabSz="942289">
              <a:defRPr/>
            </a:pPr>
            <a:r>
              <a:rPr lang="en-US" sz="1050" b="1" dirty="0" smtClean="0"/>
              <a:t>Speaker’s Notes:</a:t>
            </a:r>
          </a:p>
          <a:p>
            <a:pPr eaLnBrk="1" hangingPunct="1">
              <a:spcBef>
                <a:spcPct val="60000"/>
              </a:spcBef>
            </a:pPr>
            <a:r>
              <a:rPr lang="en-GB" sz="1050" dirty="0" smtClean="0"/>
              <a:t>Other access barriers</a:t>
            </a:r>
            <a:r>
              <a:rPr lang="en-GB" sz="1050" baseline="0" dirty="0" smtClean="0"/>
              <a:t> include:</a:t>
            </a:r>
          </a:p>
          <a:p>
            <a:pPr marL="171450" lvl="0" indent="-171450">
              <a:buFont typeface="Arial" pitchFamily="34" charset="0"/>
              <a:buChar char="•"/>
            </a:pPr>
            <a:r>
              <a:rPr lang="en-US" sz="1050" kern="1200" dirty="0" smtClean="0">
                <a:solidFill>
                  <a:schemeClr val="tx1"/>
                </a:solidFill>
                <a:effectLst/>
              </a:rPr>
              <a:t>Restricting the range of health-care providers and facilities that can safely provide services, (e.g., to physicians in inpatient facilities with sophisticated equipment);</a:t>
            </a:r>
          </a:p>
          <a:p>
            <a:pPr marL="171450" lvl="0" indent="-171450">
              <a:buFont typeface="Arial" pitchFamily="34" charset="0"/>
              <a:buChar char="•"/>
            </a:pPr>
            <a:r>
              <a:rPr lang="en-US" sz="1050" dirty="0" smtClean="0"/>
              <a:t>R</a:t>
            </a:r>
            <a:r>
              <a:rPr lang="en-US" sz="1050" kern="1200" dirty="0" smtClean="0">
                <a:solidFill>
                  <a:schemeClr val="tx1"/>
                </a:solidFill>
                <a:effectLst/>
              </a:rPr>
              <a:t>equiring mandatory waiting periods;</a:t>
            </a:r>
          </a:p>
          <a:p>
            <a:pPr marL="171450" lvl="0" indent="-171450">
              <a:buFont typeface="Arial" pitchFamily="34" charset="0"/>
              <a:buChar char="•"/>
            </a:pPr>
            <a:r>
              <a:rPr lang="en-US" sz="1050" kern="1200" dirty="0" smtClean="0">
                <a:solidFill>
                  <a:schemeClr val="tx1"/>
                </a:solidFill>
                <a:effectLst/>
              </a:rPr>
              <a:t>Failing to guarantee confidentiality and privacy, including for treatment of abortion complications (see Chapter 3);</a:t>
            </a:r>
          </a:p>
          <a:p>
            <a:pPr marL="171450" lvl="0" indent="-171450">
              <a:buFont typeface="Arial" pitchFamily="34" charset="0"/>
              <a:buChar char="•"/>
            </a:pPr>
            <a:r>
              <a:rPr lang="en-US" sz="1050" dirty="0" smtClean="0"/>
              <a:t>R</a:t>
            </a:r>
            <a:r>
              <a:rPr lang="en-US" sz="1050" kern="1200" dirty="0" smtClean="0">
                <a:solidFill>
                  <a:schemeClr val="tx1"/>
                </a:solidFill>
                <a:effectLst/>
              </a:rPr>
              <a:t>equiring women to provide the names of practitioners before providing them with treatment for complications from illegal abortion;</a:t>
            </a:r>
          </a:p>
          <a:p>
            <a:pPr>
              <a:spcBef>
                <a:spcPct val="60000"/>
              </a:spcBef>
            </a:pPr>
            <a:endParaRPr lang="en-GB" sz="1050" dirty="0" smtClean="0"/>
          </a:p>
          <a:p>
            <a:pPr>
              <a:spcBef>
                <a:spcPct val="60000"/>
              </a:spcBef>
            </a:pPr>
            <a:r>
              <a:rPr lang="en-GB" sz="1050" dirty="0" smtClean="0"/>
              <a:t>Barriers can particularly affect certain groups, notably poor, illiterate, and/or rural women. For example, information gaps are more likely to affect women with lower levels of education and literacy, cost barriers are more likely to affect poor women, and health systems barriers may more severely affect rural women or those without access to tertiary health care.</a:t>
            </a:r>
          </a:p>
          <a:p>
            <a:pPr>
              <a:spcBef>
                <a:spcPct val="60000"/>
              </a:spcBef>
            </a:pPr>
            <a:endParaRPr lang="en-GB" sz="1050" dirty="0" smtClean="0">
              <a:cs typeface="Arial" charset="0"/>
            </a:endParaRPr>
          </a:p>
          <a:p>
            <a:pPr>
              <a:spcBef>
                <a:spcPct val="60000"/>
              </a:spcBef>
            </a:pPr>
            <a:r>
              <a:rPr lang="en-GB" sz="1050" dirty="0" smtClean="0"/>
              <a:t>Where women cannot access safe abortion services, they often seek out unsafe services, with the dire consequences for their health, lives, and families that I have already presented.</a:t>
            </a:r>
          </a:p>
          <a:p>
            <a:pPr>
              <a:defRPr/>
            </a:pPr>
            <a:endParaRPr lang="en-US" sz="700" b="1" dirty="0" smtClean="0"/>
          </a:p>
          <a:p>
            <a:pPr>
              <a:defRPr/>
            </a:pPr>
            <a:r>
              <a:rPr lang="en-US" sz="1050" b="1" dirty="0" smtClean="0"/>
              <a:t>Customizing this slide: </a:t>
            </a:r>
          </a:p>
          <a:p>
            <a:pPr>
              <a:defRPr/>
            </a:pPr>
            <a:r>
              <a:rPr lang="en-US" sz="1050" i="1" dirty="0" smtClean="0"/>
              <a:t>You can customize the slides in this module  (or add an additional slides)  with information</a:t>
            </a:r>
            <a:r>
              <a:rPr lang="en-US" sz="1050" i="1" baseline="0" dirty="0" smtClean="0"/>
              <a:t> on access barriers and strategies or initiatives to overcome them in your country.</a:t>
            </a:r>
          </a:p>
          <a:p>
            <a:pPr>
              <a:defRPr/>
            </a:pPr>
            <a:endParaRPr lang="en-US" sz="700" i="1" u="sng" dirty="0" smtClean="0"/>
          </a:p>
          <a:p>
            <a:pPr lvl="0"/>
            <a:r>
              <a:rPr lang="en-US" sz="1050" b="1" dirty="0" smtClean="0"/>
              <a:t>Source:  </a:t>
            </a:r>
            <a:endParaRPr lang="en-US" sz="1050" b="0" dirty="0" smtClean="0"/>
          </a:p>
          <a:p>
            <a:pPr lvl="0"/>
            <a:r>
              <a:rPr lang="en-US" sz="1050" b="0" dirty="0" smtClean="0"/>
              <a:t>WHO,</a:t>
            </a:r>
            <a:r>
              <a:rPr lang="en-US" sz="1050" b="0" baseline="0" dirty="0" smtClean="0"/>
              <a:t> 2012, pp. 88-89.</a:t>
            </a:r>
            <a:endParaRPr lang="en-US" sz="1050" b="0" dirty="0" smtClean="0"/>
          </a:p>
        </p:txBody>
      </p:sp>
      <p:sp>
        <p:nvSpPr>
          <p:cNvPr id="4" name="Slide Number Placeholder 3"/>
          <p:cNvSpPr>
            <a:spLocks noGrp="1"/>
          </p:cNvSpPr>
          <p:nvPr>
            <p:ph type="sldNum" sz="quarter" idx="10"/>
          </p:nvPr>
        </p:nvSpPr>
        <p:spPr/>
        <p:txBody>
          <a:bodyPr/>
          <a:lstStyle/>
          <a:p>
            <a:fld id="{8F38D732-6D31-4EF8-A28C-76CFDEC958E6}" type="slidenum">
              <a:rPr lang="en-US" smtClean="0"/>
              <a:pPr/>
              <a:t>102</a:t>
            </a:fld>
            <a:endParaRPr lang="en-US" dirty="0"/>
          </a:p>
        </p:txBody>
      </p:sp>
    </p:spTree>
    <p:extLst>
      <p:ext uri="{BB962C8B-B14F-4D97-AF65-F5344CB8AC3E}">
        <p14:creationId xmlns:p14="http://schemas.microsoft.com/office/powerpoint/2010/main" val="3852156818"/>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sz="1100" i="1" dirty="0"/>
              <a:t>[Module 4: Legal and Policy Considerations]</a:t>
            </a:r>
          </a:p>
          <a:p>
            <a:pPr defTabSz="942289">
              <a:defRPr/>
            </a:pPr>
            <a:endParaRPr lang="en-US" sz="1100" i="1" dirty="0"/>
          </a:p>
          <a:p>
            <a:pPr defTabSz="942289">
              <a:defRPr/>
            </a:pPr>
            <a:r>
              <a:rPr lang="en-US" sz="1100" b="1" dirty="0"/>
              <a:t>Speaker’s Notes</a:t>
            </a:r>
            <a:r>
              <a:rPr lang="en-US" sz="1100" b="1" dirty="0" smtClean="0"/>
              <a:t>:</a:t>
            </a:r>
          </a:p>
          <a:p>
            <a:pPr eaLnBrk="1" hangingPunct="1"/>
            <a:r>
              <a:rPr lang="en-GB" sz="1100" dirty="0" smtClean="0"/>
              <a:t>Women are often unable to exercise their legal right to abortion because laws</a:t>
            </a:r>
            <a:r>
              <a:rPr lang="en-GB" sz="1100" dirty="0" smtClean="0">
                <a:cs typeface="Arial" charset="0"/>
              </a:rPr>
              <a:t> are misunderstood, interpreted inconsistently, or put into practice erratically.  </a:t>
            </a:r>
            <a:r>
              <a:rPr lang="en-GB" sz="1100" dirty="0" smtClean="0"/>
              <a:t>In many countries, there is a difference between what the law states and what is actually practiced.</a:t>
            </a:r>
            <a:r>
              <a:rPr lang="en-US" sz="1100" dirty="0" smtClean="0"/>
              <a:t>  Barriers related to the health-care system include:</a:t>
            </a:r>
          </a:p>
          <a:p>
            <a:pPr marL="171450" indent="-171450">
              <a:spcBef>
                <a:spcPct val="60000"/>
              </a:spcBef>
              <a:buFont typeface="Arial" pitchFamily="34" charset="0"/>
              <a:buChar char="•"/>
            </a:pPr>
            <a:r>
              <a:rPr lang="en-GB" sz="1100" dirty="0"/>
              <a:t>H</a:t>
            </a:r>
            <a:r>
              <a:rPr lang="en-GB" sz="1100" dirty="0" smtClean="0"/>
              <a:t>igh fees for health care services including abortion, or</a:t>
            </a:r>
            <a:r>
              <a:rPr lang="en-GB" sz="1100" baseline="0" dirty="0" smtClean="0"/>
              <a:t> </a:t>
            </a:r>
            <a:r>
              <a:rPr lang="en-GB" sz="1100" dirty="0" smtClean="0"/>
              <a:t>excluding</a:t>
            </a:r>
            <a:r>
              <a:rPr lang="en-GB" sz="1100" baseline="0" dirty="0" smtClean="0"/>
              <a:t> coverage under insurance</a:t>
            </a:r>
            <a:endParaRPr lang="en-GB" sz="1100" dirty="0" smtClean="0"/>
          </a:p>
          <a:p>
            <a:pPr marL="171450" indent="-171450">
              <a:spcBef>
                <a:spcPct val="60000"/>
              </a:spcBef>
              <a:buFont typeface="Arial" pitchFamily="34" charset="0"/>
              <a:buChar char="•"/>
            </a:pPr>
            <a:r>
              <a:rPr lang="en-GB" sz="1100" dirty="0" smtClean="0"/>
              <a:t>Lack</a:t>
            </a:r>
            <a:r>
              <a:rPr lang="en-GB" sz="1100" baseline="0" dirty="0" smtClean="0"/>
              <a:t> of geographical access (for example: service delivery points distant from the women’s or adolescent's residence coupled with a lack of affordable, convenient transport; and/or inability to take time away from work or family life to travel for an abortion)</a:t>
            </a:r>
          </a:p>
          <a:p>
            <a:pPr marL="171450" indent="-171450">
              <a:spcBef>
                <a:spcPct val="60000"/>
              </a:spcBef>
              <a:buFont typeface="Arial" pitchFamily="34" charset="0"/>
              <a:buChar char="•"/>
              <a:defRPr/>
            </a:pPr>
            <a:r>
              <a:rPr lang="en-GB" sz="1100" dirty="0" smtClean="0"/>
              <a:t>Information gaps: women, communities</a:t>
            </a:r>
            <a:r>
              <a:rPr lang="en-US" sz="1100" dirty="0" smtClean="0"/>
              <a:t>,</a:t>
            </a:r>
            <a:r>
              <a:rPr lang="en-GB" sz="1100" dirty="0" smtClean="0"/>
              <a:t> and health-care providers lack knowledge of the law</a:t>
            </a:r>
            <a:r>
              <a:rPr lang="en-US" sz="1100" dirty="0" smtClean="0"/>
              <a:t> </a:t>
            </a:r>
          </a:p>
          <a:p>
            <a:pPr marL="171450" indent="-171450">
              <a:spcBef>
                <a:spcPct val="60000"/>
              </a:spcBef>
              <a:buFont typeface="Arial" pitchFamily="34" charset="0"/>
              <a:buChar char="•"/>
            </a:pPr>
            <a:r>
              <a:rPr lang="en-GB" sz="1100" baseline="0" dirty="0" smtClean="0"/>
              <a:t>Lack of </a:t>
            </a:r>
            <a:r>
              <a:rPr lang="en-GB" sz="1100" dirty="0" smtClean="0"/>
              <a:t>trained providers, equipment, and resource,</a:t>
            </a:r>
            <a:r>
              <a:rPr lang="en-GB" sz="1100" baseline="0" dirty="0" smtClean="0"/>
              <a:t> and </a:t>
            </a:r>
          </a:p>
          <a:p>
            <a:pPr marL="171450" indent="-171450">
              <a:spcBef>
                <a:spcPct val="60000"/>
              </a:spcBef>
              <a:buFont typeface="Arial" pitchFamily="34" charset="0"/>
              <a:buChar char="•"/>
            </a:pPr>
            <a:r>
              <a:rPr lang="en-GB" sz="1100" baseline="0" dirty="0" smtClean="0"/>
              <a:t>Stigma caused by societal attitudes (often based on social, religious or cultural beliefs) among service providers and other health-care staff. </a:t>
            </a:r>
          </a:p>
          <a:p>
            <a:pPr marL="171450" indent="-171450">
              <a:spcBef>
                <a:spcPct val="60000"/>
              </a:spcBef>
              <a:buFont typeface="Arial" pitchFamily="34" charset="0"/>
              <a:buChar char="•"/>
            </a:pPr>
            <a:endParaRPr lang="en-GB" sz="11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100" b="1" i="1" dirty="0" smtClean="0"/>
              <a:t>Ask: </a:t>
            </a:r>
            <a:r>
              <a:rPr lang="en-GB" sz="1100" i="1" dirty="0" smtClean="0"/>
              <a:t>What are some other barriers? (Take responses).  In the next two slides we will list some more. </a:t>
            </a:r>
          </a:p>
          <a:p>
            <a:pPr>
              <a:defRPr/>
            </a:pPr>
            <a:endParaRPr lang="en-US" sz="1100" b="1" dirty="0" smtClean="0"/>
          </a:p>
          <a:p>
            <a:pPr>
              <a:defRPr/>
            </a:pPr>
            <a:r>
              <a:rPr lang="en-US" sz="1100" b="1" dirty="0" smtClean="0"/>
              <a:t>Customizing </a:t>
            </a:r>
            <a:r>
              <a:rPr lang="en-US" sz="1100" b="1" dirty="0"/>
              <a:t>this slide: </a:t>
            </a:r>
          </a:p>
          <a:p>
            <a:pPr marL="171450" indent="-171450">
              <a:buFont typeface="Arial" pitchFamily="34" charset="0"/>
              <a:buChar char="•"/>
            </a:pPr>
            <a:r>
              <a:rPr lang="en-US" sz="1100" i="1" dirty="0" smtClean="0"/>
              <a:t>You </a:t>
            </a:r>
            <a:r>
              <a:rPr lang="en-US" sz="1100" i="1" dirty="0"/>
              <a:t>can customize the slides in this module  (or add an additional slides)  </a:t>
            </a:r>
            <a:r>
              <a:rPr lang="en-US" sz="1100" i="1" dirty="0" smtClean="0"/>
              <a:t>with information</a:t>
            </a:r>
            <a:r>
              <a:rPr lang="en-US" sz="1100" i="1" baseline="0" dirty="0" smtClean="0"/>
              <a:t> on access barriers and strategies or initiatives to overcome them in your country.</a:t>
            </a:r>
          </a:p>
          <a:p>
            <a:pPr>
              <a:defRPr/>
            </a:pPr>
            <a:endParaRPr lang="en-US" sz="1100" i="1" u="sng" dirty="0"/>
          </a:p>
          <a:p>
            <a:pPr lvl="0"/>
            <a:r>
              <a:rPr lang="en-US" sz="1100" b="1" dirty="0" smtClean="0"/>
              <a:t>Source:  </a:t>
            </a:r>
            <a:endParaRPr lang="en-US" sz="1100" b="0" dirty="0" smtClean="0"/>
          </a:p>
          <a:p>
            <a:pPr lvl="0"/>
            <a:r>
              <a:rPr lang="en-US" sz="1100" b="0" dirty="0" smtClean="0"/>
              <a:t>WHO,</a:t>
            </a:r>
            <a:r>
              <a:rPr lang="en-US" sz="1100" b="0" baseline="0" dirty="0" smtClean="0"/>
              <a:t> 2012, pp. 88-89.</a:t>
            </a:r>
            <a:endParaRPr lang="en-US" sz="1100" b="0" dirty="0" smtClean="0"/>
          </a:p>
        </p:txBody>
      </p:sp>
      <p:sp>
        <p:nvSpPr>
          <p:cNvPr id="4" name="Slide Number Placeholder 3"/>
          <p:cNvSpPr>
            <a:spLocks noGrp="1"/>
          </p:cNvSpPr>
          <p:nvPr>
            <p:ph type="sldNum" sz="quarter" idx="10"/>
          </p:nvPr>
        </p:nvSpPr>
        <p:spPr/>
        <p:txBody>
          <a:bodyPr/>
          <a:lstStyle/>
          <a:p>
            <a:fld id="{8F38D732-6D31-4EF8-A28C-76CFDEC958E6}" type="slidenum">
              <a:rPr lang="en-US" smtClean="0"/>
              <a:pPr/>
              <a:t>103</a:t>
            </a:fld>
            <a:endParaRPr lang="en-US" dirty="0"/>
          </a:p>
        </p:txBody>
      </p:sp>
    </p:spTree>
    <p:extLst>
      <p:ext uri="{BB962C8B-B14F-4D97-AF65-F5344CB8AC3E}">
        <p14:creationId xmlns:p14="http://schemas.microsoft.com/office/powerpoint/2010/main" val="385215681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sz="1100" i="1" dirty="0"/>
              <a:t>[Module 4: Legal and Policy Considerations]</a:t>
            </a:r>
          </a:p>
          <a:p>
            <a:pPr defTabSz="942289">
              <a:defRPr/>
            </a:pPr>
            <a:endParaRPr lang="en-US" sz="1100" i="1" dirty="0"/>
          </a:p>
          <a:p>
            <a:pPr defTabSz="942289">
              <a:defRPr/>
            </a:pPr>
            <a:r>
              <a:rPr lang="en-US" sz="1100" b="1" dirty="0"/>
              <a:t>Speaker’s Notes</a:t>
            </a:r>
            <a:r>
              <a:rPr lang="en-US" sz="1100" b="1" dirty="0" smtClean="0"/>
              <a:t>:</a:t>
            </a:r>
          </a:p>
          <a:p>
            <a:pPr defTabSz="942289">
              <a:defRPr/>
            </a:pPr>
            <a:r>
              <a:rPr lang="en-US" sz="1100" b="0" dirty="0" smtClean="0"/>
              <a:t>Failing to provide</a:t>
            </a:r>
            <a:r>
              <a:rPr lang="en-US" sz="1100" b="0" baseline="0" dirty="0" smtClean="0"/>
              <a:t> or l</a:t>
            </a:r>
            <a:r>
              <a:rPr lang="en-US" sz="1100" b="0" dirty="0" smtClean="0"/>
              <a:t>imiting</a:t>
            </a:r>
            <a:r>
              <a:rPr lang="en-US" sz="1100" b="0" baseline="0" dirty="0" smtClean="0"/>
              <a:t> access to information on safe abortion services is a </a:t>
            </a:r>
            <a:r>
              <a:rPr lang="en-US" sz="1100" b="1" baseline="0" dirty="0" smtClean="0"/>
              <a:t>substantial barrier </a:t>
            </a:r>
            <a:r>
              <a:rPr lang="en-US" sz="1100" b="0" baseline="0" dirty="0" smtClean="0"/>
              <a:t>to services and impingement of women’s rights.  </a:t>
            </a:r>
            <a:r>
              <a:rPr lang="en-US" sz="1100" b="0" dirty="0" smtClean="0"/>
              <a:t>Women</a:t>
            </a:r>
            <a:r>
              <a:rPr lang="en-US" sz="1100" b="0" baseline="0" dirty="0" smtClean="0"/>
              <a:t> have the right to full information regarding their options for health care. </a:t>
            </a:r>
            <a:r>
              <a:rPr lang="en-US" sz="1100" b="0" dirty="0" smtClean="0"/>
              <a:t>One area</a:t>
            </a:r>
            <a:r>
              <a:rPr lang="en-US" sz="1100" b="0" baseline="0" dirty="0" smtClean="0"/>
              <a:t> of </a:t>
            </a:r>
            <a:r>
              <a:rPr lang="en-US" sz="1100" b="0" dirty="0" smtClean="0"/>
              <a:t>concern is the censoring,</a:t>
            </a:r>
            <a:r>
              <a:rPr lang="en-US" sz="1100" b="0" baseline="0" dirty="0" smtClean="0"/>
              <a:t> withholding or intentionally misrepresenting health-related information, particularly regarding safe abortion.  This can result in lack of access, delays and increased risks. Respecting women’s rights and delivering good-quality services entails provision of accurate, complete and timely information in a form that can be easily understood and recalled by the individual patient. The method of presenting the information must respect the woman’s dignity, needs and perspectives, and facilitate her free and informed consent [WHO, 2012, p. 97]. In this slide we see a picture of Box 4.2 in the 2</a:t>
            </a:r>
            <a:r>
              <a:rPr lang="en-US" sz="1100" b="0" baseline="30000" dirty="0" smtClean="0"/>
              <a:t>nd</a:t>
            </a:r>
            <a:r>
              <a:rPr lang="en-US" sz="1100" b="0" baseline="0" dirty="0" smtClean="0"/>
              <a:t> edition of the </a:t>
            </a:r>
            <a:r>
              <a:rPr lang="en-US" sz="1100" i="1" baseline="0" dirty="0" smtClean="0"/>
              <a:t>WHO Safe Abortion Guidance</a:t>
            </a:r>
            <a:r>
              <a:rPr lang="en-US" sz="1100" b="0" baseline="0" dirty="0" smtClean="0"/>
              <a:t>, which gives an overview of information that is essential for women. </a:t>
            </a:r>
          </a:p>
          <a:p>
            <a:pPr defTabSz="942289">
              <a:defRPr/>
            </a:pPr>
            <a:endParaRPr lang="en-US" sz="1100" dirty="0" smtClean="0"/>
          </a:p>
          <a:p>
            <a:pPr marL="0" marR="0" indent="0" algn="l" defTabSz="942289" rtl="0" eaLnBrk="1" fontAlgn="auto" latinLnBrk="0" hangingPunct="1">
              <a:lnSpc>
                <a:spcPct val="100000"/>
              </a:lnSpc>
              <a:spcBef>
                <a:spcPts val="0"/>
              </a:spcBef>
              <a:spcAft>
                <a:spcPts val="0"/>
              </a:spcAft>
              <a:buClrTx/>
              <a:buSzTx/>
              <a:buFontTx/>
              <a:buNone/>
              <a:tabLst/>
              <a:defRPr/>
            </a:pPr>
            <a:r>
              <a:rPr lang="en-US" sz="1100" b="1" dirty="0" smtClean="0"/>
              <a:t>More information: </a:t>
            </a:r>
          </a:p>
          <a:p>
            <a:pPr defTabSz="942289">
              <a:defRPr/>
            </a:pPr>
            <a:r>
              <a:rPr lang="en-US" sz="1100" b="0" i="1" baseline="0" dirty="0" smtClean="0"/>
              <a:t>You may wish to read some highlights of the points below, and/or you may want to hand out copies to the participants, as it would be difficult for them to read the slide: </a:t>
            </a:r>
          </a:p>
          <a:p>
            <a:pPr marL="171450" lvl="0" indent="-171450">
              <a:buFont typeface="Arial" pitchFamily="34" charset="0"/>
              <a:buChar char="•"/>
            </a:pPr>
            <a:r>
              <a:rPr lang="en-US" sz="1100" i="1" kern="1200" dirty="0" smtClean="0">
                <a:solidFill>
                  <a:schemeClr val="tx1"/>
                </a:solidFill>
                <a:effectLst/>
              </a:rPr>
              <a:t>Women have the </a:t>
            </a:r>
            <a:r>
              <a:rPr lang="en-US" sz="1100" b="1" i="1" kern="1200" dirty="0" smtClean="0">
                <a:solidFill>
                  <a:schemeClr val="tx1"/>
                </a:solidFill>
                <a:effectLst/>
              </a:rPr>
              <a:t>right to decide freely </a:t>
            </a:r>
            <a:r>
              <a:rPr lang="en-US" sz="1100" i="1" kern="1200" dirty="0" smtClean="0">
                <a:solidFill>
                  <a:schemeClr val="tx1"/>
                </a:solidFill>
                <a:effectLst/>
              </a:rPr>
              <a:t>and responsibly whether and when to have children without coercion, discrimination or violence.</a:t>
            </a:r>
          </a:p>
          <a:p>
            <a:pPr marL="171450" lvl="0" indent="-171450">
              <a:buFont typeface="Arial" pitchFamily="34" charset="0"/>
              <a:buChar char="•"/>
            </a:pPr>
            <a:r>
              <a:rPr lang="en-US" sz="1100" i="1" kern="1200" dirty="0" smtClean="0">
                <a:solidFill>
                  <a:schemeClr val="tx1"/>
                </a:solidFill>
                <a:effectLst/>
              </a:rPr>
              <a:t>How pregnancy occurs, its signs and symptoms, and where to obtain a pregnancy test.</a:t>
            </a:r>
          </a:p>
          <a:p>
            <a:pPr marL="171450" lvl="0" indent="-171450">
              <a:buFont typeface="Arial" pitchFamily="34" charset="0"/>
              <a:buChar char="•"/>
            </a:pPr>
            <a:r>
              <a:rPr lang="en-US" sz="1100" b="1" i="1" kern="1200" dirty="0" smtClean="0">
                <a:solidFill>
                  <a:schemeClr val="tx1"/>
                </a:solidFill>
                <a:effectLst/>
              </a:rPr>
              <a:t>How to prevent unintended pregnancy</a:t>
            </a:r>
            <a:r>
              <a:rPr lang="en-US" sz="1100" i="1" kern="1200" dirty="0" smtClean="0">
                <a:solidFill>
                  <a:schemeClr val="tx1"/>
                </a:solidFill>
                <a:effectLst/>
              </a:rPr>
              <a:t>, including where and how to obtain contraceptive methods, including condoms.</a:t>
            </a:r>
          </a:p>
          <a:p>
            <a:pPr marL="171450" lvl="0" indent="-171450">
              <a:buFont typeface="Arial" pitchFamily="34" charset="0"/>
              <a:buChar char="•"/>
            </a:pPr>
            <a:r>
              <a:rPr lang="en-US" sz="1100" b="1" i="1" kern="1200" dirty="0" smtClean="0">
                <a:solidFill>
                  <a:schemeClr val="tx1"/>
                </a:solidFill>
                <a:effectLst/>
              </a:rPr>
              <a:t>Where and how to obtain safe, legal abortion services and their cost</a:t>
            </a:r>
            <a:r>
              <a:rPr lang="en-US" sz="1100" i="1" kern="1200" dirty="0" smtClean="0">
                <a:solidFill>
                  <a:schemeClr val="tx1"/>
                </a:solidFill>
                <a:effectLst/>
              </a:rPr>
              <a:t>.</a:t>
            </a:r>
          </a:p>
          <a:p>
            <a:pPr marL="171450" lvl="0" indent="-171450">
              <a:buFont typeface="Arial" pitchFamily="34" charset="0"/>
              <a:buChar char="•"/>
            </a:pPr>
            <a:r>
              <a:rPr lang="en-US" sz="1100" i="1" kern="1200" dirty="0" smtClean="0">
                <a:solidFill>
                  <a:schemeClr val="tx1"/>
                </a:solidFill>
                <a:effectLst/>
              </a:rPr>
              <a:t>The details of </a:t>
            </a:r>
            <a:r>
              <a:rPr lang="en-US" sz="1100" b="1" i="1" kern="1200" dirty="0" smtClean="0">
                <a:solidFill>
                  <a:schemeClr val="tx1"/>
                </a:solidFill>
                <a:effectLst/>
              </a:rPr>
              <a:t>legal limitations on the maximum gestational age </a:t>
            </a:r>
            <a:r>
              <a:rPr lang="en-US" sz="1100" i="1" kern="1200" dirty="0" smtClean="0">
                <a:solidFill>
                  <a:schemeClr val="tx1"/>
                </a:solidFill>
                <a:effectLst/>
              </a:rPr>
              <a:t>when abortion can be obtained.</a:t>
            </a:r>
          </a:p>
          <a:p>
            <a:pPr marL="171450" lvl="0" indent="-171450">
              <a:buFont typeface="Arial" pitchFamily="34" charset="0"/>
              <a:buChar char="•"/>
            </a:pPr>
            <a:r>
              <a:rPr lang="en-US" sz="1100" i="1" kern="1200" dirty="0" smtClean="0">
                <a:solidFill>
                  <a:schemeClr val="tx1"/>
                </a:solidFill>
                <a:effectLst/>
              </a:rPr>
              <a:t>That </a:t>
            </a:r>
            <a:r>
              <a:rPr lang="en-US" sz="1100" b="1" i="1" kern="1200" dirty="0" smtClean="0">
                <a:solidFill>
                  <a:schemeClr val="tx1"/>
                </a:solidFill>
                <a:effectLst/>
              </a:rPr>
              <a:t>abortion is a very safe procedure but the risk of complications increases with increasing gestational age</a:t>
            </a:r>
            <a:r>
              <a:rPr lang="en-US" sz="1100" i="1" kern="1200" dirty="0" smtClean="0">
                <a:solidFill>
                  <a:schemeClr val="tx1"/>
                </a:solidFill>
                <a:effectLst/>
              </a:rPr>
              <a:t>.</a:t>
            </a:r>
          </a:p>
          <a:p>
            <a:pPr marL="171450" lvl="0" indent="-171450">
              <a:buFont typeface="Arial" pitchFamily="34" charset="0"/>
              <a:buChar char="•"/>
            </a:pPr>
            <a:r>
              <a:rPr lang="en-US" sz="1100" b="1" i="1" kern="1200" dirty="0" smtClean="0">
                <a:solidFill>
                  <a:schemeClr val="tx1"/>
                </a:solidFill>
                <a:effectLst/>
              </a:rPr>
              <a:t>How to recognize complications of miscarriage and unsafe abortion, the life-saving importance of seeking treatment immediately, and when and where to obtain services.</a:t>
            </a:r>
          </a:p>
          <a:p>
            <a:r>
              <a:rPr lang="en-US" sz="1100" kern="1200" dirty="0" smtClean="0">
                <a:solidFill>
                  <a:schemeClr val="tx1"/>
                </a:solidFill>
                <a:effectLst/>
              </a:rPr>
              <a:t> </a:t>
            </a:r>
          </a:p>
          <a:p>
            <a:pPr lvl="0"/>
            <a:r>
              <a:rPr lang="en-US" sz="1100" b="1" dirty="0" smtClean="0"/>
              <a:t>Sources</a:t>
            </a:r>
            <a:r>
              <a:rPr lang="en-US" sz="1100" b="1" dirty="0"/>
              <a:t>:  </a:t>
            </a:r>
            <a:endParaRPr lang="en-US" sz="1100"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baseline="0" dirty="0" smtClean="0"/>
              <a:t>WHO, 2012, p. 97. </a:t>
            </a:r>
          </a:p>
          <a:p>
            <a:pPr lvl="0"/>
            <a:endParaRPr lang="en-US" sz="1100" b="1" dirty="0"/>
          </a:p>
          <a:p>
            <a:endParaRPr lang="en-US" sz="1100" dirty="0"/>
          </a:p>
        </p:txBody>
      </p:sp>
      <p:sp>
        <p:nvSpPr>
          <p:cNvPr id="4" name="Slide Number Placeholder 3"/>
          <p:cNvSpPr>
            <a:spLocks noGrp="1"/>
          </p:cNvSpPr>
          <p:nvPr>
            <p:ph type="sldNum" sz="quarter" idx="10"/>
          </p:nvPr>
        </p:nvSpPr>
        <p:spPr/>
        <p:txBody>
          <a:bodyPr/>
          <a:lstStyle/>
          <a:p>
            <a:fld id="{8F38D732-6D31-4EF8-A28C-76CFDEC958E6}" type="slidenum">
              <a:rPr lang="en-US" smtClean="0"/>
              <a:pPr/>
              <a:t>104</a:t>
            </a:fld>
            <a:endParaRPr lang="en-US" dirty="0"/>
          </a:p>
        </p:txBody>
      </p:sp>
    </p:spTree>
    <p:extLst>
      <p:ext uri="{BB962C8B-B14F-4D97-AF65-F5344CB8AC3E}">
        <p14:creationId xmlns:p14="http://schemas.microsoft.com/office/powerpoint/2010/main" val="3852156818"/>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sz="1050" i="1" dirty="0"/>
              <a:t>[Module 4: Legal and Policy Considerations]</a:t>
            </a:r>
          </a:p>
          <a:p>
            <a:pPr defTabSz="942289">
              <a:defRPr/>
            </a:pPr>
            <a:endParaRPr lang="en-US" sz="1050" i="1" dirty="0"/>
          </a:p>
          <a:p>
            <a:pPr defTabSz="942289">
              <a:defRPr/>
            </a:pPr>
            <a:r>
              <a:rPr lang="en-US" sz="1050" b="1" dirty="0"/>
              <a:t>Speaker’s Notes</a:t>
            </a:r>
            <a:r>
              <a:rPr lang="en-US" sz="1050" b="1" dirty="0" smtClean="0"/>
              <a:t>:</a:t>
            </a:r>
          </a:p>
          <a:p>
            <a:pPr defTabSz="942289">
              <a:defRPr/>
            </a:pPr>
            <a:r>
              <a:rPr lang="en-US" sz="1050" b="1" dirty="0"/>
              <a:t>Creating an enabling environment</a:t>
            </a:r>
            <a:endParaRPr lang="en-US" sz="1050" b="1" dirty="0" smtClean="0"/>
          </a:p>
          <a:p>
            <a:pPr marL="171450" indent="-171450">
              <a:buClr>
                <a:schemeClr val="tx1"/>
              </a:buClr>
              <a:buSzPct val="130000"/>
              <a:buFont typeface="Arial" pitchFamily="34" charset="0"/>
              <a:buChar char="•"/>
            </a:pPr>
            <a:r>
              <a:rPr lang="en-US" sz="1050" dirty="0"/>
              <a:t>Review list of barriers &amp; determine enabling factors and resources to ensure safe abortion </a:t>
            </a:r>
          </a:p>
          <a:p>
            <a:pPr marL="171450" indent="-171450">
              <a:buClr>
                <a:srgbClr val="E2D6B5"/>
              </a:buClr>
              <a:buSzPct val="130000"/>
              <a:buFont typeface="Arial" pitchFamily="34" charset="0"/>
              <a:buChar char="•"/>
            </a:pPr>
            <a:endParaRPr lang="en-US" sz="800" dirty="0"/>
          </a:p>
          <a:p>
            <a:pPr marL="171450" indent="-171450">
              <a:buClr>
                <a:schemeClr val="tx1"/>
              </a:buClr>
              <a:buSzPct val="130000"/>
              <a:buFont typeface="Arial" pitchFamily="34" charset="0"/>
              <a:buChar char="•"/>
            </a:pPr>
            <a:r>
              <a:rPr lang="en-US" sz="1050" dirty="0"/>
              <a:t>Examine </a:t>
            </a:r>
            <a:r>
              <a:rPr lang="en-US" sz="1050" dirty="0" smtClean="0"/>
              <a:t>existing laws,</a:t>
            </a:r>
            <a:r>
              <a:rPr lang="en-US" sz="1050" baseline="0" dirty="0" smtClean="0"/>
              <a:t> </a:t>
            </a:r>
            <a:r>
              <a:rPr lang="en-US" sz="1050" dirty="0" smtClean="0"/>
              <a:t>policies and practice to </a:t>
            </a:r>
            <a:r>
              <a:rPr lang="en-US" sz="1050" dirty="0"/>
              <a:t>identify gaps and/or areas in need of improvement </a:t>
            </a:r>
          </a:p>
          <a:p>
            <a:pPr defTabSz="942289">
              <a:defRPr/>
            </a:pPr>
            <a:endParaRPr lang="en-US" sz="1050" b="1" dirty="0" smtClean="0"/>
          </a:p>
          <a:p>
            <a:pPr>
              <a:defRPr/>
            </a:pPr>
            <a:r>
              <a:rPr lang="en-US" sz="1050" b="1" dirty="0" smtClean="0"/>
              <a:t>Customizing </a:t>
            </a:r>
            <a:r>
              <a:rPr lang="en-US" sz="1050" b="1" dirty="0"/>
              <a:t>this slide: </a:t>
            </a:r>
          </a:p>
          <a:p>
            <a:pPr>
              <a:defRPr/>
            </a:pPr>
            <a:r>
              <a:rPr lang="en-US" sz="1050" i="1" dirty="0"/>
              <a:t>You can customize </a:t>
            </a:r>
            <a:r>
              <a:rPr lang="en-US" sz="1050" i="1" dirty="0" smtClean="0"/>
              <a:t>this slide by adding discussion on barriers in our country and efforts to overcome them. </a:t>
            </a:r>
            <a:endParaRPr lang="en-US" sz="1050" i="1" dirty="0"/>
          </a:p>
          <a:p>
            <a:pPr>
              <a:defRPr/>
            </a:pPr>
            <a:endParaRPr lang="en-US" sz="1050" i="1" u="sng" dirty="0"/>
          </a:p>
          <a:p>
            <a:endParaRPr lang="en-US" sz="1050" dirty="0"/>
          </a:p>
        </p:txBody>
      </p:sp>
      <p:sp>
        <p:nvSpPr>
          <p:cNvPr id="4" name="Slide Number Placeholder 3"/>
          <p:cNvSpPr>
            <a:spLocks noGrp="1"/>
          </p:cNvSpPr>
          <p:nvPr>
            <p:ph type="sldNum" sz="quarter" idx="10"/>
          </p:nvPr>
        </p:nvSpPr>
        <p:spPr/>
        <p:txBody>
          <a:bodyPr/>
          <a:lstStyle/>
          <a:p>
            <a:fld id="{8F38D732-6D31-4EF8-A28C-76CFDEC958E6}" type="slidenum">
              <a:rPr lang="en-US" smtClean="0"/>
              <a:pPr/>
              <a:t>105</a:t>
            </a:fld>
            <a:endParaRPr lang="en-US" dirty="0"/>
          </a:p>
        </p:txBody>
      </p:sp>
    </p:spTree>
    <p:extLst>
      <p:ext uri="{BB962C8B-B14F-4D97-AF65-F5344CB8AC3E}">
        <p14:creationId xmlns:p14="http://schemas.microsoft.com/office/powerpoint/2010/main" val="3852156818"/>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sz="1100" i="1" dirty="0"/>
              <a:t>[Module 4: Legal and Policy Considerations]</a:t>
            </a:r>
          </a:p>
          <a:p>
            <a:pPr defTabSz="942289">
              <a:defRPr/>
            </a:pPr>
            <a:endParaRPr lang="en-US" sz="1100" i="1" dirty="0"/>
          </a:p>
          <a:p>
            <a:pPr defTabSz="942289">
              <a:defRPr/>
            </a:pPr>
            <a:r>
              <a:rPr lang="en-US" sz="1100" b="1" dirty="0"/>
              <a:t>Speaker’s Notes</a:t>
            </a:r>
            <a:r>
              <a:rPr lang="en-US" sz="1100" b="1" dirty="0" smtClean="0"/>
              <a:t>:</a:t>
            </a:r>
          </a:p>
          <a:p>
            <a:pPr defTabSz="942289">
              <a:defRPr/>
            </a:pPr>
            <a:r>
              <a:rPr lang="en-US" sz="1100" b="0" dirty="0" smtClean="0"/>
              <a:t>Policies</a:t>
            </a:r>
            <a:r>
              <a:rPr lang="en-US" sz="1100" b="0" baseline="0" dirty="0" smtClean="0"/>
              <a:t> should be geared toward:</a:t>
            </a:r>
          </a:p>
          <a:p>
            <a:pPr defTabSz="942289">
              <a:defRPr/>
            </a:pPr>
            <a:endParaRPr lang="en-US" sz="1100" b="0" dirty="0" smtClean="0"/>
          </a:p>
          <a:p>
            <a:pPr marL="171450" indent="-171450">
              <a:buClr>
                <a:schemeClr val="tx1"/>
              </a:buClr>
              <a:buSzPct val="130000"/>
              <a:buFont typeface="Arial" pitchFamily="34" charset="0"/>
              <a:buChar char="•"/>
            </a:pPr>
            <a:r>
              <a:rPr lang="en-US" sz="1100" dirty="0" smtClean="0"/>
              <a:t>Respecting, protecting, and ensuring</a:t>
            </a:r>
            <a:r>
              <a:rPr lang="en-US" sz="1100" baseline="0" dirty="0" smtClean="0"/>
              <a:t> the </a:t>
            </a:r>
            <a:r>
              <a:rPr lang="en-US" sz="1100" dirty="0" smtClean="0"/>
              <a:t>human rights of women</a:t>
            </a:r>
          </a:p>
          <a:p>
            <a:pPr marL="171450" indent="-171450">
              <a:buClr>
                <a:schemeClr val="tx1"/>
              </a:buClr>
              <a:buSzPct val="130000"/>
              <a:buFont typeface="Arial" pitchFamily="34" charset="0"/>
              <a:buChar char="•"/>
            </a:pPr>
            <a:endParaRPr lang="en-US" sz="1100" dirty="0" smtClean="0"/>
          </a:p>
          <a:p>
            <a:pPr marL="171450" indent="-171450">
              <a:buClr>
                <a:schemeClr val="tx1"/>
              </a:buClr>
              <a:buSzPct val="130000"/>
              <a:buFont typeface="Arial" pitchFamily="34" charset="0"/>
              <a:buChar char="•"/>
            </a:pPr>
            <a:r>
              <a:rPr lang="en-US" sz="1100" dirty="0" smtClean="0"/>
              <a:t>Achieving positive health outcomes for women</a:t>
            </a:r>
          </a:p>
          <a:p>
            <a:pPr marL="171450" indent="-171450">
              <a:buClr>
                <a:schemeClr val="tx1"/>
              </a:buClr>
              <a:buSzPct val="130000"/>
              <a:buFont typeface="Arial" pitchFamily="34" charset="0"/>
              <a:buChar char="•"/>
            </a:pPr>
            <a:endParaRPr lang="en-US" sz="1100" dirty="0" smtClean="0"/>
          </a:p>
          <a:p>
            <a:pPr marL="171450" indent="-171450">
              <a:buClr>
                <a:schemeClr val="tx1"/>
              </a:buClr>
              <a:buSzPct val="130000"/>
              <a:buFont typeface="Arial" pitchFamily="34" charset="0"/>
              <a:buChar char="•"/>
            </a:pPr>
            <a:r>
              <a:rPr lang="en-US" sz="1100" dirty="0" smtClean="0"/>
              <a:t>Maximizing</a:t>
            </a:r>
            <a:r>
              <a:rPr lang="en-US" sz="1100" baseline="0" dirty="0" smtClean="0"/>
              <a:t> </a:t>
            </a:r>
            <a:r>
              <a:rPr lang="en-US" sz="1100" dirty="0" smtClean="0"/>
              <a:t>legality of &amp; access to safe abortion</a:t>
            </a:r>
          </a:p>
          <a:p>
            <a:pPr marL="171450" indent="-171450">
              <a:buClr>
                <a:schemeClr val="tx1"/>
              </a:buClr>
              <a:buSzPct val="130000"/>
              <a:buFont typeface="Arial" pitchFamily="34" charset="0"/>
              <a:buChar char="•"/>
            </a:pPr>
            <a:endParaRPr lang="en-US" sz="1100" dirty="0" smtClean="0"/>
          </a:p>
          <a:p>
            <a:pPr marL="171450" indent="-171450">
              <a:buClr>
                <a:schemeClr val="tx1"/>
              </a:buClr>
              <a:buSzPct val="130000"/>
              <a:buFont typeface="Arial" pitchFamily="34" charset="0"/>
              <a:buChar char="•"/>
            </a:pPr>
            <a:r>
              <a:rPr lang="en-US" sz="1100" dirty="0" smtClean="0"/>
              <a:t>Provid</a:t>
            </a:r>
            <a:r>
              <a:rPr lang="en-US" sz="1100" baseline="0" dirty="0" smtClean="0"/>
              <a:t>ing </a:t>
            </a:r>
            <a:r>
              <a:rPr lang="en-US" sz="1100" dirty="0" smtClean="0"/>
              <a:t>good quality contraceptive information &amp; services</a:t>
            </a:r>
          </a:p>
          <a:p>
            <a:pPr marL="171450" indent="-171450">
              <a:buClr>
                <a:schemeClr val="tx1"/>
              </a:buClr>
              <a:buSzPct val="130000"/>
              <a:buFont typeface="Arial" pitchFamily="34" charset="0"/>
              <a:buChar char="•"/>
            </a:pPr>
            <a:endParaRPr lang="en-US" sz="1100" dirty="0" smtClean="0"/>
          </a:p>
          <a:p>
            <a:pPr marL="171450" indent="-171450">
              <a:buClr>
                <a:schemeClr val="tx1"/>
              </a:buClr>
              <a:buSzPct val="130000"/>
              <a:buFont typeface="Arial" pitchFamily="34" charset="0"/>
              <a:buChar char="•"/>
            </a:pPr>
            <a:r>
              <a:rPr lang="en-US" sz="1100" dirty="0" smtClean="0"/>
              <a:t>Meeting the particular needs of the poor, adolescents, rape &amp; incest survivors, &amp; women living with HIV/AIDS</a:t>
            </a:r>
          </a:p>
          <a:p>
            <a:pPr defTabSz="942289">
              <a:defRPr/>
            </a:pPr>
            <a:endParaRPr lang="en-US" sz="1100" dirty="0"/>
          </a:p>
          <a:p>
            <a:pPr>
              <a:defRPr/>
            </a:pPr>
            <a:r>
              <a:rPr lang="en-US" sz="1100" b="1" dirty="0"/>
              <a:t>Customizing this slide: </a:t>
            </a:r>
          </a:p>
          <a:p>
            <a:pPr>
              <a:defRPr/>
            </a:pPr>
            <a:r>
              <a:rPr lang="en-US" sz="1100" i="1" dirty="0"/>
              <a:t>You can customize this slide by adding discussion on </a:t>
            </a:r>
            <a:r>
              <a:rPr lang="en-US" sz="1100" i="1" dirty="0" smtClean="0"/>
              <a:t>policy issue in your country.</a:t>
            </a:r>
            <a:endParaRPr lang="en-US" sz="1100" dirty="0"/>
          </a:p>
        </p:txBody>
      </p:sp>
      <p:sp>
        <p:nvSpPr>
          <p:cNvPr id="4" name="Slide Number Placeholder 3"/>
          <p:cNvSpPr>
            <a:spLocks noGrp="1"/>
          </p:cNvSpPr>
          <p:nvPr>
            <p:ph type="sldNum" sz="quarter" idx="10"/>
          </p:nvPr>
        </p:nvSpPr>
        <p:spPr/>
        <p:txBody>
          <a:bodyPr/>
          <a:lstStyle/>
          <a:p>
            <a:fld id="{8F38D732-6D31-4EF8-A28C-76CFDEC958E6}" type="slidenum">
              <a:rPr lang="en-US" smtClean="0"/>
              <a:pPr/>
              <a:t>106</a:t>
            </a:fld>
            <a:endParaRPr lang="en-US" dirty="0"/>
          </a:p>
        </p:txBody>
      </p:sp>
    </p:spTree>
    <p:extLst>
      <p:ext uri="{BB962C8B-B14F-4D97-AF65-F5344CB8AC3E}">
        <p14:creationId xmlns:p14="http://schemas.microsoft.com/office/powerpoint/2010/main" val="3852156818"/>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100" i="1" dirty="0" smtClean="0"/>
              <a:t>[Module 4: Legal and Policy Considerations]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smtClean="0"/>
              <a:t>Speaker’s Notes:</a:t>
            </a:r>
          </a:p>
          <a:p>
            <a:pPr>
              <a:defRPr/>
            </a:pPr>
            <a:endParaRPr lang="en-US" sz="1100" b="1" dirty="0" smtClean="0"/>
          </a:p>
          <a:p>
            <a:pPr>
              <a:defRPr/>
            </a:pPr>
            <a:r>
              <a:rPr lang="en-US" sz="1100" b="0" dirty="0" smtClean="0"/>
              <a:t>This concludes</a:t>
            </a:r>
            <a:r>
              <a:rPr lang="en-US" sz="1100" b="0" baseline="0" dirty="0" smtClean="0"/>
              <a:t> Module 4: Legal and Policy consideration for safe abortion.  </a:t>
            </a:r>
          </a:p>
          <a:p>
            <a:pPr>
              <a:defRPr/>
            </a:pPr>
            <a:endParaRPr lang="en-US" sz="1100" dirty="0" smtClean="0"/>
          </a:p>
          <a:p>
            <a:pPr>
              <a:defRPr/>
            </a:pPr>
            <a:r>
              <a:rPr lang="en-US" sz="1100" baseline="0" dirty="0" smtClean="0"/>
              <a:t>Are there any further questions or comments? </a:t>
            </a:r>
          </a:p>
          <a:p>
            <a:pPr>
              <a:defRPr/>
            </a:pPr>
            <a:endParaRPr lang="en-US" sz="1100" dirty="0" smtClean="0"/>
          </a:p>
          <a:p>
            <a:pPr eaLnBrk="1" hangingPunct="1">
              <a:spcBef>
                <a:spcPct val="60000"/>
              </a:spcBef>
            </a:pPr>
            <a:r>
              <a:rPr lang="en-US" sz="1100" b="1" i="1" dirty="0" smtClean="0"/>
              <a:t>Photo</a:t>
            </a:r>
            <a:r>
              <a:rPr lang="en-US" sz="1100" b="1" i="1" baseline="0" dirty="0" smtClean="0"/>
              <a:t> credits: </a:t>
            </a:r>
            <a:endParaRPr lang="en-US" sz="1100" b="0" i="1" baseline="0" dirty="0" smtClean="0"/>
          </a:p>
          <a:p>
            <a:pPr marL="171450" indent="-171450">
              <a:lnSpc>
                <a:spcPct val="100000"/>
              </a:lnSpc>
              <a:buFont typeface="Arial" pitchFamily="34" charset="0"/>
              <a:buChar char="•"/>
            </a:pPr>
            <a:r>
              <a:rPr lang="en-US" sz="1100" b="0" kern="1200" dirty="0" smtClean="0">
                <a:effectLst/>
              </a:rPr>
              <a:t>Top left: </a:t>
            </a:r>
            <a:r>
              <a:rPr lang="en-US" sz="1100" kern="1200" dirty="0" smtClean="0">
                <a:solidFill>
                  <a:schemeClr val="tx1"/>
                </a:solidFill>
                <a:effectLst/>
                <a:latin typeface="+mn-lt"/>
                <a:ea typeface="+mn-ea"/>
                <a:cs typeface="+mn-cs"/>
              </a:rPr>
              <a:t>© Richard Lord, no</a:t>
            </a:r>
            <a:r>
              <a:rPr lang="en-US" sz="1100" kern="1200" baseline="0" dirty="0" smtClean="0">
                <a:solidFill>
                  <a:schemeClr val="tx1"/>
                </a:solidFill>
                <a:effectLst/>
                <a:latin typeface="+mn-lt"/>
                <a:ea typeface="+mn-ea"/>
                <a:cs typeface="+mn-cs"/>
              </a:rPr>
              <a:t> date.</a:t>
            </a:r>
            <a:r>
              <a:rPr lang="en-US" sz="1100" kern="1200" dirty="0" smtClean="0">
                <a:solidFill>
                  <a:schemeClr val="tx1"/>
                </a:solidFill>
                <a:effectLst/>
                <a:latin typeface="+mn-lt"/>
                <a:ea typeface="+mn-ea"/>
                <a:cs typeface="+mn-cs"/>
              </a:rPr>
              <a:t> </a:t>
            </a:r>
          </a:p>
          <a:p>
            <a:pPr marL="171450" indent="-171450">
              <a:buFont typeface="Arial" pitchFamily="34" charset="0"/>
              <a:buChar char="•"/>
            </a:pPr>
            <a:r>
              <a:rPr lang="en-US" sz="1100" b="0" kern="1200" dirty="0" smtClean="0">
                <a:effectLst/>
              </a:rPr>
              <a:t>Second</a:t>
            </a:r>
            <a:r>
              <a:rPr lang="en-US" sz="1100" b="0" kern="1200" baseline="0" dirty="0" smtClean="0">
                <a:effectLst/>
              </a:rPr>
              <a:t> from top: </a:t>
            </a:r>
            <a:r>
              <a:rPr lang="en-US" sz="1100" kern="1200" dirty="0" smtClean="0">
                <a:effectLst/>
              </a:rPr>
              <a:t>© </a:t>
            </a:r>
            <a:r>
              <a:rPr lang="en-US" sz="1100" b="0" kern="1200" baseline="0" dirty="0" smtClean="0">
                <a:effectLst/>
              </a:rPr>
              <a:t>Ipas, no date.</a:t>
            </a:r>
          </a:p>
          <a:p>
            <a:pPr marL="171450" indent="-171450">
              <a:buFont typeface="Arial" pitchFamily="34" charset="0"/>
              <a:buChar char="•"/>
            </a:pPr>
            <a:r>
              <a:rPr lang="en-US" sz="1100" b="0" kern="1200" baseline="0" dirty="0" smtClean="0">
                <a:effectLst/>
              </a:rPr>
              <a:t>Second from bottom: </a:t>
            </a:r>
            <a:r>
              <a:rPr lang="en-US" sz="1100" kern="1200" dirty="0" smtClean="0">
                <a:effectLst/>
              </a:rPr>
              <a:t>© </a:t>
            </a:r>
            <a:r>
              <a:rPr lang="en-US" sz="1100" b="0" kern="1200" baseline="0" dirty="0" smtClean="0">
                <a:effectLst/>
              </a:rPr>
              <a:t>Ipas, 2010 </a:t>
            </a:r>
            <a:endParaRPr lang="en-US" sz="1100" b="0" kern="1200" dirty="0" smtClean="0">
              <a:effectLst/>
            </a:endParaRPr>
          </a:p>
          <a:p>
            <a:pPr marL="171450" indent="-171450">
              <a:lnSpc>
                <a:spcPct val="100000"/>
              </a:lnSpc>
              <a:buFont typeface="Arial" pitchFamily="34" charset="0"/>
              <a:buChar char="•"/>
            </a:pPr>
            <a:r>
              <a:rPr lang="en-US" sz="1050" b="0" kern="1200" dirty="0" smtClean="0">
                <a:effectLst/>
              </a:rPr>
              <a:t>Bottom right: </a:t>
            </a:r>
            <a:r>
              <a:rPr lang="en-US" sz="1100" kern="1200" dirty="0" smtClean="0">
                <a:solidFill>
                  <a:schemeClr val="tx1"/>
                </a:solidFill>
                <a:effectLst/>
                <a:latin typeface="+mn-lt"/>
                <a:ea typeface="+mn-ea"/>
                <a:cs typeface="+mn-cs"/>
              </a:rPr>
              <a:t>© Richard Lord, 2011</a:t>
            </a:r>
            <a:r>
              <a:rPr lang="en-US" sz="1050" b="0" kern="1200" dirty="0" smtClean="0">
                <a:effectLst/>
              </a:rPr>
              <a:t>. </a:t>
            </a:r>
          </a:p>
          <a:p>
            <a:pPr marL="0" indent="0">
              <a:lnSpc>
                <a:spcPct val="100000"/>
              </a:lnSpc>
              <a:buFont typeface="Arial" pitchFamily="34" charset="0"/>
              <a:buNone/>
            </a:pPr>
            <a:endParaRPr lang="en-US" sz="1050" b="0" i="0" baseline="0" dirty="0" smtClean="0"/>
          </a:p>
          <a:p>
            <a:r>
              <a:rPr lang="en-US" sz="1100" dirty="0" smtClean="0">
                <a:ea typeface="Calibri"/>
                <a:cs typeface="Andalus" pitchFamily="18" charset="-78"/>
              </a:rPr>
              <a:t>Disclaimer: The photographs used in this publication are for illustrative purposes only; they do not imply any particular attitudes, behaviors, or actions on the part of the any person who appears in the photographs.</a:t>
            </a:r>
          </a:p>
          <a:p>
            <a:endParaRPr lang="en-US" sz="1100" b="0" kern="1200" dirty="0" smtClean="0">
              <a:effectLst/>
            </a:endParaRPr>
          </a:p>
          <a:p>
            <a:endParaRPr lang="en-US" sz="1100" i="0" baseline="0" dirty="0" smtClean="0"/>
          </a:p>
          <a:p>
            <a:endParaRPr lang="en-US" sz="1100" i="0" baseline="0" dirty="0" smtClean="0"/>
          </a:p>
        </p:txBody>
      </p:sp>
      <p:sp>
        <p:nvSpPr>
          <p:cNvPr id="4" name="Slide Number Placeholder 3"/>
          <p:cNvSpPr>
            <a:spLocks noGrp="1"/>
          </p:cNvSpPr>
          <p:nvPr>
            <p:ph type="sldNum" sz="quarter" idx="10"/>
          </p:nvPr>
        </p:nvSpPr>
        <p:spPr/>
        <p:txBody>
          <a:bodyPr/>
          <a:lstStyle/>
          <a:p>
            <a:fld id="{8F38D732-6D31-4EF8-A28C-76CFDEC958E6}" type="slidenum">
              <a:rPr lang="en-US" smtClean="0"/>
              <a:pPr/>
              <a:t>107</a:t>
            </a:fld>
            <a:endParaRPr lang="en-US" dirty="0"/>
          </a:p>
        </p:txBody>
      </p:sp>
    </p:spTree>
    <p:extLst>
      <p:ext uri="{BB962C8B-B14F-4D97-AF65-F5344CB8AC3E}">
        <p14:creationId xmlns:p14="http://schemas.microsoft.com/office/powerpoint/2010/main" val="1384200185"/>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i="0" baseline="0" dirty="0" smtClean="0"/>
              <a:t>Main sources for this presentation </a:t>
            </a:r>
            <a:r>
              <a:rPr lang="en-US" sz="1100" dirty="0" smtClean="0"/>
              <a:t>are figured on this slide. These and additional sources are listed below. </a:t>
            </a:r>
            <a:r>
              <a:rPr lang="en-US" sz="1100" dirty="0"/>
              <a:t> </a:t>
            </a:r>
            <a:endParaRPr lang="en-US" sz="1100" dirty="0" smtClean="0"/>
          </a:p>
          <a:p>
            <a:endParaRPr lang="en-US" sz="1100" dirty="0"/>
          </a:p>
          <a:p>
            <a:pPr marL="171450" lvl="0" indent="-171450">
              <a:buFont typeface="Arial" pitchFamily="34" charset="0"/>
              <a:buChar char="•"/>
            </a:pPr>
            <a:r>
              <a:rPr lang="en-US" sz="1100" dirty="0"/>
              <a:t>Alan Guttmacher Institute, </a:t>
            </a:r>
            <a:r>
              <a:rPr lang="en-US" sz="1100" i="1" dirty="0"/>
              <a:t>Sharing Responsibility: Women, Society and Abortion Worldwide </a:t>
            </a:r>
            <a:r>
              <a:rPr lang="en-US" sz="1100" dirty="0"/>
              <a:t>(New York: AGI, 1999). </a:t>
            </a:r>
          </a:p>
          <a:p>
            <a:pPr marL="171450" lvl="0" indent="-171450">
              <a:buFont typeface="Arial" pitchFamily="34" charset="0"/>
              <a:buChar char="•"/>
            </a:pPr>
            <a:endParaRPr lang="en-US" sz="1100" dirty="0" smtClean="0"/>
          </a:p>
          <a:p>
            <a:pPr marL="171450" lvl="0" indent="-171450">
              <a:buFont typeface="Arial" pitchFamily="34" charset="0"/>
              <a:buChar char="•"/>
            </a:pPr>
            <a:r>
              <a:rPr lang="en-US" sz="1100" dirty="0" smtClean="0"/>
              <a:t>Bairagi</a:t>
            </a:r>
            <a:r>
              <a:rPr lang="en-US" sz="1100" dirty="0"/>
              <a:t>, R</a:t>
            </a:r>
            <a:r>
              <a:rPr lang="en-US" sz="1100" dirty="0" smtClean="0"/>
              <a:t>. 2011.</a:t>
            </a:r>
            <a:r>
              <a:rPr lang="en-US" sz="1100" baseline="0" dirty="0" smtClean="0"/>
              <a:t> </a:t>
            </a:r>
            <a:r>
              <a:rPr lang="en-US" sz="1100" dirty="0" smtClean="0"/>
              <a:t>Effects </a:t>
            </a:r>
            <a:r>
              <a:rPr lang="en-US" sz="1100" dirty="0"/>
              <a:t>of Sex Preference on Contraceptive Use, Abortion and Fertility in Matlab, </a:t>
            </a:r>
            <a:r>
              <a:rPr lang="en-US" sz="1100" dirty="0" smtClean="0"/>
              <a:t>Bangladesh.</a:t>
            </a:r>
            <a:r>
              <a:rPr lang="en-US" sz="1100" baseline="0" dirty="0" smtClean="0"/>
              <a:t> </a:t>
            </a:r>
            <a:r>
              <a:rPr lang="en-US" sz="1100" i="1" dirty="0" smtClean="0"/>
              <a:t>International </a:t>
            </a:r>
            <a:r>
              <a:rPr lang="en-US" sz="1100" i="1" dirty="0"/>
              <a:t>Family Planning Perspectives </a:t>
            </a:r>
            <a:r>
              <a:rPr lang="en-US" sz="1100" dirty="0"/>
              <a:t>27 (September 2001), available at http://www.agi-usa.org/pubs/journals/2713701.html. </a:t>
            </a:r>
          </a:p>
          <a:p>
            <a:pPr marL="171450" lvl="0" indent="-171450">
              <a:buFont typeface="Arial" pitchFamily="34" charset="0"/>
              <a:buChar char="•"/>
            </a:pPr>
            <a:endParaRPr lang="en-US" sz="1100" dirty="0" smtClean="0"/>
          </a:p>
          <a:p>
            <a:pPr marL="171450" lvl="0" indent="-171450">
              <a:buFont typeface="Arial" pitchFamily="34" charset="0"/>
              <a:buChar char="•"/>
            </a:pPr>
            <a:r>
              <a:rPr lang="en-US" sz="1100" dirty="0" smtClean="0"/>
              <a:t>Bankole</a:t>
            </a:r>
            <a:r>
              <a:rPr lang="en-US" sz="1100" dirty="0"/>
              <a:t>, A., S. Singh and T. </a:t>
            </a:r>
            <a:r>
              <a:rPr lang="en-US" sz="1100" dirty="0" smtClean="0"/>
              <a:t>Haas. 1999. Characteristics </a:t>
            </a:r>
            <a:r>
              <a:rPr lang="en-US" sz="1100" dirty="0"/>
              <a:t>of Women Who Obtain Induced Abortion: A Worldwide </a:t>
            </a:r>
            <a:r>
              <a:rPr lang="en-US" sz="1100" dirty="0" smtClean="0"/>
              <a:t>Review. </a:t>
            </a:r>
            <a:r>
              <a:rPr lang="en-US" sz="1100" i="1" dirty="0"/>
              <a:t>International Family Planning Perspectives</a:t>
            </a:r>
            <a:r>
              <a:rPr lang="en-US" sz="1100" dirty="0"/>
              <a:t> 25 (June 1999), available at: http://www.agi-usa.org/pubs/journals/2506899.html</a:t>
            </a:r>
          </a:p>
          <a:p>
            <a:pPr marL="171450" lvl="0" indent="-171450">
              <a:buFont typeface="Arial" pitchFamily="34" charset="0"/>
              <a:buChar char="•"/>
            </a:pPr>
            <a:endParaRPr lang="en-US" sz="1100" dirty="0" smtClean="0"/>
          </a:p>
          <a:p>
            <a:pPr marL="171450" lvl="0" indent="-171450">
              <a:buFont typeface="Arial" pitchFamily="34" charset="0"/>
              <a:buChar char="•"/>
            </a:pPr>
            <a:r>
              <a:rPr lang="en-US" sz="1100" dirty="0" err="1" smtClean="0"/>
              <a:t>Brahmi</a:t>
            </a:r>
            <a:r>
              <a:rPr lang="en-US" sz="1100" dirty="0" smtClean="0"/>
              <a:t>, Dalia,</a:t>
            </a:r>
            <a:r>
              <a:rPr lang="en-US" sz="1100" baseline="0" dirty="0" smtClean="0"/>
              <a:t> Skuster, P and Jennifer Holloway. 2012. </a:t>
            </a:r>
            <a:r>
              <a:rPr lang="en-US" sz="1100" dirty="0" smtClean="0"/>
              <a:t>.  </a:t>
            </a:r>
            <a:r>
              <a:rPr lang="en-US" sz="1100" dirty="0"/>
              <a:t>WHO Safe Abortion Guidance: Ipas Fact Sheet on 2</a:t>
            </a:r>
            <a:r>
              <a:rPr lang="en-US" sz="1100" baseline="30000" dirty="0"/>
              <a:t>nd</a:t>
            </a:r>
            <a:r>
              <a:rPr lang="en-US" sz="1100" dirty="0"/>
              <a:t> edition, July, 2012. </a:t>
            </a:r>
          </a:p>
          <a:p>
            <a:pPr marL="171450" lvl="0" indent="-171450">
              <a:buFont typeface="Arial" pitchFamily="34" charset="0"/>
              <a:buChar char="•"/>
            </a:pPr>
            <a:endParaRPr lang="en-US" sz="1100" dirty="0" smtClean="0"/>
          </a:p>
          <a:p>
            <a:pPr marL="171450" lvl="0" indent="-171450">
              <a:buFont typeface="Arial" pitchFamily="34" charset="0"/>
              <a:buChar char="•"/>
            </a:pPr>
            <a:r>
              <a:rPr lang="en-US" sz="1100" dirty="0" smtClean="0"/>
              <a:t>Brahmi</a:t>
            </a:r>
            <a:r>
              <a:rPr lang="en-US" sz="1100" dirty="0"/>
              <a:t>, Dalia</a:t>
            </a:r>
            <a:r>
              <a:rPr lang="en-US" sz="1100" dirty="0" smtClean="0"/>
              <a:t>,</a:t>
            </a:r>
            <a:r>
              <a:rPr lang="en-US" sz="1100" baseline="0" dirty="0" smtClean="0"/>
              <a:t> Skuster, P and Jennifer Holloway. 2012.  WHO’s updated safe abortion emphasizes health and rights. Ipas web-story. June 21, 2012. Accessible at: http://www.ipas.org/en/News/2012/June/WHOs-updated-safe-abortion-guidance-emphasizes-health-and-rights.aspx </a:t>
            </a:r>
            <a:endParaRPr lang="en-US" sz="1100" dirty="0"/>
          </a:p>
          <a:p>
            <a:pPr marL="171450" lvl="0" indent="-171450">
              <a:buFont typeface="Arial" pitchFamily="34" charset="0"/>
              <a:buChar char="•"/>
            </a:pPr>
            <a:endParaRPr lang="en-US" sz="1100" dirty="0" smtClean="0"/>
          </a:p>
          <a:p>
            <a:pPr marL="171450" lvl="0" indent="-171450">
              <a:buFont typeface="Arial" pitchFamily="34" charset="0"/>
              <a:buChar char="•"/>
            </a:pPr>
            <a:r>
              <a:rPr lang="en-US" sz="1100" dirty="0" smtClean="0"/>
              <a:t>Cameron, I.T., </a:t>
            </a:r>
            <a:r>
              <a:rPr lang="en-US" sz="1100" dirty="0" err="1" smtClean="0"/>
              <a:t>Baird,T</a:t>
            </a:r>
            <a:r>
              <a:rPr lang="en-US" sz="1100" dirty="0"/>
              <a:t>. The return to ovulation following early abortion – a comparison between vacuum aspiration and prostaglandin. Acta Endocrinologica, 1988, 118:161–167.</a:t>
            </a:r>
          </a:p>
          <a:p>
            <a:pPr marL="171450" lvl="0" indent="-171450">
              <a:buFont typeface="Arial" pitchFamily="34" charset="0"/>
              <a:buChar char="•"/>
            </a:pPr>
            <a:endParaRPr lang="en-US" sz="1100" dirty="0" smtClean="0"/>
          </a:p>
          <a:p>
            <a:pPr marL="171450" lvl="0" indent="-171450">
              <a:buFont typeface="Arial" pitchFamily="34" charset="0"/>
              <a:buChar char="•"/>
            </a:pPr>
            <a:r>
              <a:rPr lang="en-US" sz="1100" dirty="0" smtClean="0"/>
              <a:t>Cook</a:t>
            </a:r>
            <a:r>
              <a:rPr lang="en-US" sz="1100" dirty="0"/>
              <a:t>, Rebecca J, and </a:t>
            </a:r>
            <a:r>
              <a:rPr lang="en-US" sz="1100" dirty="0" smtClean="0"/>
              <a:t>Bernard M. Dickens. 2000. </a:t>
            </a:r>
            <a:r>
              <a:rPr lang="en-GB" sz="1100" i="1" dirty="0"/>
              <a:t>Considerations for Formulating Reproductive Health Laws </a:t>
            </a:r>
            <a:r>
              <a:rPr lang="en-GB" sz="1100" dirty="0"/>
              <a:t>(Geneva: WHO, 2000) Available at http://www.who.int/reproductive-health/publications/RHR_00_1/RHR_00_1_abstract.htm)</a:t>
            </a:r>
            <a:endParaRPr lang="en-US" sz="1100" dirty="0"/>
          </a:p>
          <a:p>
            <a:pPr marL="171450" lvl="0" indent="-171450">
              <a:buFont typeface="Arial" pitchFamily="34" charset="0"/>
              <a:buChar char="•"/>
            </a:pPr>
            <a:endParaRPr lang="en-US" sz="1100" dirty="0" smtClean="0"/>
          </a:p>
          <a:p>
            <a:pPr marL="171450" lvl="0" indent="-171450">
              <a:buFont typeface="Arial" pitchFamily="34" charset="0"/>
              <a:buChar char="•"/>
            </a:pPr>
            <a:r>
              <a:rPr lang="en-US" sz="1100" dirty="0" smtClean="0"/>
              <a:t>DHS </a:t>
            </a:r>
            <a:r>
              <a:rPr lang="en-US" sz="1100" dirty="0"/>
              <a:t>reports are available online at www.measuredhs.com; you can also order hard copies of DHS reports from the web site or from </a:t>
            </a:r>
            <a:r>
              <a:rPr lang="en-GB" sz="1100" dirty="0"/>
              <a:t>MEASURE DHS+</a:t>
            </a:r>
            <a:r>
              <a:rPr lang="en-US" sz="1100" dirty="0"/>
              <a:t>, </a:t>
            </a:r>
            <a:r>
              <a:rPr lang="en-GB" sz="1100" dirty="0"/>
              <a:t>Macro International Inc.</a:t>
            </a:r>
            <a:r>
              <a:rPr lang="en-US" sz="1100" dirty="0"/>
              <a:t>, </a:t>
            </a:r>
            <a:r>
              <a:rPr lang="en-GB" sz="1100" dirty="0"/>
              <a:t>11785 Beltsville Drive, Suite 300</a:t>
            </a:r>
            <a:r>
              <a:rPr lang="en-US" sz="1100" dirty="0"/>
              <a:t>, </a:t>
            </a:r>
            <a:r>
              <a:rPr lang="en-GB" sz="1100" dirty="0"/>
              <a:t>Calverton, MD 20705</a:t>
            </a:r>
            <a:r>
              <a:rPr lang="en-US" sz="1100" dirty="0"/>
              <a:t>, </a:t>
            </a:r>
            <a:r>
              <a:rPr lang="en-GB" sz="1100" dirty="0"/>
              <a:t>USA.</a:t>
            </a:r>
            <a:endParaRPr lang="en-US" sz="1100" dirty="0"/>
          </a:p>
          <a:p>
            <a:pPr marL="171450" lvl="0" indent="-171450">
              <a:buFont typeface="Arial" pitchFamily="34" charset="0"/>
              <a:buChar char="•"/>
            </a:pPr>
            <a:endParaRPr lang="en-US" sz="1100" dirty="0" smtClean="0"/>
          </a:p>
          <a:p>
            <a:pPr marL="171450" lvl="0" indent="-171450">
              <a:buFont typeface="Arial" pitchFamily="34" charset="0"/>
              <a:buChar char="•"/>
            </a:pPr>
            <a:r>
              <a:rPr lang="en-US" sz="1100" dirty="0" smtClean="0"/>
              <a:t>Family </a:t>
            </a:r>
            <a:r>
              <a:rPr lang="en-US" sz="1100" dirty="0"/>
              <a:t>planning: Fact sheet N°351, WHO, July 2012. http://www.who.int/mediacentre/factsheets/fs351/en/index.html</a:t>
            </a:r>
          </a:p>
          <a:p>
            <a:pPr marL="171450" lvl="0" indent="-171450">
              <a:buFont typeface="Arial" pitchFamily="34" charset="0"/>
              <a:buChar char="•"/>
            </a:pPr>
            <a:endParaRPr lang="en-US" sz="1100" dirty="0" smtClean="0"/>
          </a:p>
          <a:p>
            <a:pPr marL="171450" lvl="0" indent="-171450">
              <a:buFont typeface="Arial" pitchFamily="34" charset="0"/>
              <a:buChar char="•"/>
            </a:pPr>
            <a:r>
              <a:rPr lang="en-US" sz="1100" dirty="0" smtClean="0"/>
              <a:t>Goodman </a:t>
            </a:r>
            <a:r>
              <a:rPr lang="en-US" sz="1100" dirty="0"/>
              <a:t>S et al. A. Impact of immediate postabortal insertion of intrauterine contraception on repeat abortion. Contraception, 2008, 78:143–148.</a:t>
            </a:r>
          </a:p>
          <a:p>
            <a:pPr marL="171450" lvl="0" indent="-171450">
              <a:buFont typeface="Arial" pitchFamily="34" charset="0"/>
              <a:buChar char="•"/>
            </a:pPr>
            <a:endParaRPr lang="en-US" sz="1100" dirty="0" smtClean="0"/>
          </a:p>
          <a:p>
            <a:pPr marL="171450" lvl="0" indent="-171450">
              <a:buFont typeface="Arial" pitchFamily="34" charset="0"/>
              <a:buChar char="•"/>
            </a:pPr>
            <a:r>
              <a:rPr lang="en-US" sz="1100" dirty="0" smtClean="0"/>
              <a:t>Haddad</a:t>
            </a:r>
            <a:r>
              <a:rPr lang="en-US" sz="1100" dirty="0"/>
              <a:t>, Lisa B., Nour, Nawal M., </a:t>
            </a:r>
            <a:r>
              <a:rPr lang="en-US" sz="1100" i="1" dirty="0"/>
              <a:t>Unsafe Abortion: Unnecessary Maternal Mortality. </a:t>
            </a:r>
            <a:r>
              <a:rPr lang="da-DK" sz="1100" dirty="0"/>
              <a:t>Rev Obstet Gynecol. </a:t>
            </a:r>
            <a:r>
              <a:rPr lang="da-DK" sz="1100" i="1" dirty="0"/>
              <a:t>2009;2(2):122-126</a:t>
            </a:r>
            <a:r>
              <a:rPr lang="da-DK" sz="1100" dirty="0"/>
              <a:t>.  Available at: </a:t>
            </a:r>
            <a:r>
              <a:rPr lang="en-US" sz="1100" dirty="0"/>
              <a:t>http://www.ncbi.nlm.nih.gov/pmc/articles/PMC2709326/pdf/RIOG002002_0122.pdf</a:t>
            </a:r>
          </a:p>
          <a:p>
            <a:pPr marL="171450" lvl="0" indent="-171450">
              <a:buFont typeface="Arial" pitchFamily="34" charset="0"/>
              <a:buChar char="•"/>
            </a:pPr>
            <a:endParaRPr lang="en-US" sz="1100" i="1" dirty="0" smtClean="0"/>
          </a:p>
          <a:p>
            <a:pPr marL="171450" lvl="0" indent="-171450">
              <a:buFont typeface="Arial" pitchFamily="34" charset="0"/>
              <a:buChar char="•"/>
            </a:pPr>
            <a:r>
              <a:rPr lang="en-US" sz="1100" i="1" dirty="0" smtClean="0"/>
              <a:t>Improving </a:t>
            </a:r>
            <a:r>
              <a:rPr lang="en-US" sz="1100" i="1" dirty="0"/>
              <a:t>Access to Safe Abortion: Guidance on Making High Quality Services Accessible</a:t>
            </a:r>
            <a:r>
              <a:rPr lang="en-US" sz="1100" dirty="0"/>
              <a:t>, Ipas and Family Care International (FCI), 2005. </a:t>
            </a:r>
          </a:p>
          <a:p>
            <a:pPr marL="171450" lvl="0" indent="-171450">
              <a:buFont typeface="Arial" pitchFamily="34" charset="0"/>
              <a:buChar char="•"/>
            </a:pPr>
            <a:endParaRPr lang="en-US" sz="1100" i="1" dirty="0" smtClean="0"/>
          </a:p>
          <a:p>
            <a:pPr marL="171450" lvl="0" indent="-171450">
              <a:buFont typeface="Arial" pitchFamily="34" charset="0"/>
              <a:buChar char="•"/>
            </a:pPr>
            <a:r>
              <a:rPr lang="en-US" sz="1100" i="1" dirty="0" smtClean="0"/>
              <a:t>Informed </a:t>
            </a:r>
            <a:r>
              <a:rPr lang="en-US" sz="1100" i="1" dirty="0"/>
              <a:t>and Voluntary Decision Making, accessed on September 1, 2012 at </a:t>
            </a:r>
            <a:r>
              <a:rPr lang="en-US" sz="1100" dirty="0"/>
              <a:t>http://www.engenderhealth.org/our-work/family-planning/informed-choice.php; and </a:t>
            </a:r>
            <a:r>
              <a:rPr lang="en-US" sz="1100" i="1" dirty="0"/>
              <a:t>Choices in Family Planning , accessed on September 1, 2012 at  </a:t>
            </a:r>
            <a:r>
              <a:rPr lang="en-US" sz="1100" dirty="0"/>
              <a:t>http://www.engenderhealth.org/pubs/counseling-informed-choice/choices-in-family-planning.php</a:t>
            </a:r>
          </a:p>
          <a:p>
            <a:pPr marL="171450" lvl="0" indent="-171450">
              <a:buFont typeface="Arial" pitchFamily="34" charset="0"/>
              <a:buChar char="•"/>
            </a:pPr>
            <a:endParaRPr lang="en-US" sz="1100" dirty="0" smtClean="0"/>
          </a:p>
          <a:p>
            <a:pPr marL="171450" lvl="0" indent="-171450">
              <a:buFont typeface="Arial" pitchFamily="34" charset="0"/>
              <a:buChar char="•"/>
            </a:pPr>
            <a:r>
              <a:rPr lang="en-US" sz="1100" dirty="0" smtClean="0"/>
              <a:t>Ipas</a:t>
            </a:r>
            <a:r>
              <a:rPr lang="en-US" sz="1100" dirty="0"/>
              <a:t>.</a:t>
            </a:r>
            <a:r>
              <a:rPr lang="en-US" sz="1100" i="1" dirty="0"/>
              <a:t> Updates and recommendations. </a:t>
            </a:r>
            <a:r>
              <a:rPr lang="en-US" sz="1100" dirty="0"/>
              <a:t>Ipas, July, 11, 2012.</a:t>
            </a:r>
          </a:p>
          <a:p>
            <a:pPr marL="171450" lvl="0" indent="-171450">
              <a:buFont typeface="Arial" pitchFamily="34" charset="0"/>
              <a:buChar char="•"/>
            </a:pPr>
            <a:endParaRPr lang="en-US" sz="1100" dirty="0" smtClean="0"/>
          </a:p>
          <a:p>
            <a:pPr marL="171450" lvl="0" indent="-171450">
              <a:buFont typeface="Arial" pitchFamily="34" charset="0"/>
              <a:buChar char="•"/>
            </a:pPr>
            <a:r>
              <a:rPr lang="en-US" sz="1100" dirty="0" smtClean="0"/>
              <a:t>Johns </a:t>
            </a:r>
            <a:r>
              <a:rPr lang="en-US" sz="1100" dirty="0"/>
              <a:t>Hopkins University Center for Communications Programs, “Meeting Unmet Need: New Strategies,” Population Reports XXIV/1 available at http://www.infoforhealth.org/pr/j43edsum.shtml. </a:t>
            </a:r>
          </a:p>
          <a:p>
            <a:pPr marL="171450" lvl="0" indent="-171450">
              <a:buFont typeface="Arial" pitchFamily="34" charset="0"/>
              <a:buChar char="•"/>
            </a:pPr>
            <a:endParaRPr lang="en-US" sz="1100" dirty="0" smtClean="0"/>
          </a:p>
          <a:p>
            <a:pPr marL="171450" lvl="0" indent="-171450">
              <a:buFont typeface="Arial" pitchFamily="34" charset="0"/>
              <a:buChar char="•"/>
            </a:pPr>
            <a:r>
              <a:rPr lang="en-US" sz="1100" dirty="0" smtClean="0"/>
              <a:t>Kapp</a:t>
            </a:r>
            <a:r>
              <a:rPr lang="en-US" sz="1100" dirty="0"/>
              <a:t>, Nathalie, “Revised guidelines for safe abortion” (PowerPoint presentation), World Health Organization, Department of Reproductive Health Research, August 29, 2012. </a:t>
            </a:r>
          </a:p>
          <a:p>
            <a:pPr marL="171450" lvl="0" indent="-171450">
              <a:buFont typeface="Arial" pitchFamily="34" charset="0"/>
              <a:buChar char="•"/>
            </a:pPr>
            <a:endParaRPr lang="en-US" sz="1100" dirty="0" smtClean="0"/>
          </a:p>
          <a:p>
            <a:pPr marL="171450" lvl="0" indent="-171450">
              <a:buFont typeface="Arial" pitchFamily="34" charset="0"/>
              <a:buChar char="•"/>
            </a:pPr>
            <a:r>
              <a:rPr lang="en-US" sz="1100" dirty="0" smtClean="0"/>
              <a:t>Nucatola </a:t>
            </a:r>
            <a:r>
              <a:rPr lang="en-US" sz="1100" dirty="0"/>
              <a:t>D, Roth N, Gatter M,  2010. A randomized pilot study on the effectiveness and side-effect profiles of two doses of digoxin as fetocide when administered intraamniotically or intrafetally prior to second-trimester surgical abortion. Contraception: 2010 Jan;81(1):67-74. http://www.ncbi.nlm.nih.gov/pubmed/20004276</a:t>
            </a:r>
          </a:p>
          <a:p>
            <a:pPr marL="171450" lvl="0" indent="-171450">
              <a:buFont typeface="Arial" pitchFamily="34" charset="0"/>
              <a:buChar char="•"/>
            </a:pPr>
            <a:endParaRPr lang="en-GB" sz="1100" dirty="0" smtClean="0"/>
          </a:p>
          <a:p>
            <a:pPr marL="171450" lvl="0" indent="-171450">
              <a:buFont typeface="Arial" pitchFamily="34" charset="0"/>
              <a:buChar char="•"/>
            </a:pPr>
            <a:r>
              <a:rPr lang="en-GB" sz="1100" dirty="0" smtClean="0"/>
              <a:t>RAND </a:t>
            </a:r>
            <a:r>
              <a:rPr lang="en-GB" sz="1100" dirty="0"/>
              <a:t>Corporation, T</a:t>
            </a:r>
            <a:r>
              <a:rPr lang="en-US" sz="1100" dirty="0"/>
              <a:t>he Unmet Need for Contraception in Developing Countries, Population Matters Policy Brief (Santa Monica, CA: Rand, 1998), available at http://www.rand.org/publications/RB/RB5024/.  </a:t>
            </a:r>
          </a:p>
          <a:p>
            <a:pPr marL="171450" lvl="0" indent="-171450">
              <a:buFont typeface="Arial" pitchFamily="34" charset="0"/>
              <a:buChar char="•"/>
            </a:pPr>
            <a:endParaRPr lang="en-US" sz="1100" dirty="0" smtClean="0"/>
          </a:p>
          <a:p>
            <a:pPr marL="171450" lvl="0" indent="-171450">
              <a:buFont typeface="Arial" pitchFamily="34" charset="0"/>
              <a:buChar char="•"/>
            </a:pPr>
            <a:r>
              <a:rPr lang="en-US" sz="1100" dirty="0" smtClean="0"/>
              <a:t>Recommendations </a:t>
            </a:r>
            <a:r>
              <a:rPr lang="en-US" sz="1100" dirty="0"/>
              <a:t>for Updating Selected Practices in Contraceptive Use: </a:t>
            </a:r>
            <a:r>
              <a:rPr lang="en-US" sz="1100" i="1" dirty="0"/>
              <a:t>Elements of informed choice, </a:t>
            </a:r>
            <a:r>
              <a:rPr lang="en-US" sz="1100" dirty="0"/>
              <a:t>accessed on September 1, 2012 at http://www.reproline.jhu.edu/english/6read/6multi/tgwg/pdf/tgrh02e.pdf</a:t>
            </a:r>
          </a:p>
          <a:p>
            <a:pPr marL="171450" lvl="0" indent="-171450">
              <a:buFont typeface="Arial" pitchFamily="34" charset="0"/>
              <a:buChar char="•"/>
            </a:pPr>
            <a:endParaRPr lang="en-US" sz="1100" dirty="0" smtClean="0"/>
          </a:p>
          <a:p>
            <a:pPr marL="171450" lvl="0" indent="-171450">
              <a:buFont typeface="Arial" pitchFamily="34" charset="0"/>
              <a:buChar char="•"/>
            </a:pPr>
            <a:r>
              <a:rPr lang="en-US" sz="1100" dirty="0" smtClean="0"/>
              <a:t>Reeves </a:t>
            </a:r>
            <a:r>
              <a:rPr lang="en-US" sz="1100" dirty="0"/>
              <a:t>MF, Smith KJ, Creinin MD. Contraceptive effectiveness of immediate compared with delayed insertion of intrauterine devices after abortion: a decision analysis. Obstetrics and Gynecology, 2007, 109:1286–1294.</a:t>
            </a:r>
          </a:p>
          <a:p>
            <a:pPr marL="171450" lvl="0" indent="-171450">
              <a:buFont typeface="Arial" pitchFamily="34" charset="0"/>
              <a:buChar char="•"/>
            </a:pPr>
            <a:endParaRPr lang="en-US" sz="1100" dirty="0" smtClean="0"/>
          </a:p>
          <a:p>
            <a:pPr marL="171450" lvl="0" indent="-171450">
              <a:buFont typeface="Arial" pitchFamily="34" charset="0"/>
              <a:buChar char="•"/>
            </a:pPr>
            <a:r>
              <a:rPr lang="en-US" sz="1100" dirty="0" smtClean="0"/>
              <a:t>Resolution </a:t>
            </a:r>
            <a:r>
              <a:rPr lang="en-US" sz="1100" dirty="0"/>
              <a:t>WHA57.12. Reproductive health: strategy to accelerate progress towards the attainment of international development goals and targets. In: Fifty-seventh World Health Assembly, Geneva, 17–22 May 2004. Geneva, World Health Organization, 2004 (WHA57/2004/REC/1).</a:t>
            </a:r>
          </a:p>
          <a:p>
            <a:pPr marL="171450" lvl="0" indent="-171450">
              <a:buFont typeface="Arial" pitchFamily="34" charset="0"/>
              <a:buChar char="•"/>
            </a:pPr>
            <a:endParaRPr lang="en-US" sz="1100" dirty="0" smtClean="0"/>
          </a:p>
          <a:p>
            <a:pPr marL="171450" lvl="0" indent="-171450">
              <a:buFont typeface="Arial" pitchFamily="34" charset="0"/>
              <a:buChar char="•"/>
            </a:pPr>
            <a:r>
              <a:rPr lang="en-US" sz="1100" dirty="0" smtClean="0"/>
              <a:t>Roberts </a:t>
            </a:r>
            <a:r>
              <a:rPr lang="en-US" sz="1100" dirty="0"/>
              <a:t>H, Silva M, Xu S. Post abortion contraception and its effect on repeat abortions in Auckland, New Zealand. Contraception, 2010, 82:260–265.</a:t>
            </a:r>
          </a:p>
          <a:p>
            <a:pPr marL="171450" lvl="0" indent="-171450">
              <a:buFont typeface="Arial" pitchFamily="34" charset="0"/>
              <a:buChar char="•"/>
            </a:pPr>
            <a:endParaRPr lang="en-US" sz="1100" dirty="0" smtClean="0"/>
          </a:p>
          <a:p>
            <a:pPr marL="171450" lvl="0" indent="-171450">
              <a:buFont typeface="Arial" pitchFamily="34" charset="0"/>
              <a:buChar char="•"/>
            </a:pPr>
            <a:r>
              <a:rPr lang="en-US" sz="1100" dirty="0" smtClean="0"/>
              <a:t>Safe </a:t>
            </a:r>
            <a:r>
              <a:rPr lang="en-US" sz="1100" dirty="0"/>
              <a:t>Abortion: technical and policy guidance for health systems, 2</a:t>
            </a:r>
            <a:r>
              <a:rPr lang="en-US" sz="1100" baseline="30000" dirty="0"/>
              <a:t>nd</a:t>
            </a:r>
            <a:r>
              <a:rPr lang="en-US" sz="1100" dirty="0"/>
              <a:t> edition, WHO, 2012. </a:t>
            </a:r>
          </a:p>
          <a:p>
            <a:pPr marL="171450" lvl="0" indent="-171450">
              <a:buFont typeface="Arial" pitchFamily="34" charset="0"/>
              <a:buChar char="•"/>
            </a:pPr>
            <a:endParaRPr lang="en-US" sz="1100" dirty="0" smtClean="0"/>
          </a:p>
          <a:p>
            <a:pPr marL="171450" lvl="0" indent="-171450">
              <a:buFont typeface="Arial" pitchFamily="34" charset="0"/>
              <a:buChar char="•"/>
            </a:pPr>
            <a:r>
              <a:rPr lang="en-US" sz="1100" dirty="0" smtClean="0"/>
              <a:t>Sedgh</a:t>
            </a:r>
            <a:r>
              <a:rPr lang="en-US" sz="1100" dirty="0"/>
              <a:t>, Gilda; Singh, Susheela; Shah, Iqbal H.; Ahman, Elisabeth; Henshaw, Stanley K.; Bankole, Akinrinola. </a:t>
            </a:r>
            <a:r>
              <a:rPr lang="en-US" sz="1100" i="1" dirty="0"/>
              <a:t>Induced abortion: Incidence and trends worldwide from 1995 to 2008</a:t>
            </a:r>
            <a:r>
              <a:rPr lang="en-US" sz="1100" b="1" dirty="0"/>
              <a:t>; </a:t>
            </a:r>
            <a:r>
              <a:rPr lang="en-US" sz="1100" dirty="0"/>
              <a:t>2012. Lancet, 379 (9816): 625-632. </a:t>
            </a:r>
          </a:p>
          <a:p>
            <a:pPr marL="171450" lvl="0" indent="-171450">
              <a:buFont typeface="Arial" pitchFamily="34" charset="0"/>
              <a:buChar char="•"/>
            </a:pPr>
            <a:endParaRPr lang="en-US" sz="1100" dirty="0" smtClean="0"/>
          </a:p>
          <a:p>
            <a:pPr marL="171450" lvl="0" indent="-171450">
              <a:buFont typeface="Arial" pitchFamily="34" charset="0"/>
              <a:buChar char="•"/>
            </a:pPr>
            <a:r>
              <a:rPr lang="en-US" sz="1100" dirty="0" smtClean="0"/>
              <a:t>Singh, </a:t>
            </a:r>
            <a:r>
              <a:rPr lang="en-US" sz="1100" dirty="0"/>
              <a:t>S. </a:t>
            </a:r>
            <a:r>
              <a:rPr lang="en-US" sz="1100" i="1" dirty="0"/>
              <a:t>Hospital admissions resulting from unsafe abortion: estimates from 13 developing countries</a:t>
            </a:r>
            <a:r>
              <a:rPr lang="en-US" sz="1100" dirty="0"/>
              <a:t>. Lancet, 2006, 368:1887-1892.</a:t>
            </a:r>
          </a:p>
          <a:p>
            <a:pPr marL="171450" lvl="0" indent="-171450">
              <a:buFont typeface="Arial" pitchFamily="34" charset="0"/>
              <a:buChar char="•"/>
            </a:pPr>
            <a:endParaRPr lang="en-US" sz="1100" dirty="0" smtClean="0"/>
          </a:p>
          <a:p>
            <a:pPr marL="171450" lvl="0" indent="-171450">
              <a:buFont typeface="Arial" pitchFamily="34" charset="0"/>
              <a:buChar char="•"/>
            </a:pPr>
            <a:r>
              <a:rPr lang="en-US" sz="1100" dirty="0" smtClean="0"/>
              <a:t>Singh </a:t>
            </a:r>
            <a:r>
              <a:rPr lang="en-US" sz="1100" dirty="0"/>
              <a:t>S and Darroch JE., Adding it up: Costs and Benefits of Contraceptive Services—Estimates for 2012. New York: Guttmacher Institute and United Nations Population Fund (UNFPA), 2012.</a:t>
            </a:r>
          </a:p>
          <a:p>
            <a:pPr marL="171450" lvl="0" indent="-171450">
              <a:buFont typeface="Arial" pitchFamily="34" charset="0"/>
              <a:buChar char="•"/>
            </a:pPr>
            <a:endParaRPr lang="en-US" sz="1100" dirty="0" smtClean="0"/>
          </a:p>
          <a:p>
            <a:pPr marL="171450" lvl="0" indent="-171450">
              <a:buFont typeface="Arial" pitchFamily="34" charset="0"/>
              <a:buChar char="•"/>
            </a:pPr>
            <a:r>
              <a:rPr lang="en-US" sz="1100" dirty="0" smtClean="0"/>
              <a:t>United </a:t>
            </a:r>
            <a:r>
              <a:rPr lang="en-US" sz="1100" dirty="0"/>
              <a:t>Nations Department of Economic and Social Affairs, Population Division, 2012. World Contraceptive Use, 2011. Available at: http://www.un.org/esa/population/publications/contraceptive2011/contraceptive2011.htm Guttmacher Institute and UNFPA, 2012]</a:t>
            </a:r>
          </a:p>
          <a:p>
            <a:pPr marL="171450" lvl="0" indent="-171450">
              <a:buFont typeface="Arial" pitchFamily="34" charset="0"/>
              <a:buChar char="•"/>
            </a:pPr>
            <a:endParaRPr lang="en-US" sz="1100" dirty="0" smtClean="0"/>
          </a:p>
          <a:p>
            <a:pPr marL="171450" lvl="0" indent="-171450">
              <a:buFont typeface="Arial" pitchFamily="34" charset="0"/>
              <a:buChar char="•"/>
            </a:pPr>
            <a:r>
              <a:rPr lang="en-US" sz="1100" dirty="0" smtClean="0"/>
              <a:t>Vlassoff </a:t>
            </a:r>
            <a:r>
              <a:rPr lang="en-US" sz="1100" dirty="0"/>
              <a:t>M et al. Economic impact of unsafe abortion-related morbidity and mortality: evidence and estimation challenges. Brighton, Institute of Development Studies, 2008 (IDS Research Reports 59).</a:t>
            </a:r>
          </a:p>
          <a:p>
            <a:pPr marL="171450" lvl="0" indent="-171450">
              <a:buFont typeface="Arial" pitchFamily="34" charset="0"/>
              <a:buChar char="•"/>
            </a:pPr>
            <a:endParaRPr lang="en-US" sz="1100" dirty="0" smtClean="0"/>
          </a:p>
          <a:p>
            <a:pPr marL="171450" lvl="0" indent="-171450">
              <a:buFont typeface="Arial" pitchFamily="34" charset="0"/>
              <a:buChar char="•"/>
            </a:pPr>
            <a:r>
              <a:rPr lang="en-US" sz="1100" dirty="0" smtClean="0"/>
              <a:t>Walker </a:t>
            </a:r>
            <a:r>
              <a:rPr lang="en-US" sz="1100" dirty="0"/>
              <a:t>D et al.,</a:t>
            </a:r>
            <a:r>
              <a:rPr lang="en-US" sz="1100" i="1" dirty="0"/>
              <a:t> Deaths from complications of unsafe abortion: misclassified second trimester deaths. Reproductive Health Matters, 2004, 12:27-38.</a:t>
            </a:r>
            <a:endParaRPr lang="en-US" sz="1100" dirty="0"/>
          </a:p>
          <a:p>
            <a:pPr marL="171450" lvl="0" indent="-171450">
              <a:buFont typeface="Arial" pitchFamily="34" charset="0"/>
              <a:buChar char="•"/>
            </a:pPr>
            <a:endParaRPr lang="en-US" sz="1100" i="1" dirty="0" smtClean="0"/>
          </a:p>
          <a:p>
            <a:pPr marL="171450" lvl="0" indent="-171450">
              <a:buFont typeface="Arial" pitchFamily="34" charset="0"/>
              <a:buChar char="•"/>
            </a:pPr>
            <a:r>
              <a:rPr lang="en-US" sz="1100" i="1" dirty="0" smtClean="0"/>
              <a:t>WHO </a:t>
            </a:r>
            <a:r>
              <a:rPr lang="en-US" sz="1100" i="1" dirty="0"/>
              <a:t>Safe Abortion Guidance: Ipas Fact Sheet on 2</a:t>
            </a:r>
            <a:r>
              <a:rPr lang="en-US" sz="1100" i="1" baseline="30000" dirty="0"/>
              <a:t>nd</a:t>
            </a:r>
            <a:r>
              <a:rPr lang="en-US" sz="1100" i="1" dirty="0"/>
              <a:t> Edition, </a:t>
            </a:r>
            <a:r>
              <a:rPr lang="en-US" sz="1100" dirty="0"/>
              <a:t>Ipas, July 2012</a:t>
            </a:r>
            <a:r>
              <a:rPr lang="en-US" sz="1100" i="1" dirty="0"/>
              <a:t>. </a:t>
            </a:r>
            <a:endParaRPr lang="en-US" sz="1100" dirty="0"/>
          </a:p>
          <a:p>
            <a:pPr marL="171450" lvl="0" indent="-171450">
              <a:buFont typeface="Arial" pitchFamily="34" charset="0"/>
              <a:buChar char="•"/>
            </a:pPr>
            <a:endParaRPr lang="en-US" sz="1100" i="1" dirty="0" smtClean="0"/>
          </a:p>
          <a:p>
            <a:pPr marL="171450" lvl="0" indent="-171450">
              <a:buFont typeface="Arial" pitchFamily="34" charset="0"/>
              <a:buChar char="•"/>
            </a:pPr>
            <a:r>
              <a:rPr lang="en-US" sz="1100" i="1" dirty="0" smtClean="0"/>
              <a:t>WHO </a:t>
            </a:r>
            <a:r>
              <a:rPr lang="en-US" sz="1100" i="1" dirty="0"/>
              <a:t>World Health Report 2008 – primary health care now more than ever </a:t>
            </a:r>
            <a:r>
              <a:rPr lang="en-US" sz="1100" dirty="0"/>
              <a:t>(WHO, Geneva, 2008).</a:t>
            </a:r>
          </a:p>
          <a:p>
            <a:pPr marL="171450" lvl="0" indent="-171450">
              <a:buFont typeface="Arial" pitchFamily="34" charset="0"/>
              <a:buChar char="•"/>
            </a:pPr>
            <a:endParaRPr lang="en-US" sz="1100" dirty="0" smtClean="0"/>
          </a:p>
          <a:p>
            <a:pPr marL="171450" lvl="0" indent="-171450">
              <a:buFont typeface="Arial" pitchFamily="34" charset="0"/>
              <a:buChar char="•"/>
            </a:pPr>
            <a:r>
              <a:rPr lang="en-US" sz="1100" dirty="0" smtClean="0"/>
              <a:t>WHO</a:t>
            </a:r>
            <a:r>
              <a:rPr lang="en-US" sz="1100" dirty="0"/>
              <a:t>, 2010. </a:t>
            </a:r>
            <a:r>
              <a:rPr lang="en-US" sz="1100" i="1" dirty="0"/>
              <a:t>Medical eligibility criteria for Contraceptive Use: a family planning cornerstone, fourth edition, 2009</a:t>
            </a:r>
            <a:r>
              <a:rPr lang="en-US" sz="1100" dirty="0"/>
              <a:t>. WHO, Geneva. http://whqlibdoc.who.int/publications/2010/9789241563888_eng.pdf</a:t>
            </a:r>
          </a:p>
          <a:p>
            <a:pPr marL="171450" lvl="0" indent="-171450">
              <a:buFont typeface="Arial" pitchFamily="34" charset="0"/>
              <a:buChar char="•"/>
            </a:pPr>
            <a:endParaRPr lang="en-US" sz="1100" dirty="0" smtClean="0"/>
          </a:p>
          <a:p>
            <a:pPr marL="171450" lvl="0" indent="-171450">
              <a:buFont typeface="Arial" pitchFamily="34" charset="0"/>
              <a:buChar char="•"/>
            </a:pPr>
            <a:r>
              <a:rPr lang="en-US" sz="1100" dirty="0" smtClean="0"/>
              <a:t>World </a:t>
            </a:r>
            <a:r>
              <a:rPr lang="en-US" sz="1100" dirty="0"/>
              <a:t>Health Organization, The World Report on Violence and Health (Geneva: WHO, 2002), available at http://www.who.int/violence_injury_prevention/violence/world_report/en/.</a:t>
            </a:r>
          </a:p>
          <a:p>
            <a:pPr marL="171450" lvl="0" indent="-171450">
              <a:buFont typeface="Arial" pitchFamily="34" charset="0"/>
              <a:buChar char="•"/>
            </a:pPr>
            <a:endParaRPr lang="en-US" sz="1100" dirty="0" smtClean="0"/>
          </a:p>
          <a:p>
            <a:pPr marL="171450" lvl="0" indent="-171450">
              <a:buFont typeface="Arial" pitchFamily="34" charset="0"/>
              <a:buChar char="•"/>
            </a:pPr>
            <a:r>
              <a:rPr lang="en-US" sz="1100" dirty="0" smtClean="0"/>
              <a:t>World </a:t>
            </a:r>
            <a:r>
              <a:rPr lang="en-US" sz="1100" dirty="0"/>
              <a:t>Health Organization. (1998) </a:t>
            </a:r>
            <a:r>
              <a:rPr lang="en-US" sz="1100" i="1" dirty="0"/>
              <a:t>Unsafe abortion: global and regional estimates of incidence of and mortality due to unsafe abortion with a listing of available country data. </a:t>
            </a:r>
            <a:r>
              <a:rPr lang="en-US" sz="1100" dirty="0"/>
              <a:t>Geneva, World Health Organization. (WHO/RHT/MSM/97.16)</a:t>
            </a:r>
          </a:p>
          <a:p>
            <a:pPr marL="171450" lvl="0" indent="-171450">
              <a:buFont typeface="Arial" pitchFamily="34" charset="0"/>
              <a:buChar char="•"/>
            </a:pPr>
            <a:endParaRPr lang="en-US" sz="1100" dirty="0" smtClean="0"/>
          </a:p>
          <a:p>
            <a:pPr marL="171450" lvl="0" indent="-171450">
              <a:buFont typeface="Arial" pitchFamily="34" charset="0"/>
              <a:buChar char="•"/>
            </a:pPr>
            <a:r>
              <a:rPr lang="en-US" sz="1100" dirty="0" smtClean="0"/>
              <a:t>World </a:t>
            </a:r>
            <a:r>
              <a:rPr lang="en-US" sz="1100" dirty="0"/>
              <a:t>Health Organization. (2003) </a:t>
            </a:r>
            <a:r>
              <a:rPr lang="en-US" sz="1100" i="1" dirty="0"/>
              <a:t>Safe Abortion: technical and policy guidance for health systems</a:t>
            </a:r>
            <a:r>
              <a:rPr lang="en-US" sz="1100" dirty="0"/>
              <a:t>, first edition, (Geneva: WHO, 2003).  Available at: http://www.who.int/reproductive-health/publications/safe_abortion/Safe_Abortion.pdf. </a:t>
            </a:r>
          </a:p>
          <a:p>
            <a:pPr marL="171450" lvl="0" indent="-171450">
              <a:buFont typeface="Arial" pitchFamily="34" charset="0"/>
              <a:buChar char="•"/>
            </a:pPr>
            <a:endParaRPr lang="en-US" sz="1100" dirty="0" smtClean="0"/>
          </a:p>
          <a:p>
            <a:pPr marL="171450" lvl="0" indent="-171450">
              <a:buFont typeface="Arial" pitchFamily="34" charset="0"/>
              <a:buChar char="•"/>
            </a:pPr>
            <a:r>
              <a:rPr lang="en-US" sz="1100" dirty="0" smtClean="0"/>
              <a:t>World </a:t>
            </a:r>
            <a:r>
              <a:rPr lang="en-US" sz="1100" dirty="0"/>
              <a:t>Health Organization. (2007) Unsafe abortion, authors. Global and Regional Estimates of the Incidence of Unsafe Abortion and Associated Mortality in 2003. 5th ed. Geneva: World Health Organization; 2007. Available at: http://www.who.int/reproductivehealth/publications/unsafeabortion_2003/ua_estimates03.pdf</a:t>
            </a:r>
          </a:p>
          <a:p>
            <a:pPr marL="171450" lvl="0" indent="-171450">
              <a:buFont typeface="Arial" pitchFamily="34" charset="0"/>
              <a:buChar char="•"/>
            </a:pPr>
            <a:endParaRPr lang="en-US" sz="1100" dirty="0" smtClean="0"/>
          </a:p>
          <a:p>
            <a:pPr marL="171450" lvl="0" indent="-171450">
              <a:buFont typeface="Arial" pitchFamily="34" charset="0"/>
              <a:buChar char="•"/>
            </a:pPr>
            <a:r>
              <a:rPr lang="en-US" sz="1100" dirty="0" smtClean="0"/>
              <a:t>World </a:t>
            </a:r>
            <a:r>
              <a:rPr lang="en-US" sz="1100" dirty="0"/>
              <a:t>Health Organization. (2011) </a:t>
            </a:r>
            <a:r>
              <a:rPr lang="en-US" sz="1100" i="1" dirty="0"/>
              <a:t>Unsafe abortion: global and regional estimates of the incidence of unsafe abortion and associated mortality in 2008, sixth edition </a:t>
            </a:r>
            <a:r>
              <a:rPr lang="en-US" sz="1100" dirty="0"/>
              <a:t>(Geneva: WHO, 2011). Available at: </a:t>
            </a:r>
            <a:r>
              <a:rPr lang="en-US" sz="1100" dirty="0" smtClean="0"/>
              <a:t>http</a:t>
            </a:r>
            <a:r>
              <a:rPr lang="en-US" sz="1100" dirty="0"/>
              <a:t>n</a:t>
            </a:r>
            <a:r>
              <a:rPr lang="en-US" sz="1100" dirty="0" smtClean="0"/>
              <a:t>://</a:t>
            </a:r>
            <a:r>
              <a:rPr lang="en-US" sz="1100" dirty="0"/>
              <a:t>whqlibdoc.who.int/publications/2011/9789241501118_eng.pdf</a:t>
            </a:r>
          </a:p>
          <a:p>
            <a:pPr marL="171450" lvl="0" indent="-171450">
              <a:buFont typeface="Arial" pitchFamily="34" charset="0"/>
              <a:buChar char="•"/>
            </a:pPr>
            <a:endParaRPr lang="en-US" sz="1100" dirty="0" smtClean="0"/>
          </a:p>
          <a:p>
            <a:pPr marL="171450" lvl="0" indent="-171450">
              <a:buFont typeface="Arial" pitchFamily="34" charset="0"/>
              <a:buChar char="•"/>
            </a:pPr>
            <a:r>
              <a:rPr lang="en-US" sz="1100" dirty="0" smtClean="0"/>
              <a:t>World </a:t>
            </a:r>
            <a:r>
              <a:rPr lang="en-US" sz="1100" dirty="0"/>
              <a:t>Health </a:t>
            </a:r>
            <a:r>
              <a:rPr lang="en-US" sz="1100" dirty="0" smtClean="0"/>
              <a:t>Organization</a:t>
            </a:r>
            <a:r>
              <a:rPr lang="en-US" sz="1100" dirty="0"/>
              <a:t>. (2012) </a:t>
            </a:r>
            <a:r>
              <a:rPr lang="en-US" sz="1100" i="1" dirty="0"/>
              <a:t>Safe Abortion: technical and policy guidance for health systems</a:t>
            </a:r>
            <a:r>
              <a:rPr lang="en-US" sz="1100" dirty="0"/>
              <a:t>,  second edition, (Geneva: WHO, 2012). Available at: http://apps.who.int/iris/bitstream/10665/70914/1/9789241548434_eng.pdf</a:t>
            </a:r>
          </a:p>
          <a:p>
            <a:pPr marL="171450" indent="-171450">
              <a:lnSpc>
                <a:spcPct val="80000"/>
              </a:lnSpc>
              <a:buFont typeface="Arial" pitchFamily="34" charset="0"/>
              <a:buChar char="•"/>
            </a:pPr>
            <a:endParaRPr lang="en-US" sz="1100" dirty="0" smtClean="0"/>
          </a:p>
          <a:p>
            <a:pPr marL="171450" indent="-171450">
              <a:lnSpc>
                <a:spcPct val="80000"/>
              </a:lnSpc>
              <a:buFont typeface="Arial" pitchFamily="34" charset="0"/>
              <a:buChar char="•"/>
            </a:pPr>
            <a:endParaRPr lang="en-US" sz="1100" dirty="0"/>
          </a:p>
          <a:p>
            <a:pPr marL="171450" indent="-171450">
              <a:lnSpc>
                <a:spcPct val="80000"/>
              </a:lnSpc>
              <a:buFont typeface="Arial" pitchFamily="34" charset="0"/>
              <a:buChar char="•"/>
            </a:pPr>
            <a:endParaRPr lang="en-US" sz="1100" dirty="0" smtClean="0"/>
          </a:p>
          <a:p>
            <a:pPr marL="171450" indent="-171450">
              <a:buFont typeface="Arial" pitchFamily="34" charset="0"/>
              <a:buChar char="•"/>
              <a:defRPr/>
            </a:pPr>
            <a:endParaRPr lang="en-US" sz="1100" dirty="0" smtClean="0">
              <a:cs typeface="Arial" charset="0"/>
            </a:endParaRPr>
          </a:p>
          <a:p>
            <a:pPr marL="171450" indent="-171450">
              <a:buFont typeface="Arial" pitchFamily="34" charset="0"/>
              <a:buChar char="•"/>
              <a:defRPr/>
            </a:pPr>
            <a:endParaRPr lang="en-GB" sz="1100" dirty="0" smtClean="0"/>
          </a:p>
          <a:p>
            <a:pPr marL="171450" indent="-171450">
              <a:buFont typeface="Arial" pitchFamily="34" charset="0"/>
              <a:buChar char="•"/>
              <a:defRPr/>
            </a:pPr>
            <a:endParaRPr lang="en-US" sz="1100" dirty="0" smtClean="0"/>
          </a:p>
          <a:p>
            <a:pPr>
              <a:defRPr/>
            </a:pPr>
            <a:endParaRPr lang="en-US" sz="1100" u="sng" dirty="0" smtClean="0"/>
          </a:p>
          <a:p>
            <a:pPr marL="171450" indent="-171450">
              <a:buFont typeface="Arial" pitchFamily="34" charset="0"/>
              <a:buChar char="•"/>
              <a:defRPr/>
            </a:pPr>
            <a:endParaRPr lang="en-US" sz="1100" dirty="0" smtClean="0"/>
          </a:p>
          <a:p>
            <a:pPr marL="171450" lvl="0" indent="-171450">
              <a:lnSpc>
                <a:spcPct val="80000"/>
              </a:lnSpc>
              <a:spcBef>
                <a:spcPct val="0"/>
              </a:spcBef>
              <a:buFont typeface="Arial" pitchFamily="34" charset="0"/>
              <a:buChar char="•"/>
              <a:defRPr/>
            </a:pPr>
            <a:endParaRPr lang="en-US" sz="1100" dirty="0" smtClean="0"/>
          </a:p>
          <a:p>
            <a:pPr marL="171450" lvl="0" indent="-171450">
              <a:lnSpc>
                <a:spcPct val="80000"/>
              </a:lnSpc>
              <a:spcBef>
                <a:spcPct val="0"/>
              </a:spcBef>
              <a:buFont typeface="Arial" pitchFamily="34" charset="0"/>
              <a:buChar char="•"/>
            </a:pPr>
            <a:endParaRPr lang="en-US" sz="1100" dirty="0" smtClean="0"/>
          </a:p>
          <a:p>
            <a:pPr marL="171450" indent="-171450">
              <a:buFont typeface="Arial" pitchFamily="34" charset="0"/>
              <a:buChar char="•"/>
            </a:pPr>
            <a:endParaRPr lang="en-US" sz="1100" dirty="0" smtClean="0"/>
          </a:p>
          <a:p>
            <a:pPr marL="171450" indent="-171450">
              <a:buFont typeface="Arial" pitchFamily="34" charset="0"/>
              <a:buChar char="•"/>
            </a:pPr>
            <a:endParaRPr lang="en-US" sz="1100" dirty="0"/>
          </a:p>
        </p:txBody>
      </p:sp>
      <p:sp>
        <p:nvSpPr>
          <p:cNvPr id="4" name="Slide Number Placeholder 3"/>
          <p:cNvSpPr>
            <a:spLocks noGrp="1"/>
          </p:cNvSpPr>
          <p:nvPr>
            <p:ph type="sldNum" sz="quarter" idx="10"/>
          </p:nvPr>
        </p:nvSpPr>
        <p:spPr/>
        <p:txBody>
          <a:bodyPr/>
          <a:lstStyle/>
          <a:p>
            <a:fld id="{8F38D732-6D31-4EF8-A28C-76CFDEC958E6}" type="slidenum">
              <a:rPr lang="en-US" smtClean="0"/>
              <a:pPr/>
              <a:t>108</a:t>
            </a:fld>
            <a:endParaRPr lang="en-US" dirty="0"/>
          </a:p>
        </p:txBody>
      </p:sp>
    </p:spTree>
    <p:extLst>
      <p:ext uri="{BB962C8B-B14F-4D97-AF65-F5344CB8AC3E}">
        <p14:creationId xmlns:p14="http://schemas.microsoft.com/office/powerpoint/2010/main" val="11895988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spcBef>
                <a:spcPct val="60000"/>
              </a:spcBef>
            </a:pPr>
            <a:r>
              <a:rPr lang="en-US" sz="1100" i="1" dirty="0"/>
              <a:t>[Module 1: Public Health and Human Rights Rationale]</a:t>
            </a:r>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smtClean="0"/>
              <a:t>Speaker’s Notes:</a:t>
            </a:r>
          </a:p>
          <a:p>
            <a:pPr>
              <a:defRPr/>
            </a:pPr>
            <a:endParaRPr lang="en-US" sz="11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t>In </a:t>
            </a:r>
            <a:r>
              <a:rPr lang="en-US" sz="1100" b="0" baseline="0" dirty="0" smtClean="0"/>
              <a:t>Module 1</a:t>
            </a:r>
            <a:r>
              <a:rPr lang="en-US" sz="1100" dirty="0"/>
              <a:t> </a:t>
            </a:r>
            <a:r>
              <a:rPr lang="en-US" sz="1100" dirty="0" smtClean="0"/>
              <a:t>we will look at the </a:t>
            </a:r>
            <a:r>
              <a:rPr lang="en-US" sz="1100" b="0" baseline="0" dirty="0" smtClean="0"/>
              <a:t>Public Health and Human Rights Rationale for Safe Abortion Services. This Module corresponds with, and is based largely on chapter 1 of the 2</a:t>
            </a:r>
            <a:r>
              <a:rPr lang="en-US" sz="1100" b="0" baseline="30000" dirty="0" smtClean="0"/>
              <a:t>nd</a:t>
            </a:r>
            <a:r>
              <a:rPr lang="en-US" sz="1100" b="0" baseline="0" dirty="0" smtClean="0"/>
              <a:t> edition of the </a:t>
            </a:r>
            <a:r>
              <a:rPr lang="en-US" sz="1100" i="1" baseline="0" dirty="0" smtClean="0"/>
              <a:t>WHO Safe Abortion Guidance</a:t>
            </a:r>
            <a:r>
              <a:rPr lang="en-US" sz="1100" b="0" baseline="0" dirty="0" smtClean="0"/>
              <a:t>, which goes by the same title.</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baseline="0" dirty="0" smtClean="0"/>
              <a:t> </a:t>
            </a:r>
          </a:p>
          <a:p>
            <a:pPr eaLnBrk="1" hangingPunct="1">
              <a:spcBef>
                <a:spcPct val="60000"/>
              </a:spcBef>
            </a:pPr>
            <a:r>
              <a:rPr lang="en-US" sz="1100" b="1" i="0" dirty="0" smtClean="0"/>
              <a:t>Photo</a:t>
            </a:r>
            <a:r>
              <a:rPr lang="en-US" sz="1100" b="1" i="0" baseline="0" dirty="0" smtClean="0"/>
              <a:t> credits: </a:t>
            </a:r>
            <a:endParaRPr lang="en-US" sz="1100" b="0" i="0" baseline="0" dirty="0" smtClean="0"/>
          </a:p>
          <a:p>
            <a:pPr marL="171450" indent="-171450">
              <a:lnSpc>
                <a:spcPct val="100000"/>
              </a:lnSpc>
              <a:buFont typeface="Arial" pitchFamily="34" charset="0"/>
              <a:buChar char="•"/>
            </a:pPr>
            <a:r>
              <a:rPr lang="en-US" sz="1100" b="0" kern="1200" dirty="0" smtClean="0">
                <a:effectLst/>
              </a:rPr>
              <a:t>Top:</a:t>
            </a:r>
            <a:r>
              <a:rPr lang="en-US" sz="1100" b="0" kern="1200" baseline="0" dirty="0" smtClean="0">
                <a:effectLst/>
              </a:rPr>
              <a:t> </a:t>
            </a:r>
            <a:r>
              <a:rPr lang="en-US" sz="1100" b="0" kern="1200" dirty="0" smtClean="0">
                <a:effectLst/>
              </a:rPr>
              <a:t>Top left: </a:t>
            </a:r>
            <a:r>
              <a:rPr lang="en-US" sz="1100" kern="1200" dirty="0" smtClean="0">
                <a:solidFill>
                  <a:schemeClr val="tx1"/>
                </a:solidFill>
                <a:effectLst/>
                <a:latin typeface="+mn-lt"/>
                <a:ea typeface="+mn-ea"/>
                <a:cs typeface="+mn-cs"/>
              </a:rPr>
              <a:t>© Richard Lord, no</a:t>
            </a:r>
            <a:r>
              <a:rPr lang="en-US" sz="1100" kern="1200" baseline="0" dirty="0" smtClean="0">
                <a:solidFill>
                  <a:schemeClr val="tx1"/>
                </a:solidFill>
                <a:effectLst/>
                <a:latin typeface="+mn-lt"/>
                <a:ea typeface="+mn-ea"/>
                <a:cs typeface="+mn-cs"/>
              </a:rPr>
              <a:t> date.</a:t>
            </a:r>
            <a:r>
              <a:rPr lang="en-US" sz="1100" kern="1200" dirty="0" smtClean="0">
                <a:solidFill>
                  <a:schemeClr val="tx1"/>
                </a:solidFill>
                <a:effectLst/>
                <a:latin typeface="+mn-lt"/>
                <a:ea typeface="+mn-ea"/>
                <a:cs typeface="+mn-cs"/>
              </a:rPr>
              <a:t> </a:t>
            </a:r>
          </a:p>
          <a:p>
            <a:pPr marL="171450" indent="-171450">
              <a:buFont typeface="Arial" pitchFamily="34" charset="0"/>
              <a:buChar char="•"/>
            </a:pPr>
            <a:r>
              <a:rPr lang="en-US" sz="1100" b="0" kern="1200" dirty="0" smtClean="0">
                <a:effectLst/>
              </a:rPr>
              <a:t>Second</a:t>
            </a:r>
            <a:r>
              <a:rPr lang="en-US" sz="1100" b="0" kern="1200" baseline="0" dirty="0" smtClean="0">
                <a:effectLst/>
              </a:rPr>
              <a:t> from top: </a:t>
            </a:r>
            <a:r>
              <a:rPr lang="en-US" sz="1100" kern="1200" dirty="0" smtClean="0">
                <a:effectLst/>
              </a:rPr>
              <a:t>© </a:t>
            </a:r>
            <a:r>
              <a:rPr lang="en-US" sz="1100" b="0" kern="1200" baseline="0" dirty="0" smtClean="0">
                <a:effectLst/>
              </a:rPr>
              <a:t>Ipas, no date.</a:t>
            </a:r>
          </a:p>
          <a:p>
            <a:pPr marL="171450" indent="-171450">
              <a:buFont typeface="Arial" pitchFamily="34" charset="0"/>
              <a:buChar char="•"/>
            </a:pPr>
            <a:r>
              <a:rPr lang="en-US" sz="1100" b="0" kern="1200" baseline="0" dirty="0" smtClean="0">
                <a:effectLst/>
              </a:rPr>
              <a:t>Second from bottom: </a:t>
            </a:r>
            <a:r>
              <a:rPr lang="en-US" sz="1100" kern="1200" dirty="0" smtClean="0">
                <a:effectLst/>
              </a:rPr>
              <a:t>© </a:t>
            </a:r>
            <a:r>
              <a:rPr lang="en-US" sz="1100" b="0" kern="1200" baseline="0" dirty="0" smtClean="0">
                <a:effectLst/>
              </a:rPr>
              <a:t>Ipas, 2010 </a:t>
            </a:r>
            <a:endParaRPr lang="en-US" sz="1100" b="0" kern="1200" dirty="0" smtClean="0">
              <a:effectLst/>
            </a:endParaRPr>
          </a:p>
          <a:p>
            <a:pPr marL="171450" indent="-171450">
              <a:lnSpc>
                <a:spcPct val="100000"/>
              </a:lnSpc>
              <a:buFont typeface="Arial" pitchFamily="34" charset="0"/>
              <a:buChar char="•"/>
            </a:pPr>
            <a:r>
              <a:rPr lang="en-US" sz="1100" b="0" kern="1200" dirty="0" smtClean="0">
                <a:effectLst/>
              </a:rPr>
              <a:t>Bottom: </a:t>
            </a:r>
            <a:r>
              <a:rPr lang="en-US" sz="1100" kern="1200" dirty="0" smtClean="0">
                <a:solidFill>
                  <a:schemeClr val="tx1"/>
                </a:solidFill>
                <a:effectLst/>
                <a:latin typeface="+mn-lt"/>
                <a:ea typeface="+mn-ea"/>
                <a:cs typeface="+mn-cs"/>
              </a:rPr>
              <a:t>© Richard Lord, 2011</a:t>
            </a:r>
            <a:r>
              <a:rPr lang="en-US" sz="1050" b="0" kern="1200" dirty="0" smtClean="0">
                <a:effectLst/>
              </a:rPr>
              <a:t>. </a:t>
            </a:r>
          </a:p>
          <a:p>
            <a:pPr marL="171450" indent="-171450">
              <a:lnSpc>
                <a:spcPct val="100000"/>
              </a:lnSpc>
              <a:buFont typeface="Arial" pitchFamily="34" charset="0"/>
              <a:buChar char="•"/>
            </a:pPr>
            <a:endParaRPr lang="en-US" sz="1050" b="0" i="0" baseline="0" dirty="0" smtClean="0"/>
          </a:p>
          <a:p>
            <a:r>
              <a:rPr lang="en-US" sz="1100" dirty="0" smtClean="0">
                <a:ea typeface="Calibri"/>
                <a:cs typeface="Andalus" pitchFamily="18" charset="-78"/>
              </a:rPr>
              <a:t>Disclaimer</a:t>
            </a:r>
            <a:r>
              <a:rPr lang="en-US" sz="1100" dirty="0">
                <a:ea typeface="Calibri"/>
                <a:cs typeface="Andalus" pitchFamily="18" charset="-78"/>
              </a:rPr>
              <a:t>: The photographs used in this publication are for illustrative purposes only; they do not imply any particular attitudes, behaviors, or actions on the part of the any person who appears in the photographs.</a:t>
            </a:r>
          </a:p>
          <a:p>
            <a:pPr marL="171450" indent="-171450">
              <a:buFont typeface="Arial" pitchFamily="34" charset="0"/>
              <a:buChar char="•"/>
            </a:pPr>
            <a:endParaRPr lang="en-US" sz="1100" b="0" kern="1200" dirty="0" smtClean="0">
              <a:effectLst/>
            </a:endParaRPr>
          </a:p>
        </p:txBody>
      </p:sp>
      <p:sp>
        <p:nvSpPr>
          <p:cNvPr id="4" name="Slide Number Placeholder 3"/>
          <p:cNvSpPr>
            <a:spLocks noGrp="1"/>
          </p:cNvSpPr>
          <p:nvPr>
            <p:ph type="sldNum" sz="quarter" idx="10"/>
          </p:nvPr>
        </p:nvSpPr>
        <p:spPr/>
        <p:txBody>
          <a:bodyPr/>
          <a:lstStyle/>
          <a:p>
            <a:fld id="{8F38D732-6D31-4EF8-A28C-76CFDEC958E6}" type="slidenum">
              <a:rPr lang="en-US" smtClean="0"/>
              <a:pPr/>
              <a:t>11</a:t>
            </a:fld>
            <a:endParaRPr lang="en-US" dirty="0"/>
          </a:p>
        </p:txBody>
      </p:sp>
    </p:spTree>
    <p:extLst>
      <p:ext uri="{BB962C8B-B14F-4D97-AF65-F5344CB8AC3E}">
        <p14:creationId xmlns:p14="http://schemas.microsoft.com/office/powerpoint/2010/main" val="13842001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spcBef>
                <a:spcPct val="60000"/>
              </a:spcBef>
            </a:pPr>
            <a:r>
              <a:rPr lang="en-US" sz="1000" i="1" dirty="0"/>
              <a:t>[</a:t>
            </a:r>
            <a:r>
              <a:rPr lang="en-US" sz="1050" i="1" dirty="0"/>
              <a:t>Module 1: Public Health and Human Rights Rationale]</a:t>
            </a:r>
            <a:endParaRPr lang="en-US" sz="1050" dirty="0"/>
          </a:p>
          <a:p>
            <a:pPr marL="0" marR="0" indent="0" algn="l" defTabSz="942289" rtl="0" eaLnBrk="1" fontAlgn="auto" latinLnBrk="0" hangingPunct="1">
              <a:lnSpc>
                <a:spcPct val="100000"/>
              </a:lnSpc>
              <a:spcBef>
                <a:spcPts val="0"/>
              </a:spcBef>
              <a:spcAft>
                <a:spcPts val="0"/>
              </a:spcAft>
              <a:buClrTx/>
              <a:buSzTx/>
              <a:buFontTx/>
              <a:buNone/>
              <a:tabLst/>
              <a:defRPr/>
            </a:pPr>
            <a:endParaRPr lang="en-US" sz="1100" b="1" dirty="0" smtClean="0"/>
          </a:p>
          <a:p>
            <a:pPr marL="0" marR="0" indent="0" algn="l" defTabSz="942289" rtl="0" eaLnBrk="1" fontAlgn="auto" latinLnBrk="0" hangingPunct="1">
              <a:lnSpc>
                <a:spcPct val="100000"/>
              </a:lnSpc>
              <a:spcBef>
                <a:spcPts val="0"/>
              </a:spcBef>
              <a:spcAft>
                <a:spcPts val="0"/>
              </a:spcAft>
              <a:buClrTx/>
              <a:buSzTx/>
              <a:buFontTx/>
              <a:buNone/>
              <a:tabLst/>
              <a:defRPr/>
            </a:pPr>
            <a:r>
              <a:rPr lang="en-US" sz="1100" b="1" dirty="0" smtClean="0"/>
              <a:t>Speaker’s Notes:</a:t>
            </a:r>
            <a:endParaRPr lang="en-US" sz="1100" u="sng" dirty="0" smtClean="0">
              <a:latin typeface="Arial" charset="0"/>
            </a:endParaRPr>
          </a:p>
          <a:p>
            <a:pPr defTabSz="942289">
              <a:defRPr/>
            </a:pPr>
            <a:r>
              <a:rPr lang="en-US" sz="1100" b="0" dirty="0" smtClean="0"/>
              <a:t>With the </a:t>
            </a:r>
            <a:r>
              <a:rPr lang="en-US" sz="1100" b="0" baseline="0" dirty="0" smtClean="0"/>
              <a:t>slides in this module, we will cover: </a:t>
            </a:r>
          </a:p>
          <a:p>
            <a:pPr marL="171450" indent="-171450" defTabSz="942289">
              <a:buFont typeface="Arial" pitchFamily="34" charset="0"/>
              <a:buChar char="•"/>
              <a:defRPr/>
            </a:pPr>
            <a:r>
              <a:rPr lang="en-US" sz="1100" b="0" baseline="0" dirty="0" smtClean="0"/>
              <a:t>The context of wanted and unwanted pregnancy as well as of unsafe and safe abortion</a:t>
            </a:r>
          </a:p>
          <a:p>
            <a:pPr marL="171450" marR="0" lvl="1" indent="-171450" algn="l" defTabSz="942289" rtl="0" eaLnBrk="1" fontAlgn="auto" latinLnBrk="0" hangingPunct="1">
              <a:lnSpc>
                <a:spcPct val="100000"/>
              </a:lnSpc>
              <a:spcBef>
                <a:spcPts val="0"/>
              </a:spcBef>
              <a:spcAft>
                <a:spcPts val="0"/>
              </a:spcAft>
              <a:buClrTx/>
              <a:buSzTx/>
              <a:buFont typeface="Arial" pitchFamily="34" charset="0"/>
              <a:buChar char="•"/>
              <a:tabLst/>
              <a:defRPr/>
            </a:pPr>
            <a:r>
              <a:rPr lang="en-US" sz="1100" b="0" baseline="0" dirty="0" smtClean="0"/>
              <a:t>The key points of the public health situation related to abortion globally and in three regions (Asia, </a:t>
            </a:r>
            <a:r>
              <a:rPr lang="en-US" sz="1100" b="0" dirty="0" smtClean="0"/>
              <a:t>Africa and Latin America and the Caribbean)</a:t>
            </a:r>
            <a:r>
              <a:rPr lang="en-US" sz="1100" b="0" baseline="0" dirty="0" smtClean="0"/>
              <a:t>. This will include g</a:t>
            </a:r>
            <a:r>
              <a:rPr lang="en-US" sz="1100" u="none" dirty="0" smtClean="0"/>
              <a:t>lobal and regional statistics on unsafe abortion.</a:t>
            </a:r>
          </a:p>
          <a:p>
            <a:pPr marL="171450" indent="-171450" defTabSz="942289">
              <a:buFont typeface="Arial" pitchFamily="34" charset="0"/>
              <a:buChar char="•"/>
              <a:defRPr/>
            </a:pPr>
            <a:r>
              <a:rPr lang="en-US" sz="1100" b="0" baseline="0" dirty="0" smtClean="0"/>
              <a:t>Consequences of unsafe abortion including the impact </a:t>
            </a:r>
            <a:r>
              <a:rPr lang="en-US" sz="1100" u="none" dirty="0" smtClean="0">
                <a:latin typeface="Arial" charset="0"/>
              </a:rPr>
              <a:t>on women, their partners and families, and communities</a:t>
            </a:r>
            <a:r>
              <a:rPr lang="en-US" sz="1100" b="0" baseline="0" dirty="0" smtClean="0"/>
              <a:t>;  </a:t>
            </a:r>
          </a:p>
          <a:p>
            <a:pPr marL="171450" indent="-171450" defTabSz="942289">
              <a:buFont typeface="Arial" pitchFamily="34" charset="0"/>
              <a:buChar char="•"/>
              <a:defRPr/>
            </a:pPr>
            <a:r>
              <a:rPr lang="en-US" sz="1100" b="0" baseline="0" dirty="0" smtClean="0"/>
              <a:t>Key points of policy, economic, legal and regulatory considerations surrounding safe abortion service provision; and </a:t>
            </a:r>
          </a:p>
          <a:p>
            <a:pPr marL="171450" indent="-171450" defTabSz="942289">
              <a:buFont typeface="Arial" pitchFamily="34" charset="0"/>
              <a:buChar char="•"/>
              <a:defRPr/>
            </a:pPr>
            <a:r>
              <a:rPr lang="en-US" sz="1100" b="0" baseline="0" dirty="0" smtClean="0"/>
              <a:t>Key points of the human rights rationale. </a:t>
            </a:r>
          </a:p>
          <a:p>
            <a:pPr marL="457200" lvl="1" indent="0" eaLnBrk="1" hangingPunct="1">
              <a:buFont typeface="Wingdings" pitchFamily="2" charset="2"/>
              <a:buNone/>
            </a:pPr>
            <a:endParaRPr lang="en-US" sz="1100" u="sng" dirty="0" smtClean="0">
              <a:latin typeface="Arial" charset="0"/>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100" b="1" i="0" baseline="0" dirty="0" smtClean="0"/>
              <a:t>Customizing this module:</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100" i="1" baseline="0" dirty="0" smtClean="0"/>
              <a:t>You can customize the slides in this module  (or add an additional slides)  with facts such as:</a:t>
            </a:r>
          </a:p>
          <a:p>
            <a:pPr marL="228600" lvl="1" indent="-114300" eaLnBrk="1" hangingPunct="1">
              <a:lnSpc>
                <a:spcPct val="80000"/>
              </a:lnSpc>
              <a:spcBef>
                <a:spcPct val="0"/>
              </a:spcBef>
              <a:spcAft>
                <a:spcPct val="50000"/>
              </a:spcAft>
              <a:buFont typeface="Wingdings" pitchFamily="2" charset="2"/>
              <a:buChar char="§"/>
            </a:pPr>
            <a:r>
              <a:rPr lang="en-US" sz="1100" i="1" dirty="0" smtClean="0"/>
              <a:t>Abortion and unsafe abortion rates in your country</a:t>
            </a:r>
          </a:p>
          <a:p>
            <a:pPr marL="228600" lvl="1" indent="-114300" eaLnBrk="1" hangingPunct="1">
              <a:lnSpc>
                <a:spcPct val="80000"/>
              </a:lnSpc>
              <a:spcBef>
                <a:spcPct val="0"/>
              </a:spcBef>
              <a:spcAft>
                <a:spcPct val="50000"/>
              </a:spcAft>
              <a:buFont typeface="Wingdings" pitchFamily="2" charset="2"/>
              <a:buChar char="§"/>
            </a:pPr>
            <a:r>
              <a:rPr lang="en-US" sz="1100" i="1" dirty="0" smtClean="0"/>
              <a:t>Anecdotal information on unsafe abortion in your country or region</a:t>
            </a:r>
          </a:p>
          <a:p>
            <a:pPr marL="228600" lvl="1" indent="-114300" eaLnBrk="1" hangingPunct="1">
              <a:lnSpc>
                <a:spcPct val="80000"/>
              </a:lnSpc>
              <a:spcBef>
                <a:spcPct val="0"/>
              </a:spcBef>
              <a:spcAft>
                <a:spcPct val="50000"/>
              </a:spcAft>
              <a:buFont typeface="Wingdings" pitchFamily="2" charset="2"/>
              <a:buChar char="§"/>
            </a:pPr>
            <a:r>
              <a:rPr lang="en-US" sz="1100" i="1" dirty="0" smtClean="0"/>
              <a:t>Percentage of women in main ob/gyn hospitals admitted for abortion-related complications, etc. </a:t>
            </a:r>
          </a:p>
          <a:p>
            <a:pPr marL="228600" lvl="1" indent="-114300" eaLnBrk="1" hangingPunct="1">
              <a:lnSpc>
                <a:spcPct val="80000"/>
              </a:lnSpc>
              <a:spcBef>
                <a:spcPct val="0"/>
              </a:spcBef>
              <a:spcAft>
                <a:spcPct val="50000"/>
              </a:spcAft>
              <a:buFont typeface="Wingdings" pitchFamily="2" charset="2"/>
              <a:buChar char="§"/>
            </a:pPr>
            <a:r>
              <a:rPr lang="en-US" sz="1100" i="1" dirty="0" smtClean="0"/>
              <a:t>National percentages of how many maternal deaths are attributable to unsafe abortion  </a:t>
            </a:r>
          </a:p>
          <a:p>
            <a:pPr marL="228600" lvl="1" indent="-114300" eaLnBrk="1" hangingPunct="1">
              <a:lnSpc>
                <a:spcPct val="80000"/>
              </a:lnSpc>
              <a:spcBef>
                <a:spcPct val="0"/>
              </a:spcBef>
              <a:spcAft>
                <a:spcPct val="50000"/>
              </a:spcAft>
              <a:buFont typeface="Wingdings" pitchFamily="2" charset="2"/>
              <a:buChar char="§"/>
            </a:pPr>
            <a:r>
              <a:rPr lang="en-US" sz="1100" i="1" dirty="0" smtClean="0"/>
              <a:t>Estimate of the number of women who die annually in your country</a:t>
            </a:r>
            <a:r>
              <a:rPr lang="en-US" sz="1100" i="1" baseline="0" dirty="0" smtClean="0"/>
              <a:t> due to unsafe abortion</a:t>
            </a:r>
            <a:endParaRPr lang="en-US" sz="1100" i="1" dirty="0" smtClean="0"/>
          </a:p>
          <a:p>
            <a:pPr marL="228600" lvl="1" indent="-114300" eaLnBrk="1" hangingPunct="1">
              <a:lnSpc>
                <a:spcPct val="80000"/>
              </a:lnSpc>
              <a:spcBef>
                <a:spcPct val="0"/>
              </a:spcBef>
              <a:spcAft>
                <a:spcPct val="50000"/>
              </a:spcAft>
              <a:buFont typeface="Wingdings" pitchFamily="2" charset="2"/>
              <a:buChar char="§"/>
            </a:pPr>
            <a:r>
              <a:rPr lang="en-US" sz="1100" i="1" dirty="0" smtClean="0"/>
              <a:t>National</a:t>
            </a:r>
            <a:r>
              <a:rPr lang="en-US" sz="1100" i="1" baseline="0" dirty="0" smtClean="0"/>
              <a:t> p</a:t>
            </a:r>
            <a:r>
              <a:rPr lang="en-US" sz="1100" i="1" dirty="0" smtClean="0"/>
              <a:t>ercentage</a:t>
            </a:r>
            <a:r>
              <a:rPr lang="en-US" sz="1100" i="1" baseline="0" dirty="0" smtClean="0"/>
              <a:t> of women who are likely to develop temporary or lifelong disability requiring medical care due to unsafe abortion</a:t>
            </a:r>
          </a:p>
          <a:p>
            <a:pPr marL="228600" lvl="1" indent="-114300" eaLnBrk="1" hangingPunct="1">
              <a:lnSpc>
                <a:spcPct val="80000"/>
              </a:lnSpc>
              <a:spcBef>
                <a:spcPct val="0"/>
              </a:spcBef>
              <a:spcAft>
                <a:spcPct val="50000"/>
              </a:spcAft>
              <a:buFont typeface="Wingdings" pitchFamily="2" charset="2"/>
              <a:buChar char="§"/>
            </a:pPr>
            <a:r>
              <a:rPr lang="en-US" sz="1100" i="1" baseline="0" dirty="0" smtClean="0"/>
              <a:t>Percentage of abortions in your country that are unsafe</a:t>
            </a:r>
          </a:p>
          <a:p>
            <a:pPr marL="228600" lvl="1" indent="-114300" eaLnBrk="1" hangingPunct="1">
              <a:lnSpc>
                <a:spcPct val="80000"/>
              </a:lnSpc>
              <a:spcBef>
                <a:spcPct val="0"/>
              </a:spcBef>
              <a:spcAft>
                <a:spcPct val="50000"/>
              </a:spcAft>
              <a:buFont typeface="Wingdings" pitchFamily="2" charset="2"/>
              <a:buChar char="§"/>
            </a:pPr>
            <a:r>
              <a:rPr lang="en-US" sz="1100" i="1" baseline="0" dirty="0" smtClean="0"/>
              <a:t>Increase in the number of abortions that are unsafe in your country</a:t>
            </a:r>
          </a:p>
          <a:p>
            <a:pPr marL="114300" lvl="1" indent="0" eaLnBrk="1" hangingPunct="1">
              <a:lnSpc>
                <a:spcPct val="80000"/>
              </a:lnSpc>
              <a:spcBef>
                <a:spcPct val="0"/>
              </a:spcBef>
              <a:spcAft>
                <a:spcPct val="50000"/>
              </a:spcAft>
              <a:buFont typeface="Wingdings" pitchFamily="2" charset="2"/>
              <a:buNone/>
            </a:pPr>
            <a:endParaRPr lang="en-US" sz="1100" i="1" dirty="0" smtClean="0"/>
          </a:p>
          <a:p>
            <a:pPr marL="0" lvl="0" indent="0" eaLnBrk="1" hangingPunct="1">
              <a:buFont typeface="Wingdings" pitchFamily="2" charset="2"/>
              <a:buNone/>
            </a:pPr>
            <a:r>
              <a:rPr lang="en-US" sz="1100" b="1" i="0" u="none" dirty="0" smtClean="0">
                <a:latin typeface="Arial" charset="0"/>
              </a:rPr>
              <a:t>Sources:</a:t>
            </a:r>
            <a:r>
              <a:rPr lang="en-US" sz="1100" b="1" i="0" u="none" baseline="0" dirty="0" smtClean="0">
                <a:latin typeface="Arial" charset="0"/>
              </a:rPr>
              <a:t>  </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i="0" dirty="0" smtClean="0"/>
              <a:t>World</a:t>
            </a:r>
            <a:r>
              <a:rPr lang="en-US" sz="1100" i="0" baseline="0" dirty="0" smtClean="0"/>
              <a:t> Health Organization, </a:t>
            </a:r>
            <a:r>
              <a:rPr lang="en-US" sz="1100" i="1" dirty="0" smtClean="0"/>
              <a:t>Unsafe abortion: global and regional estimates of the incidence of unsafe abortion and associated mortality in 2008,</a:t>
            </a:r>
            <a:r>
              <a:rPr lang="en-US" sz="1100" i="1" baseline="0" dirty="0" smtClean="0"/>
              <a:t> sixth edition </a:t>
            </a:r>
            <a:r>
              <a:rPr lang="en-US" sz="1100" i="0" baseline="0" dirty="0" smtClean="0"/>
              <a:t>(Geneva: WHO,</a:t>
            </a:r>
            <a:r>
              <a:rPr lang="en-US" sz="1100" dirty="0" smtClean="0"/>
              <a:t> 2011). Available at: http://whqlibdoc.who.int/publications/2011/9789241501118_eng.pdf</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i="0" dirty="0" smtClean="0"/>
              <a:t>World</a:t>
            </a:r>
            <a:r>
              <a:rPr lang="en-US" sz="1100" i="0" baseline="0" dirty="0" smtClean="0"/>
              <a:t> Health Organization, </a:t>
            </a:r>
            <a:r>
              <a:rPr lang="en-US" sz="1100" i="1" dirty="0" smtClean="0"/>
              <a:t>Safe Abortion: technical and policy guidance for health systems</a:t>
            </a:r>
            <a:r>
              <a:rPr lang="en-US" sz="1100" dirty="0" smtClean="0"/>
              <a:t>,  second edition, </a:t>
            </a:r>
            <a:r>
              <a:rPr lang="en-US" sz="1100" i="0" baseline="0" dirty="0" smtClean="0"/>
              <a:t>(Geneva: WHO,</a:t>
            </a:r>
            <a:r>
              <a:rPr lang="en-US" sz="1100" dirty="0" smtClean="0"/>
              <a:t> 2012). </a:t>
            </a:r>
            <a:r>
              <a:rPr lang="en-US" sz="1100" i="0" dirty="0" smtClean="0"/>
              <a:t>http://apps.who.int/iris/bitstream/10665/70914/1/9789241548434_eng.pdf</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dirty="0" smtClean="0"/>
              <a:t>Sedgh, Gilda; Singh, Susheela; Shah, Iqbal H.; Ahman, Elisabeth; Henshaw, Stanley K.; Bankole, Akinrinola. </a:t>
            </a:r>
            <a:r>
              <a:rPr lang="en-US" sz="1100" i="1" dirty="0" smtClean="0"/>
              <a:t>Induced abortion: Incidence and trends worldwide from 1995 to 2008</a:t>
            </a:r>
            <a:r>
              <a:rPr lang="en-US" sz="1100" b="1" dirty="0" smtClean="0"/>
              <a:t>; </a:t>
            </a:r>
            <a:r>
              <a:rPr lang="en-US" sz="1100" dirty="0" smtClean="0"/>
              <a:t>2012. Lancet, 379 (9816): 625-632. </a:t>
            </a:r>
          </a:p>
          <a:p>
            <a:pPr defTabSz="942289">
              <a:defRPr/>
            </a:pPr>
            <a:endParaRPr lang="en-US" sz="1100" b="1" dirty="0" smtClean="0"/>
          </a:p>
          <a:p>
            <a:r>
              <a:rPr lang="en-US" sz="1100" b="1" dirty="0" smtClean="0"/>
              <a:t>Photo credit:</a:t>
            </a:r>
            <a:r>
              <a:rPr lang="en-US" sz="1100" b="1"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effectLst/>
                <a:latin typeface="+mn-lt"/>
                <a:ea typeface="+mn-ea"/>
                <a:cs typeface="+mn-cs"/>
              </a:rPr>
              <a:t>© Richard Lord, 2011</a:t>
            </a:r>
            <a:r>
              <a:rPr lang="en-US" sz="1050" b="0" kern="1200" dirty="0" smtClean="0">
                <a:effectLst/>
              </a:rPr>
              <a:t>. </a:t>
            </a:r>
            <a:endParaRPr lang="en-US" sz="1050" b="0"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100" i="0" u="sng" dirty="0" smtClean="0">
                <a:effectLst/>
                <a:ea typeface="Calibri"/>
                <a:cs typeface="Andalus" pitchFamily="18" charset="-78"/>
              </a:rPr>
              <a:t>Disclaimer</a:t>
            </a:r>
            <a:r>
              <a:rPr lang="en-US" sz="1100" i="0" dirty="0" smtClean="0">
                <a:effectLst/>
                <a:ea typeface="Calibri"/>
                <a:cs typeface="Andalus" pitchFamily="18" charset="-78"/>
              </a:rPr>
              <a:t>:</a:t>
            </a:r>
            <a:r>
              <a:rPr lang="en-US" sz="1100" i="0" baseline="0" dirty="0" smtClean="0">
                <a:effectLst/>
                <a:ea typeface="Calibri"/>
                <a:cs typeface="Andalus" pitchFamily="18" charset="-78"/>
              </a:rPr>
              <a:t> </a:t>
            </a:r>
            <a:r>
              <a:rPr lang="en-US" sz="1100" i="0" dirty="0" smtClean="0">
                <a:effectLst/>
                <a:ea typeface="Calibri"/>
                <a:cs typeface="Andalus" pitchFamily="18" charset="-78"/>
              </a:rPr>
              <a:t>The photographs used in this publication are for illustrative purposes only; they do not imply any particular attitudes, behaviors, or actions on the part of the any person who appears in the photographs.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kern="1200" dirty="0" smtClean="0">
              <a:effectLst/>
            </a:endParaRPr>
          </a:p>
          <a:p>
            <a:endParaRPr lang="en-US" sz="1100" dirty="0" smtClean="0"/>
          </a:p>
          <a:p>
            <a:endParaRPr lang="en-US" sz="1100" dirty="0"/>
          </a:p>
        </p:txBody>
      </p:sp>
      <p:sp>
        <p:nvSpPr>
          <p:cNvPr id="4" name="Slide Number Placeholder 3"/>
          <p:cNvSpPr>
            <a:spLocks noGrp="1"/>
          </p:cNvSpPr>
          <p:nvPr>
            <p:ph type="sldNum" sz="quarter" idx="10"/>
          </p:nvPr>
        </p:nvSpPr>
        <p:spPr/>
        <p:txBody>
          <a:bodyPr/>
          <a:lstStyle/>
          <a:p>
            <a:fld id="{8F38D732-6D31-4EF8-A28C-76CFDEC958E6}" type="slidenum">
              <a:rPr lang="en-US" smtClean="0"/>
              <a:pPr/>
              <a:t>12</a:t>
            </a:fld>
            <a:endParaRPr lang="en-US" dirty="0"/>
          </a:p>
        </p:txBody>
      </p:sp>
    </p:spTree>
    <p:extLst>
      <p:ext uri="{BB962C8B-B14F-4D97-AF65-F5344CB8AC3E}">
        <p14:creationId xmlns:p14="http://schemas.microsoft.com/office/powerpoint/2010/main" val="9884075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spcBef>
                <a:spcPct val="60000"/>
              </a:spcBef>
            </a:pPr>
            <a:r>
              <a:rPr lang="en-US" sz="1100" i="1" dirty="0"/>
              <a:t>[Module </a:t>
            </a:r>
            <a:r>
              <a:rPr lang="en-US" sz="1100" i="1" dirty="0" smtClean="0"/>
              <a:t>1: Public Health and Human Rights Rationale]</a:t>
            </a:r>
          </a:p>
          <a:p>
            <a:pPr>
              <a:lnSpc>
                <a:spcPct val="80000"/>
              </a:lnSpc>
              <a:spcBef>
                <a:spcPct val="60000"/>
              </a:spcBef>
            </a:pPr>
            <a:endParaRPr lang="en-US" sz="1100" dirty="0"/>
          </a:p>
          <a:p>
            <a:pPr eaLnBrk="1" hangingPunct="1">
              <a:lnSpc>
                <a:spcPct val="80000"/>
              </a:lnSpc>
              <a:spcBef>
                <a:spcPct val="60000"/>
              </a:spcBef>
            </a:pPr>
            <a:r>
              <a:rPr lang="en-GB" sz="1100" b="1" dirty="0" smtClean="0">
                <a:cs typeface="Arial" charset="0"/>
              </a:rPr>
              <a:t>Speaker’s Notes:</a:t>
            </a:r>
          </a:p>
          <a:p>
            <a:pPr marL="0" marR="0" lvl="1" indent="0" algn="l" defTabSz="914400" rtl="0" eaLnBrk="1" fontAlgn="auto" latinLnBrk="0" hangingPunct="1">
              <a:lnSpc>
                <a:spcPct val="80000"/>
              </a:lnSpc>
              <a:spcBef>
                <a:spcPct val="60000"/>
              </a:spcBef>
              <a:spcAft>
                <a:spcPts val="0"/>
              </a:spcAft>
              <a:buClrTx/>
              <a:buSzTx/>
              <a:buFont typeface="Arial" pitchFamily="34" charset="0"/>
              <a:buNone/>
              <a:tabLst/>
              <a:defRPr/>
            </a:pPr>
            <a:r>
              <a:rPr lang="en-GB" sz="1100" dirty="0" smtClean="0">
                <a:cs typeface="Arial" charset="0"/>
              </a:rPr>
              <a:t>Regardless of legal status or other factors, abortions take place worldwide. </a:t>
            </a:r>
            <a:r>
              <a:rPr lang="en-US" sz="1100" dirty="0" smtClean="0"/>
              <a:t>Worldwide,</a:t>
            </a:r>
            <a:r>
              <a:rPr lang="en-US" sz="1100" baseline="0" dirty="0" smtClean="0"/>
              <a:t> there were an estimated 43.8 million abortions in 2008 [4]. </a:t>
            </a:r>
            <a:r>
              <a:rPr lang="en-US" sz="1100" dirty="0" smtClean="0">
                <a:cs typeface="Arial" charset="0"/>
              </a:rPr>
              <a:t>There is no “typical abortion seeker”—abortions occur in all age groups among a wide range of women, both married and unmarried, and</a:t>
            </a:r>
            <a:r>
              <a:rPr lang="en-US" sz="1100" baseline="0" dirty="0" smtClean="0">
                <a:cs typeface="Arial" charset="0"/>
              </a:rPr>
              <a:t> </a:t>
            </a:r>
            <a:r>
              <a:rPr lang="en-US" sz="1100" dirty="0" smtClean="0">
                <a:cs typeface="Arial" charset="0"/>
              </a:rPr>
              <a:t>with or without children</a:t>
            </a:r>
            <a:r>
              <a:rPr lang="en-US" sz="1100" baseline="0" dirty="0" smtClean="0">
                <a:cs typeface="Arial" charset="0"/>
              </a:rPr>
              <a:t> (</a:t>
            </a:r>
            <a:r>
              <a:rPr lang="en-US" sz="1100" dirty="0" smtClean="0"/>
              <a:t>Bankole,</a:t>
            </a:r>
            <a:r>
              <a:rPr lang="en-US" sz="1100" baseline="0" dirty="0" smtClean="0"/>
              <a:t> </a:t>
            </a:r>
            <a:r>
              <a:rPr lang="en-US" sz="1100" i="1" baseline="0" dirty="0" smtClean="0"/>
              <a:t>et al.,</a:t>
            </a:r>
            <a:r>
              <a:rPr lang="en-US" sz="1100" i="0" baseline="0" dirty="0" smtClean="0"/>
              <a:t> 1999; WHO, 2011).</a:t>
            </a:r>
          </a:p>
          <a:p>
            <a:pPr eaLnBrk="1" hangingPunct="1">
              <a:lnSpc>
                <a:spcPct val="80000"/>
              </a:lnSpc>
              <a:spcBef>
                <a:spcPct val="60000"/>
              </a:spcBef>
            </a:pPr>
            <a:r>
              <a:rPr lang="en-GB" sz="1100" b="1" dirty="0" smtClean="0">
                <a:cs typeface="Times New Roman" pitchFamily="18" charset="0"/>
              </a:rPr>
              <a:t>Customizing this slide</a:t>
            </a:r>
            <a:r>
              <a:rPr lang="en-GB" sz="1100" b="1" baseline="0" dirty="0" smtClean="0">
                <a:cs typeface="Times New Roman" pitchFamily="18" charset="0"/>
              </a:rPr>
              <a:t>: </a:t>
            </a:r>
          </a:p>
          <a:p>
            <a:pPr marL="171450" indent="-171450" eaLnBrk="1" hangingPunct="1">
              <a:lnSpc>
                <a:spcPct val="80000"/>
              </a:lnSpc>
              <a:buFont typeface="Arial" pitchFamily="34" charset="0"/>
              <a:buChar char="•"/>
            </a:pPr>
            <a:r>
              <a:rPr lang="en-GB" sz="1100" b="0" i="1" baseline="0" dirty="0" smtClean="0">
                <a:cs typeface="Times New Roman" pitchFamily="18" charset="0"/>
              </a:rPr>
              <a:t>Use </a:t>
            </a:r>
            <a:r>
              <a:rPr lang="en-GB" sz="1100" i="1" dirty="0" smtClean="0">
                <a:cs typeface="Times New Roman" pitchFamily="18" charset="0"/>
              </a:rPr>
              <a:t>local studies / data to illustrate the situation in your country.  Often, audiences have preconceived ideas about who is affected by abortion (such as primarily adolescents or unmarried women), so it can be useful to demonstrate that a wide range of women have abortions.</a:t>
            </a:r>
          </a:p>
          <a:p>
            <a:pPr marL="0" indent="0" eaLnBrk="1" hangingPunct="1">
              <a:lnSpc>
                <a:spcPct val="80000"/>
              </a:lnSpc>
              <a:buFont typeface="Arial" pitchFamily="34" charset="0"/>
              <a:buNone/>
            </a:pPr>
            <a:endParaRPr lang="en-GB" sz="1100" i="1" dirty="0" smtClean="0">
              <a:cs typeface="Times New Roman" pitchFamily="18" charset="0"/>
            </a:endParaRPr>
          </a:p>
          <a:p>
            <a:pPr eaLnBrk="1" hangingPunct="1">
              <a:lnSpc>
                <a:spcPct val="80000"/>
              </a:lnSpc>
              <a:spcBef>
                <a:spcPct val="60000"/>
              </a:spcBef>
            </a:pPr>
            <a:r>
              <a:rPr lang="en-US" sz="1100" b="1" i="0" u="none" dirty="0" smtClean="0"/>
              <a:t>Sources:</a:t>
            </a:r>
            <a:r>
              <a:rPr lang="en-US" sz="1100" b="1" i="0" u="none" baseline="0" dirty="0" smtClean="0"/>
              <a:t>  </a:t>
            </a:r>
          </a:p>
          <a:p>
            <a:pPr marL="228600" indent="-228600" eaLnBrk="1" hangingPunct="1">
              <a:lnSpc>
                <a:spcPct val="80000"/>
              </a:lnSpc>
              <a:spcBef>
                <a:spcPct val="60000"/>
              </a:spcBef>
              <a:buFont typeface="+mj-lt"/>
              <a:buAutoNum type="arabicPeriod"/>
            </a:pPr>
            <a:r>
              <a:rPr lang="en-US" sz="1100" dirty="0" smtClean="0"/>
              <a:t>Bankole, A., S. Singh and T. Haas, “Characteristics of Women Who Obtain Induced Abortion: A Worldwide Review,” </a:t>
            </a:r>
            <a:r>
              <a:rPr lang="en-US" sz="1100" i="1" dirty="0" smtClean="0"/>
              <a:t>International Family Planning Perspectives</a:t>
            </a:r>
            <a:r>
              <a:rPr lang="en-US" sz="1100" dirty="0" smtClean="0"/>
              <a:t> 25 (June 1999). </a:t>
            </a:r>
            <a:r>
              <a:rPr lang="en-US" sz="1100" baseline="0" dirty="0" smtClean="0"/>
              <a:t> A</a:t>
            </a:r>
            <a:r>
              <a:rPr lang="en-US" sz="1100" dirty="0" smtClean="0"/>
              <a:t>vailable at: http://www.agi-usa.org/pubs/journals/2506899.html.</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100" i="0" dirty="0" smtClean="0"/>
              <a:t>World</a:t>
            </a:r>
            <a:r>
              <a:rPr lang="en-US" sz="1100" i="0" baseline="0" dirty="0" smtClean="0"/>
              <a:t> Health Organization, </a:t>
            </a:r>
            <a:r>
              <a:rPr lang="en-US" sz="1100" i="1" dirty="0" smtClean="0"/>
              <a:t>Unsafe abortion: global and regional estimates of the incidence of unsafe abortion and associated mortality in 2008,</a:t>
            </a:r>
            <a:r>
              <a:rPr lang="en-US" sz="1100" i="1" baseline="0" dirty="0" smtClean="0"/>
              <a:t> sixth edition </a:t>
            </a:r>
            <a:r>
              <a:rPr lang="en-US" sz="1100" i="0" baseline="0" dirty="0" smtClean="0"/>
              <a:t>(Geneva: WHO,</a:t>
            </a:r>
            <a:r>
              <a:rPr lang="en-US" sz="1100" dirty="0" smtClean="0"/>
              <a:t> 2011). Available at: http://whqlibdoc.who.int/publications/2011/9789241501118_eng.pdf</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100" i="0" dirty="0" smtClean="0"/>
              <a:t>World</a:t>
            </a:r>
            <a:r>
              <a:rPr lang="en-US" sz="1100" i="0" baseline="0" dirty="0" smtClean="0"/>
              <a:t> Health Organization, </a:t>
            </a:r>
            <a:r>
              <a:rPr lang="en-US" sz="1100" i="1" dirty="0" smtClean="0"/>
              <a:t>Safe Abortion: technical and policy guidance for health systems</a:t>
            </a:r>
            <a:r>
              <a:rPr lang="en-US" sz="1100" dirty="0" smtClean="0"/>
              <a:t>,  second edition, </a:t>
            </a:r>
            <a:r>
              <a:rPr lang="en-US" sz="1100" i="0" baseline="0" dirty="0" smtClean="0"/>
              <a:t>(Geneva: WHO,</a:t>
            </a:r>
            <a:r>
              <a:rPr lang="en-US" sz="1100" dirty="0" smtClean="0"/>
              <a:t> 2012). </a:t>
            </a:r>
            <a:r>
              <a:rPr lang="en-US" sz="1100" i="0" dirty="0" smtClean="0"/>
              <a:t>http://apps.who.int/iris/bitstream/10665/70914/1/9789241548434_eng.pdf</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100" dirty="0" smtClean="0"/>
              <a:t>Sedgh, Gilda; Singh, Susheela; Shah, Iqbal H.; Ahman, Elisabeth; Henshaw, Stanley K.; Bankole, Akinrinola. </a:t>
            </a:r>
            <a:r>
              <a:rPr lang="en-US" sz="1100" i="1" dirty="0" smtClean="0"/>
              <a:t>Induced abortion: Incidence and trends worldwide from 1995 to 2008</a:t>
            </a:r>
            <a:r>
              <a:rPr lang="en-US" sz="1100" b="1" dirty="0" smtClean="0"/>
              <a:t>; </a:t>
            </a:r>
            <a:r>
              <a:rPr lang="en-US" sz="1100" dirty="0" smtClean="0"/>
              <a:t>2012. Lancet, 379 (9816): 625-632. </a:t>
            </a:r>
          </a:p>
          <a:p>
            <a:pPr marL="228600" indent="-228600" eaLnBrk="1" hangingPunct="1">
              <a:lnSpc>
                <a:spcPct val="80000"/>
              </a:lnSpc>
              <a:buFont typeface="+mj-lt"/>
              <a:buAutoNum type="arabicPeriod"/>
            </a:pPr>
            <a:r>
              <a:rPr lang="en-US" sz="1100" dirty="0" smtClean="0"/>
              <a:t>World Health Organization, </a:t>
            </a:r>
            <a:r>
              <a:rPr lang="en-US" sz="1100" i="1" dirty="0" smtClean="0"/>
              <a:t>Safe Abortion: Technical and Policy Guidance for Health Systems</a:t>
            </a:r>
            <a:r>
              <a:rPr lang="en-US" sz="1100" dirty="0" smtClean="0"/>
              <a:t> (Geneva: WHO, 2003). Available at:</a:t>
            </a:r>
            <a:br>
              <a:rPr lang="en-US" sz="1100" dirty="0" smtClean="0"/>
            </a:br>
            <a:r>
              <a:rPr lang="en-US" sz="1100" dirty="0" smtClean="0"/>
              <a:t>http://www.who.int/reproductive-health/publications/safe_abortion/Safe_Abortion.pdf. </a:t>
            </a:r>
          </a:p>
          <a:p>
            <a:pPr marL="228600" indent="-228600" eaLnBrk="1" hangingPunct="1">
              <a:lnSpc>
                <a:spcPct val="80000"/>
              </a:lnSpc>
              <a:spcBef>
                <a:spcPct val="60000"/>
              </a:spcBef>
              <a:buFont typeface="+mj-lt"/>
              <a:buAutoNum type="arabicPeriod"/>
            </a:pPr>
            <a:endParaRPr lang="en-US" sz="1100" dirty="0" smtClean="0"/>
          </a:p>
        </p:txBody>
      </p:sp>
      <p:sp>
        <p:nvSpPr>
          <p:cNvPr id="4" name="Slide Number Placeholder 3"/>
          <p:cNvSpPr>
            <a:spLocks noGrp="1"/>
          </p:cNvSpPr>
          <p:nvPr>
            <p:ph type="sldNum" sz="quarter" idx="10"/>
          </p:nvPr>
        </p:nvSpPr>
        <p:spPr/>
        <p:txBody>
          <a:bodyPr/>
          <a:lstStyle/>
          <a:p>
            <a:fld id="{8F38D732-6D31-4EF8-A28C-76CFDEC958E6}" type="slidenum">
              <a:rPr lang="en-US" smtClean="0"/>
              <a:pPr/>
              <a:t>13</a:t>
            </a:fld>
            <a:endParaRPr lang="en-US" dirty="0"/>
          </a:p>
        </p:txBody>
      </p:sp>
    </p:spTree>
    <p:extLst>
      <p:ext uri="{BB962C8B-B14F-4D97-AF65-F5344CB8AC3E}">
        <p14:creationId xmlns:p14="http://schemas.microsoft.com/office/powerpoint/2010/main" val="26719887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sz="1050" i="1" dirty="0"/>
              <a:t>[</a:t>
            </a:r>
            <a:r>
              <a:rPr lang="en-US" sz="1100" i="1" dirty="0"/>
              <a:t>Module 1: Public Health and Human Rights Rationale]</a:t>
            </a:r>
            <a:endParaRPr lang="en-US" sz="1100" dirty="0"/>
          </a:p>
          <a:p>
            <a:pPr eaLnBrk="1" hangingPunct="1">
              <a:lnSpc>
                <a:spcPct val="80000"/>
              </a:lnSpc>
            </a:pPr>
            <a:endParaRPr lang="en-GB" sz="1100" b="1" dirty="0" smtClean="0">
              <a:cs typeface="Arial" charset="0"/>
            </a:endParaRPr>
          </a:p>
          <a:p>
            <a:pPr eaLnBrk="1" hangingPunct="1">
              <a:lnSpc>
                <a:spcPct val="80000"/>
              </a:lnSpc>
            </a:pPr>
            <a:r>
              <a:rPr lang="en-GB" sz="1100" b="1" dirty="0" smtClean="0">
                <a:cs typeface="Arial" charset="0"/>
              </a:rPr>
              <a:t>Speaker’s Notes:</a:t>
            </a:r>
            <a:endParaRPr lang="en-US" sz="1100" b="1" dirty="0" smtClean="0">
              <a:cs typeface="Arial" charset="0"/>
            </a:endParaRPr>
          </a:p>
          <a:p>
            <a:pPr eaLnBrk="1" hangingPunct="1">
              <a:lnSpc>
                <a:spcPct val="80000"/>
              </a:lnSpc>
            </a:pPr>
            <a:r>
              <a:rPr lang="en-US" sz="1100" dirty="0" smtClean="0"/>
              <a:t>Women may wish to terminate planned (or</a:t>
            </a:r>
            <a:r>
              <a:rPr lang="en-US" sz="1100" baseline="0" dirty="0" smtClean="0"/>
              <a:t> intended) or unintended</a:t>
            </a:r>
            <a:r>
              <a:rPr lang="en-US" sz="1100" dirty="0" smtClean="0"/>
              <a:t> pregnancies. For example, even when a woman wants a child, she may feel the need to end the pregnancy because it may threaten her health or survival; or the foetus may have an abnormality. Or, she may feel pressured by shame, stigma, disapproval from her partner, family or community, or even government policies.</a:t>
            </a:r>
          </a:p>
          <a:p>
            <a:pPr eaLnBrk="1" hangingPunct="1">
              <a:lnSpc>
                <a:spcPct val="80000"/>
              </a:lnSpc>
            </a:pPr>
            <a:endParaRPr lang="en-US" sz="1100" i="1" dirty="0" smtClean="0"/>
          </a:p>
          <a:p>
            <a:pPr eaLnBrk="1" hangingPunct="1">
              <a:lnSpc>
                <a:spcPct val="80000"/>
              </a:lnSpc>
            </a:pPr>
            <a:r>
              <a:rPr lang="en-GB" sz="1100" b="1" dirty="0" smtClean="0"/>
              <a:t>Additional Information: </a:t>
            </a:r>
            <a:endParaRPr lang="en-US" sz="1100" b="1" dirty="0" smtClean="0">
              <a:cs typeface="Arial" charset="0"/>
            </a:endParaRPr>
          </a:p>
          <a:p>
            <a:pPr eaLnBrk="1" hangingPunct="1">
              <a:lnSpc>
                <a:spcPct val="80000"/>
              </a:lnSpc>
            </a:pPr>
            <a:r>
              <a:rPr lang="en-GB" sz="1100" i="1" dirty="0" smtClean="0"/>
              <a:t>Planned</a:t>
            </a:r>
            <a:r>
              <a:rPr lang="en-GB" sz="1100" i="1" baseline="0" dirty="0" smtClean="0"/>
              <a:t> </a:t>
            </a:r>
            <a:r>
              <a:rPr lang="en-GB" sz="1100" i="1" dirty="0" smtClean="0"/>
              <a:t>pregnancy:</a:t>
            </a:r>
            <a:r>
              <a:rPr lang="en-GB" sz="1100" dirty="0" smtClean="0">
                <a:cs typeface="Arial" charset="0"/>
              </a:rPr>
              <a:t> </a:t>
            </a:r>
            <a:endParaRPr lang="en-US" sz="1100" dirty="0" smtClean="0">
              <a:cs typeface="Arial" charset="0"/>
            </a:endParaRPr>
          </a:p>
          <a:p>
            <a:pPr marL="228600" lvl="1" indent="-114300" eaLnBrk="1" hangingPunct="1">
              <a:lnSpc>
                <a:spcPct val="80000"/>
              </a:lnSpc>
              <a:buFont typeface="Wingdings" pitchFamily="2" charset="2"/>
              <a:buChar char="§"/>
            </a:pPr>
            <a:r>
              <a:rPr lang="en-US" sz="1100" dirty="0" smtClean="0">
                <a:cs typeface="Arial" charset="0"/>
              </a:rPr>
              <a:t>Pregnancy may threaten the woman’s health or survival.</a:t>
            </a:r>
            <a:r>
              <a:rPr lang="en-US" sz="1100" baseline="0" dirty="0" smtClean="0">
                <a:cs typeface="Arial" charset="0"/>
              </a:rPr>
              <a:t>  </a:t>
            </a:r>
            <a:r>
              <a:rPr lang="en-US" sz="1100" dirty="0" smtClean="0">
                <a:cs typeface="Arial" charset="0"/>
              </a:rPr>
              <a:t>For instance, she may have a health condition (such as diabetes, malaria, renal problems, or some types of heart disease) that could be made worse by carrying the pregnancy to term.</a:t>
            </a:r>
          </a:p>
          <a:p>
            <a:pPr marL="228600" lvl="1" indent="-114300" eaLnBrk="1" hangingPunct="1">
              <a:lnSpc>
                <a:spcPct val="80000"/>
              </a:lnSpc>
              <a:buFont typeface="Wingdings" pitchFamily="2" charset="2"/>
              <a:buChar char="§"/>
            </a:pPr>
            <a:r>
              <a:rPr lang="en-US" sz="1100" dirty="0" smtClean="0">
                <a:cs typeface="Arial" charset="0"/>
              </a:rPr>
              <a:t>The fetus may have an abnormality. </a:t>
            </a:r>
          </a:p>
          <a:p>
            <a:pPr marL="228600" lvl="1" indent="-114300" eaLnBrk="1" hangingPunct="1">
              <a:lnSpc>
                <a:spcPct val="80000"/>
              </a:lnSpc>
              <a:buFont typeface="Wingdings" pitchFamily="2" charset="2"/>
              <a:buChar char="§"/>
            </a:pPr>
            <a:r>
              <a:rPr lang="en-US" sz="1100" dirty="0" smtClean="0">
                <a:cs typeface="Arial" charset="0"/>
              </a:rPr>
              <a:t>In some</a:t>
            </a:r>
            <a:r>
              <a:rPr lang="en-US" sz="1100" baseline="0" dirty="0" smtClean="0">
                <a:cs typeface="Arial" charset="0"/>
              </a:rPr>
              <a:t> instances, the woman may have planned or desired the p</a:t>
            </a:r>
            <a:r>
              <a:rPr lang="en-GB" sz="1100" dirty="0" err="1" smtClean="0"/>
              <a:t>regnancy</a:t>
            </a:r>
            <a:r>
              <a:rPr lang="en-GB" sz="1100" dirty="0" smtClean="0"/>
              <a:t> but may not be supported by her</a:t>
            </a:r>
            <a:r>
              <a:rPr lang="en-GB" sz="1100" baseline="0" dirty="0" smtClean="0"/>
              <a:t> </a:t>
            </a:r>
            <a:r>
              <a:rPr lang="en-GB" sz="1100" dirty="0" smtClean="0"/>
              <a:t>family or community. </a:t>
            </a:r>
            <a:r>
              <a:rPr lang="en-GB" sz="1100" baseline="0" dirty="0" smtClean="0"/>
              <a:t> </a:t>
            </a:r>
            <a:r>
              <a:rPr lang="en-GB" sz="1100" dirty="0" smtClean="0"/>
              <a:t>Certain women – such as those who are young, old, unmarried, in school, and/or with many children already – may find that their parents, community members, religious institutions, and even their partners do not approve of their pregnancies. In these circumstances, they may feel pressured to end the pregnancy.</a:t>
            </a:r>
            <a:r>
              <a:rPr lang="en-GB" sz="1100" baseline="0" dirty="0" smtClean="0"/>
              <a:t>  </a:t>
            </a:r>
            <a:r>
              <a:rPr lang="en-GB" sz="1100" b="1" baseline="0" dirty="0" smtClean="0"/>
              <a:t>In any circumstance,  a woman’s desire to terminate her pregnancy should be her informed choice and free of coercion.  </a:t>
            </a:r>
            <a:endParaRPr lang="en-GB" sz="1100" b="1" dirty="0" smtClean="0"/>
          </a:p>
        </p:txBody>
      </p:sp>
      <p:sp>
        <p:nvSpPr>
          <p:cNvPr id="4" name="Slide Number Placeholder 3"/>
          <p:cNvSpPr>
            <a:spLocks noGrp="1"/>
          </p:cNvSpPr>
          <p:nvPr>
            <p:ph type="sldNum" sz="quarter" idx="10"/>
          </p:nvPr>
        </p:nvSpPr>
        <p:spPr/>
        <p:txBody>
          <a:bodyPr/>
          <a:lstStyle/>
          <a:p>
            <a:fld id="{8F38D732-6D31-4EF8-A28C-76CFDEC958E6}" type="slidenum">
              <a:rPr lang="en-US" smtClean="0"/>
              <a:pPr/>
              <a:t>14</a:t>
            </a:fld>
            <a:endParaRPr lang="en-US" dirty="0"/>
          </a:p>
        </p:txBody>
      </p:sp>
    </p:spTree>
    <p:extLst>
      <p:ext uri="{BB962C8B-B14F-4D97-AF65-F5344CB8AC3E}">
        <p14:creationId xmlns:p14="http://schemas.microsoft.com/office/powerpoint/2010/main" val="16119967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spcBef>
                <a:spcPct val="60000"/>
              </a:spcBef>
              <a:defRPr/>
            </a:pPr>
            <a:r>
              <a:rPr lang="en-US" sz="1100" i="1" dirty="0"/>
              <a:t>[Module 1: Public Health and Human Rights Rationale</a:t>
            </a:r>
            <a:r>
              <a:rPr lang="en-US" sz="1100" i="1" dirty="0" smtClean="0"/>
              <a:t>]</a:t>
            </a:r>
          </a:p>
          <a:p>
            <a:pPr>
              <a:lnSpc>
                <a:spcPct val="80000"/>
              </a:lnSpc>
              <a:spcBef>
                <a:spcPct val="60000"/>
              </a:spcBef>
              <a:defRPr/>
            </a:pPr>
            <a:endParaRPr lang="en-US" sz="1100" dirty="0"/>
          </a:p>
          <a:p>
            <a:pPr marL="0" marR="0" indent="0" algn="l" defTabSz="914400" rtl="0" eaLnBrk="1" fontAlgn="auto" latinLnBrk="0" hangingPunct="1">
              <a:lnSpc>
                <a:spcPct val="80000"/>
              </a:lnSpc>
              <a:spcBef>
                <a:spcPct val="60000"/>
              </a:spcBef>
              <a:spcAft>
                <a:spcPts val="0"/>
              </a:spcAft>
              <a:buClrTx/>
              <a:buSzTx/>
              <a:buFontTx/>
              <a:buNone/>
              <a:tabLst/>
              <a:defRPr/>
            </a:pPr>
            <a:r>
              <a:rPr lang="en-GB" sz="1100" b="1" dirty="0" smtClean="0">
                <a:cs typeface="Arial" charset="0"/>
              </a:rPr>
              <a:t>Speaker’s Notes:</a:t>
            </a:r>
            <a:endParaRPr lang="en-US" sz="1100" b="1" dirty="0" smtClean="0">
              <a:cs typeface="Arial" charset="0"/>
            </a:endParaRPr>
          </a:p>
          <a:p>
            <a:pPr marL="0" marR="0" lvl="0" indent="0" algn="l" defTabSz="914400" rtl="0" eaLnBrk="1" fontAlgn="auto" latinLnBrk="0" hangingPunct="1">
              <a:lnSpc>
                <a:spcPct val="80000"/>
              </a:lnSpc>
              <a:spcBef>
                <a:spcPct val="60000"/>
              </a:spcBef>
              <a:spcAft>
                <a:spcPts val="0"/>
              </a:spcAft>
              <a:buClrTx/>
              <a:buSzTx/>
              <a:buFontTx/>
              <a:buNone/>
              <a:tabLst/>
              <a:defRPr/>
            </a:pPr>
            <a:r>
              <a:rPr lang="en-GB" sz="1100" dirty="0" smtClean="0">
                <a:cs typeface="Arial" charset="0"/>
              </a:rPr>
              <a:t>Many women do not want or intend to get pregnant, for a wide range of reasons,</a:t>
            </a:r>
            <a:r>
              <a:rPr lang="en-GB" sz="1100" baseline="0" dirty="0" smtClean="0">
                <a:cs typeface="Arial" charset="0"/>
              </a:rPr>
              <a:t> including:</a:t>
            </a:r>
            <a:r>
              <a:rPr lang="en-GB" sz="1100" dirty="0" smtClean="0">
                <a:cs typeface="Arial" charset="0"/>
              </a:rPr>
              <a:t> </a:t>
            </a:r>
          </a:p>
          <a:p>
            <a:pPr marL="569913" marR="0" lvl="2" indent="-171450" algn="l" defTabSz="914400" rtl="0" eaLnBrk="1" fontAlgn="auto" latinLnBrk="0" hangingPunct="1">
              <a:lnSpc>
                <a:spcPct val="100000"/>
              </a:lnSpc>
              <a:spcBef>
                <a:spcPts val="0"/>
              </a:spcBef>
              <a:spcAft>
                <a:spcPts val="0"/>
              </a:spcAft>
              <a:buClr>
                <a:srgbClr val="002A48"/>
              </a:buClr>
              <a:buSzTx/>
              <a:buFont typeface="Times" charset="0"/>
              <a:buChar char="•"/>
              <a:tabLst/>
              <a:defRPr/>
            </a:pPr>
            <a:r>
              <a:rPr lang="en-GB" sz="1100" b="0" dirty="0" smtClean="0"/>
              <a:t>Health considerations</a:t>
            </a:r>
          </a:p>
          <a:p>
            <a:pPr marL="569913" lvl="2" indent="-171450" eaLnBrk="1" hangingPunct="1">
              <a:buClr>
                <a:srgbClr val="002A48"/>
              </a:buClr>
              <a:buFont typeface="Times" charset="0"/>
              <a:buChar char="•"/>
            </a:pPr>
            <a:r>
              <a:rPr lang="en-GB" sz="1100" b="0" dirty="0" smtClean="0"/>
              <a:t>Socioeconomic concerns</a:t>
            </a:r>
          </a:p>
          <a:p>
            <a:pPr marL="569913" lvl="2" indent="-171450" eaLnBrk="1" hangingPunct="1">
              <a:buClr>
                <a:srgbClr val="002A48"/>
              </a:buClr>
              <a:buFont typeface="Times" charset="0"/>
              <a:buChar char="•"/>
            </a:pPr>
            <a:r>
              <a:rPr lang="en-GB" sz="1100" b="0" dirty="0" smtClean="0"/>
              <a:t>Cultural reasons</a:t>
            </a:r>
          </a:p>
          <a:p>
            <a:pPr marL="569913" marR="0" lvl="2" indent="-171450" algn="l" defTabSz="914400" rtl="0" eaLnBrk="1" fontAlgn="auto" latinLnBrk="0" hangingPunct="1">
              <a:lnSpc>
                <a:spcPct val="100000"/>
              </a:lnSpc>
              <a:spcBef>
                <a:spcPts val="0"/>
              </a:spcBef>
              <a:spcAft>
                <a:spcPts val="0"/>
              </a:spcAft>
              <a:buClr>
                <a:srgbClr val="002A48"/>
              </a:buClr>
              <a:buSzTx/>
              <a:buFont typeface="Times" charset="0"/>
              <a:buChar char="•"/>
              <a:tabLst/>
              <a:defRPr/>
            </a:pPr>
            <a:r>
              <a:rPr lang="en-GB" sz="1100" b="0" dirty="0" smtClean="0"/>
              <a:t>Desire to end childbearing or space births</a:t>
            </a:r>
          </a:p>
          <a:p>
            <a:pPr marL="569913" marR="0" lvl="2" indent="-171450" algn="l" defTabSz="914400" rtl="0" eaLnBrk="1" fontAlgn="auto" latinLnBrk="0" hangingPunct="1">
              <a:lnSpc>
                <a:spcPct val="100000"/>
              </a:lnSpc>
              <a:spcBef>
                <a:spcPts val="0"/>
              </a:spcBef>
              <a:spcAft>
                <a:spcPts val="0"/>
              </a:spcAft>
              <a:buClr>
                <a:srgbClr val="002A48"/>
              </a:buClr>
              <a:buSzTx/>
              <a:buFont typeface="Times" charset="0"/>
              <a:buChar char="•"/>
              <a:tabLst/>
              <a:defRPr/>
            </a:pPr>
            <a:r>
              <a:rPr lang="en-GB" sz="1100" b="0" dirty="0" smtClean="0"/>
              <a:t>Rape or incest*</a:t>
            </a:r>
          </a:p>
          <a:p>
            <a:pPr marL="569913" marR="0" lvl="2" indent="-171450" algn="l" defTabSz="914400" rtl="0" eaLnBrk="1" fontAlgn="auto" latinLnBrk="0" hangingPunct="1">
              <a:lnSpc>
                <a:spcPct val="100000"/>
              </a:lnSpc>
              <a:spcBef>
                <a:spcPts val="0"/>
              </a:spcBef>
              <a:spcAft>
                <a:spcPts val="0"/>
              </a:spcAft>
              <a:buClr>
                <a:srgbClr val="002A48"/>
              </a:buClr>
              <a:buSzTx/>
              <a:buFont typeface="Times" charset="0"/>
              <a:buChar char="•"/>
              <a:tabLst/>
              <a:defRPr/>
            </a:pPr>
            <a:r>
              <a:rPr lang="en-GB" sz="1100" b="0" dirty="0" smtClean="0"/>
              <a:t>Other personal reasons including relationship problems.</a:t>
            </a:r>
          </a:p>
          <a:p>
            <a:pPr marL="398463" marR="0" lvl="2" indent="0" algn="l" defTabSz="914400" rtl="0" eaLnBrk="1" fontAlgn="auto" latinLnBrk="0" hangingPunct="1">
              <a:lnSpc>
                <a:spcPct val="100000"/>
              </a:lnSpc>
              <a:spcBef>
                <a:spcPts val="0"/>
              </a:spcBef>
              <a:spcAft>
                <a:spcPts val="0"/>
              </a:spcAft>
              <a:buClr>
                <a:srgbClr val="002A48"/>
              </a:buClr>
              <a:buSzTx/>
              <a:buFont typeface="Times" charset="0"/>
              <a:buNone/>
              <a:tabLst/>
              <a:defRPr/>
            </a:pPr>
            <a:endParaRPr lang="en-GB" sz="1100" b="0" dirty="0" smtClean="0"/>
          </a:p>
          <a:p>
            <a:pPr eaLnBrk="1" hangingPunct="1">
              <a:lnSpc>
                <a:spcPct val="80000"/>
              </a:lnSpc>
              <a:spcBef>
                <a:spcPct val="60000"/>
              </a:spcBef>
            </a:pPr>
            <a:r>
              <a:rPr lang="en-US" sz="1100" b="1" baseline="0" dirty="0" smtClean="0">
                <a:cs typeface="Arial" charset="0"/>
              </a:rPr>
              <a:t>More information: </a:t>
            </a:r>
          </a:p>
          <a:p>
            <a:pPr>
              <a:lnSpc>
                <a:spcPct val="80000"/>
              </a:lnSpc>
            </a:pPr>
            <a:r>
              <a:rPr lang="en-GB" sz="1100" u="sng" dirty="0" smtClean="0">
                <a:cs typeface="Arial" charset="0"/>
              </a:rPr>
              <a:t>Rape or incest: </a:t>
            </a:r>
            <a:r>
              <a:rPr lang="en-GB" sz="1100" dirty="0" smtClean="0">
                <a:cs typeface="Arial" charset="0"/>
              </a:rPr>
              <a:t>Many women experience forced or coerced sex</a:t>
            </a:r>
            <a:r>
              <a:rPr lang="en-GB" sz="1100" i="1" dirty="0" smtClean="0">
                <a:cs typeface="Arial" charset="0"/>
              </a:rPr>
              <a:t>. </a:t>
            </a:r>
            <a:r>
              <a:rPr lang="en-GB" sz="1100" dirty="0" smtClean="0">
                <a:cs typeface="Arial" charset="0"/>
              </a:rPr>
              <a:t>Representative data are hard to come by, but it is clear from numerous small studies in countries around the world that rape and sexual coercion are all too common. Most victims already know the person attacking or coercing them. Some estimates suggest that as many as one in four women will experience sexual violence at the hands of an intimate partner during her lifetime. Rape is also common in situations of war or other armed conflict. [1]</a:t>
            </a:r>
          </a:p>
          <a:p>
            <a:pPr>
              <a:lnSpc>
                <a:spcPct val="80000"/>
              </a:lnSpc>
            </a:pPr>
            <a:endParaRPr lang="en-US" sz="1100" dirty="0" smtClean="0">
              <a:cs typeface="Times New Roman" pitchFamily="18" charset="0"/>
            </a:endParaRPr>
          </a:p>
          <a:p>
            <a:pPr marL="0" marR="0" indent="0" algn="l" defTabSz="914400" rtl="0" eaLnBrk="1" fontAlgn="auto" latinLnBrk="0" hangingPunct="1">
              <a:lnSpc>
                <a:spcPct val="80000"/>
              </a:lnSpc>
              <a:spcBef>
                <a:spcPct val="60000"/>
              </a:spcBef>
              <a:spcAft>
                <a:spcPts val="0"/>
              </a:spcAft>
              <a:buClrTx/>
              <a:buSzTx/>
              <a:buFontTx/>
              <a:buNone/>
              <a:tabLst/>
              <a:defRPr/>
            </a:pPr>
            <a:r>
              <a:rPr lang="en-GB" sz="1100" b="1" dirty="0" smtClean="0">
                <a:cs typeface="Arial" charset="0"/>
              </a:rPr>
              <a:t>Customizing this slide:</a:t>
            </a:r>
            <a:endParaRPr lang="en-US" sz="1100" b="1" dirty="0" smtClean="0">
              <a:cs typeface="Times New Roman" pitchFamily="18" charset="0"/>
            </a:endParaRPr>
          </a:p>
          <a:p>
            <a:pPr eaLnBrk="1" hangingPunct="1">
              <a:lnSpc>
                <a:spcPct val="80000"/>
              </a:lnSpc>
              <a:spcBef>
                <a:spcPct val="60000"/>
              </a:spcBef>
            </a:pPr>
            <a:r>
              <a:rPr lang="en-GB" sz="1100" i="1" dirty="0" smtClean="0">
                <a:cs typeface="Arial" charset="0"/>
              </a:rPr>
              <a:t>You can customize this side by including or discussing the specific circumstances contributing to abortion-seeking in your country or region, such as strong bias towards male children, lack of access to contraceptive services for adolescents,</a:t>
            </a:r>
            <a:r>
              <a:rPr lang="en-GB" sz="1100" i="1" baseline="0" dirty="0" smtClean="0">
                <a:cs typeface="Arial" charset="0"/>
              </a:rPr>
              <a:t> </a:t>
            </a:r>
            <a:r>
              <a:rPr lang="en-GB" sz="1100" i="1" dirty="0" smtClean="0">
                <a:cs typeface="Arial" charset="0"/>
              </a:rPr>
              <a:t>etc.</a:t>
            </a:r>
          </a:p>
          <a:p>
            <a:pPr eaLnBrk="1" hangingPunct="1">
              <a:lnSpc>
                <a:spcPct val="80000"/>
              </a:lnSpc>
              <a:spcBef>
                <a:spcPct val="60000"/>
              </a:spcBef>
            </a:pPr>
            <a:endParaRPr lang="en-US" sz="1100" b="1" i="1" dirty="0" smtClean="0">
              <a:cs typeface="Times New Roman" pitchFamily="18" charset="0"/>
            </a:endParaRPr>
          </a:p>
          <a:p>
            <a:pPr eaLnBrk="1" hangingPunct="1">
              <a:lnSpc>
                <a:spcPct val="80000"/>
              </a:lnSpc>
              <a:spcBef>
                <a:spcPct val="60000"/>
              </a:spcBef>
            </a:pPr>
            <a:r>
              <a:rPr lang="en-US" sz="1100" b="1" dirty="0" smtClean="0">
                <a:cs typeface="Arial" charset="0"/>
              </a:rPr>
              <a:t>References:</a:t>
            </a:r>
            <a:endParaRPr lang="en-US" sz="1100" b="1" dirty="0" smtClean="0">
              <a:cs typeface="Times New Roman" pitchFamily="18" charset="0"/>
            </a:endParaRPr>
          </a:p>
          <a:p>
            <a:pPr marL="228600" indent="-228600" eaLnBrk="1" hangingPunct="1">
              <a:lnSpc>
                <a:spcPct val="80000"/>
              </a:lnSpc>
              <a:buFont typeface="+mj-lt"/>
              <a:buAutoNum type="arabicPeriod"/>
            </a:pPr>
            <a:r>
              <a:rPr lang="en-US" sz="1100" dirty="0" smtClean="0"/>
              <a:t>World Health Organization, The World Report on Violence and Health (Geneva: WHO, 2002), available at http://www.who.int/violence_injury_prevention/violence/world_report/en/.</a:t>
            </a:r>
          </a:p>
          <a:p>
            <a:pPr marL="228600" indent="-228600">
              <a:buFont typeface="+mj-lt"/>
              <a:buAutoNum type="arabicPeriod"/>
            </a:pPr>
            <a:endParaRPr lang="en-US" sz="1100" dirty="0"/>
          </a:p>
        </p:txBody>
      </p:sp>
      <p:sp>
        <p:nvSpPr>
          <p:cNvPr id="4" name="Slide Number Placeholder 3"/>
          <p:cNvSpPr>
            <a:spLocks noGrp="1"/>
          </p:cNvSpPr>
          <p:nvPr>
            <p:ph type="sldNum" sz="quarter" idx="10"/>
          </p:nvPr>
        </p:nvSpPr>
        <p:spPr/>
        <p:txBody>
          <a:bodyPr/>
          <a:lstStyle/>
          <a:p>
            <a:fld id="{8F38D732-6D31-4EF8-A28C-76CFDEC958E6}" type="slidenum">
              <a:rPr lang="en-US" smtClean="0"/>
              <a:pPr/>
              <a:t>15</a:t>
            </a:fld>
            <a:endParaRPr lang="en-US" dirty="0"/>
          </a:p>
        </p:txBody>
      </p:sp>
    </p:spTree>
    <p:extLst>
      <p:ext uri="{BB962C8B-B14F-4D97-AF65-F5344CB8AC3E}">
        <p14:creationId xmlns:p14="http://schemas.microsoft.com/office/powerpoint/2010/main" val="37019989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731838"/>
            <a:ext cx="4692650" cy="3519487"/>
          </a:xfrm>
        </p:spPr>
      </p:sp>
      <p:sp>
        <p:nvSpPr>
          <p:cNvPr id="3" name="Notes Placeholder 2"/>
          <p:cNvSpPr>
            <a:spLocks noGrp="1"/>
          </p:cNvSpPr>
          <p:nvPr>
            <p:ph type="body" idx="1"/>
          </p:nvPr>
        </p:nvSpPr>
        <p:spPr/>
        <p:txBody>
          <a:bodyPr/>
          <a:lstStyle/>
          <a:p>
            <a:pPr>
              <a:lnSpc>
                <a:spcPct val="80000"/>
              </a:lnSpc>
              <a:spcBef>
                <a:spcPct val="60000"/>
              </a:spcBef>
              <a:defRPr/>
            </a:pPr>
            <a:r>
              <a:rPr lang="en-US" sz="1050" i="1" dirty="0"/>
              <a:t>[</a:t>
            </a:r>
            <a:r>
              <a:rPr lang="en-US" sz="1100" i="1" dirty="0"/>
              <a:t>Module 1: Public Health and Human Rights Rationale</a:t>
            </a:r>
            <a:r>
              <a:rPr lang="en-US" sz="1100" i="1" dirty="0" smtClean="0"/>
              <a:t>]</a:t>
            </a:r>
          </a:p>
          <a:p>
            <a:pPr>
              <a:lnSpc>
                <a:spcPct val="80000"/>
              </a:lnSpc>
              <a:spcBef>
                <a:spcPct val="60000"/>
              </a:spcBef>
              <a:defRPr/>
            </a:pPr>
            <a:endParaRPr lang="en-US" sz="1100" dirty="0"/>
          </a:p>
          <a:p>
            <a:pPr marL="0" marR="0" indent="0" algn="l" defTabSz="914400" rtl="0" eaLnBrk="1" fontAlgn="auto" latinLnBrk="0" hangingPunct="1">
              <a:lnSpc>
                <a:spcPct val="80000"/>
              </a:lnSpc>
              <a:spcBef>
                <a:spcPct val="60000"/>
              </a:spcBef>
              <a:spcAft>
                <a:spcPts val="0"/>
              </a:spcAft>
              <a:buClrTx/>
              <a:buSzTx/>
              <a:buFontTx/>
              <a:buNone/>
              <a:tabLst/>
              <a:defRPr/>
            </a:pPr>
            <a:r>
              <a:rPr lang="en-GB" sz="1100" b="1" dirty="0" smtClean="0">
                <a:cs typeface="Arial" charset="0"/>
              </a:rPr>
              <a:t>Speaker’s Notes:</a:t>
            </a:r>
            <a:endParaRPr lang="en-US" sz="1100" dirty="0" smtClean="0">
              <a:cs typeface="Arial" charset="0"/>
            </a:endParaRPr>
          </a:p>
          <a:p>
            <a:pPr marL="0" marR="0" lvl="0" indent="-342900" algn="l" defTabSz="914400" rtl="0" eaLnBrk="1" fontAlgn="auto" latinLnBrk="0" hangingPunct="1">
              <a:lnSpc>
                <a:spcPct val="80000"/>
              </a:lnSpc>
              <a:spcBef>
                <a:spcPct val="60000"/>
              </a:spcBef>
              <a:spcAft>
                <a:spcPts val="0"/>
              </a:spcAft>
              <a:buClrTx/>
              <a:buSzTx/>
              <a:buFont typeface="Wingdings" pitchFamily="2" charset="2"/>
              <a:buNone/>
              <a:tabLst/>
              <a:defRPr/>
            </a:pPr>
            <a:r>
              <a:rPr lang="en-US" sz="1100" baseline="0" dirty="0" smtClean="0">
                <a:cs typeface="Arial" charset="0"/>
              </a:rPr>
              <a:t>A substantial increase in the use of modern contraception worldwide *[1, p. 19] --  including in the developing world [2] -- has led to a reduction in the number of unintended pregnancies, as well as reduction in the </a:t>
            </a:r>
            <a:r>
              <a:rPr lang="en-US" sz="1100" kern="1200" dirty="0" smtClean="0">
                <a:effectLst/>
              </a:rPr>
              <a:t>incidence and prevalence of induced abortion [1, p. 21]. Therefore, “meeting unmet need for family planning</a:t>
            </a:r>
            <a:r>
              <a:rPr lang="en-US" sz="1100" kern="1200" baseline="0" dirty="0" smtClean="0">
                <a:effectLst/>
              </a:rPr>
              <a:t> is an effective intervention to reduce unintended pregnancy and induced abortion” </a:t>
            </a:r>
            <a:r>
              <a:rPr lang="en-US" sz="1100" kern="1200" dirty="0" smtClean="0">
                <a:effectLst/>
              </a:rPr>
              <a:t>[1, p. 22]. </a:t>
            </a:r>
          </a:p>
          <a:p>
            <a:pPr marL="0" marR="0" lvl="0" indent="-342900" algn="l" defTabSz="914400" rtl="0" eaLnBrk="1" fontAlgn="auto" latinLnBrk="0" hangingPunct="1">
              <a:lnSpc>
                <a:spcPct val="80000"/>
              </a:lnSpc>
              <a:spcBef>
                <a:spcPct val="60000"/>
              </a:spcBef>
              <a:spcAft>
                <a:spcPts val="0"/>
              </a:spcAft>
              <a:buClrTx/>
              <a:buSzTx/>
              <a:buFont typeface="Wingdings" pitchFamily="2" charset="2"/>
              <a:buNone/>
              <a:tabLst/>
              <a:defRPr/>
            </a:pPr>
            <a:r>
              <a:rPr lang="en-US" sz="1100" baseline="0" dirty="0" smtClean="0">
                <a:cs typeface="Arial" charset="0"/>
              </a:rPr>
              <a:t>Despite this progress, significant challenges remain. For example, it is estimated that there are still: </a:t>
            </a:r>
          </a:p>
          <a:p>
            <a:pPr marL="171450" indent="-171450">
              <a:buSzPct val="120000"/>
              <a:buFont typeface="Arial" pitchFamily="34" charset="0"/>
              <a:buChar char="•"/>
            </a:pPr>
            <a:r>
              <a:rPr lang="en-US" sz="1100" dirty="0" smtClean="0">
                <a:cs typeface="Arial" charset="0"/>
              </a:rPr>
              <a:t>222 million** women who do </a:t>
            </a:r>
            <a:r>
              <a:rPr lang="en-US" sz="1100" i="1" u="sng" dirty="0" smtClean="0">
                <a:cs typeface="Arial" charset="0"/>
              </a:rPr>
              <a:t>not</a:t>
            </a:r>
            <a:r>
              <a:rPr lang="en-US" sz="1100" dirty="0" smtClean="0">
                <a:cs typeface="Arial" charset="0"/>
              </a:rPr>
              <a:t> want to become pregnant who are using either no contraceptive method or a traditional method (which</a:t>
            </a:r>
            <a:r>
              <a:rPr lang="en-US" sz="1100" baseline="0" dirty="0" smtClean="0">
                <a:cs typeface="Arial" charset="0"/>
              </a:rPr>
              <a:t> is more likely to fail than a modern contraceptive method); </a:t>
            </a:r>
          </a:p>
          <a:p>
            <a:pPr marL="171450" indent="-171450">
              <a:buSzPct val="120000"/>
              <a:buFont typeface="Arial" pitchFamily="34" charset="0"/>
              <a:buChar char="•"/>
            </a:pPr>
            <a:r>
              <a:rPr lang="en-US" sz="1100" dirty="0" smtClean="0">
                <a:cs typeface="Arial" charset="0"/>
              </a:rPr>
              <a:t>Africa has the highest proportion of women with unmet need for modern contraception at 31%, compared with 15% in Asia and 16% in Latin America.[</a:t>
            </a:r>
            <a:r>
              <a:rPr lang="en-US" sz="1100" dirty="0">
                <a:cs typeface="Arial" charset="0"/>
              </a:rPr>
              <a:t>2</a:t>
            </a:r>
            <a:r>
              <a:rPr lang="en-US" sz="1100" dirty="0" smtClean="0">
                <a:cs typeface="Arial" charset="0"/>
              </a:rPr>
              <a:t>]; </a:t>
            </a:r>
          </a:p>
          <a:p>
            <a:pPr marL="171450" indent="-171450">
              <a:buSzPct val="120000"/>
              <a:buFont typeface="Arial" pitchFamily="34" charset="0"/>
              <a:buChar char="•"/>
            </a:pPr>
            <a:r>
              <a:rPr lang="en-US" sz="1100" dirty="0" smtClean="0">
                <a:cs typeface="Arial" charset="0"/>
              </a:rPr>
              <a:t>Unmet need for contraception exceeds use of contraception in West, Middle and East Africa [2].****</a:t>
            </a:r>
            <a:endParaRPr lang="en-US" sz="1100" baseline="0" dirty="0" smtClean="0">
              <a:cs typeface="Arial" charset="0"/>
            </a:endParaRPr>
          </a:p>
          <a:p>
            <a:pPr>
              <a:buSzPct val="120000"/>
            </a:pPr>
            <a:endParaRPr lang="en-US" sz="1100" baseline="0" dirty="0" smtClean="0">
              <a:cs typeface="Arial" charset="0"/>
            </a:endParaRPr>
          </a:p>
          <a:p>
            <a:pPr>
              <a:buSzPct val="120000"/>
            </a:pPr>
            <a:r>
              <a:rPr lang="en-US" sz="1100" baseline="0" dirty="0" smtClean="0">
                <a:cs typeface="Arial" charset="0"/>
              </a:rPr>
              <a:t>And, among those women who </a:t>
            </a:r>
            <a:r>
              <a:rPr lang="en-US" sz="1100" i="1" u="sng" baseline="0" dirty="0" smtClean="0">
                <a:cs typeface="Arial" charset="0"/>
              </a:rPr>
              <a:t>are</a:t>
            </a:r>
            <a:r>
              <a:rPr lang="en-US" sz="1100" baseline="0" dirty="0" smtClean="0">
                <a:cs typeface="Arial" charset="0"/>
              </a:rPr>
              <a:t> using contraception, 33 million unintended pregnancies will occur annually due to contraceptive failure. *** These unintended pregnancies result in either unplanned births or abortions</a:t>
            </a:r>
            <a:r>
              <a:rPr lang="en-US" sz="1100" dirty="0" smtClean="0">
                <a:cs typeface="Arial" charset="0"/>
              </a:rPr>
              <a:t> [1</a:t>
            </a:r>
            <a:r>
              <a:rPr lang="en-US" sz="1100" baseline="0" dirty="0" smtClean="0">
                <a:cs typeface="Arial" charset="0"/>
              </a:rPr>
              <a:t>, p. 17].  </a:t>
            </a:r>
          </a:p>
          <a:p>
            <a:pPr>
              <a:lnSpc>
                <a:spcPct val="80000"/>
              </a:lnSpc>
              <a:spcBef>
                <a:spcPct val="60000"/>
              </a:spcBef>
            </a:pPr>
            <a:r>
              <a:rPr lang="en-GB" sz="1100" dirty="0" smtClean="0">
                <a:cs typeface="Arial" charset="0"/>
              </a:rPr>
              <a:t>Thus, millions </a:t>
            </a:r>
            <a:r>
              <a:rPr lang="en-GB" sz="1100" dirty="0">
                <a:cs typeface="Arial" charset="0"/>
              </a:rPr>
              <a:t>of unplanned pregnancies occur each year. </a:t>
            </a:r>
            <a:r>
              <a:rPr lang="en-GB" sz="1100" dirty="0" smtClean="0">
                <a:cs typeface="Arial" charset="0"/>
              </a:rPr>
              <a:t>Some factors that contribute to this situation include:</a:t>
            </a:r>
            <a:endParaRPr lang="en-GB" sz="1100" dirty="0">
              <a:cs typeface="Arial" charset="0"/>
            </a:endParaRPr>
          </a:p>
          <a:p>
            <a:pPr marL="171450" indent="-171450">
              <a:lnSpc>
                <a:spcPct val="80000"/>
              </a:lnSpc>
              <a:buFont typeface="Arial" pitchFamily="34" charset="0"/>
              <a:buChar char="•"/>
            </a:pPr>
            <a:r>
              <a:rPr lang="en-GB" sz="1100" dirty="0" smtClean="0">
                <a:cs typeface="Arial" charset="0"/>
              </a:rPr>
              <a:t>Contraceptive </a:t>
            </a:r>
            <a:r>
              <a:rPr lang="en-GB" sz="1100" dirty="0">
                <a:cs typeface="Arial" charset="0"/>
              </a:rPr>
              <a:t>methods fail. </a:t>
            </a:r>
            <a:endParaRPr lang="en-GB" sz="1100" dirty="0" smtClean="0">
              <a:cs typeface="Arial" charset="0"/>
            </a:endParaRPr>
          </a:p>
          <a:p>
            <a:pPr marL="171450" indent="-171450">
              <a:lnSpc>
                <a:spcPct val="80000"/>
              </a:lnSpc>
              <a:buFont typeface="Arial" pitchFamily="34" charset="0"/>
              <a:buChar char="•"/>
            </a:pPr>
            <a:r>
              <a:rPr lang="en-GB" sz="1100" dirty="0" smtClean="0">
                <a:cs typeface="Arial" charset="0"/>
              </a:rPr>
              <a:t>Many </a:t>
            </a:r>
            <a:r>
              <a:rPr lang="en-GB" sz="1100" dirty="0">
                <a:cs typeface="Arial" charset="0"/>
              </a:rPr>
              <a:t>women experience forced or coerced </a:t>
            </a:r>
            <a:r>
              <a:rPr lang="en-GB" sz="1100" dirty="0" smtClean="0">
                <a:cs typeface="Arial" charset="0"/>
              </a:rPr>
              <a:t>sex (</a:t>
            </a:r>
            <a:r>
              <a:rPr lang="en-GB" sz="1100" i="1" dirty="0" smtClean="0">
                <a:cs typeface="Arial" charset="0"/>
              </a:rPr>
              <a:t>as we discussed with the previous slide</a:t>
            </a:r>
            <a:r>
              <a:rPr lang="en-GB" sz="1100" dirty="0" smtClean="0">
                <a:cs typeface="Arial" charset="0"/>
              </a:rPr>
              <a:t>).</a:t>
            </a:r>
          </a:p>
          <a:p>
            <a:pPr marL="171450" indent="-171450">
              <a:lnSpc>
                <a:spcPct val="80000"/>
              </a:lnSpc>
              <a:buFont typeface="Arial" pitchFamily="34" charset="0"/>
              <a:buChar char="•"/>
            </a:pPr>
            <a:r>
              <a:rPr lang="en-GB" sz="1100" dirty="0">
                <a:cs typeface="Arial" charset="0"/>
              </a:rPr>
              <a:t>Many women, men and adolescents do not have access to or use contraception. </a:t>
            </a:r>
            <a:endParaRPr lang="en-GB" sz="1100" dirty="0" smtClean="0">
              <a:cs typeface="Arial" charset="0"/>
            </a:endParaRPr>
          </a:p>
          <a:p>
            <a:pPr marL="171450" indent="-171450">
              <a:lnSpc>
                <a:spcPct val="80000"/>
              </a:lnSpc>
              <a:buFont typeface="Arial" pitchFamily="34" charset="0"/>
              <a:buChar char="•"/>
            </a:pPr>
            <a:endParaRPr lang="en-US" sz="1100" dirty="0">
              <a:cs typeface="Arial" charset="0"/>
            </a:endParaRPr>
          </a:p>
          <a:p>
            <a:pPr eaLnBrk="1" hangingPunct="1">
              <a:lnSpc>
                <a:spcPct val="80000"/>
              </a:lnSpc>
              <a:spcBef>
                <a:spcPct val="60000"/>
              </a:spcBef>
            </a:pPr>
            <a:r>
              <a:rPr lang="en-GB" sz="1100" b="1" u="none" dirty="0" smtClean="0">
                <a:cs typeface="Arial" charset="0"/>
              </a:rPr>
              <a:t>Customizing this slide: </a:t>
            </a:r>
          </a:p>
          <a:p>
            <a:pPr eaLnBrk="1" hangingPunct="1">
              <a:lnSpc>
                <a:spcPct val="80000"/>
              </a:lnSpc>
            </a:pPr>
            <a:r>
              <a:rPr lang="en-GB" sz="1100" b="0" i="1" u="none" dirty="0" smtClean="0">
                <a:cs typeface="Arial" charset="0"/>
              </a:rPr>
              <a:t>You can customize your slides</a:t>
            </a:r>
            <a:r>
              <a:rPr lang="en-GB" sz="1100" b="0" i="1" u="none" baseline="0" dirty="0" smtClean="0">
                <a:cs typeface="Arial" charset="0"/>
              </a:rPr>
              <a:t> and/or comments with the following a</a:t>
            </a:r>
            <a:r>
              <a:rPr lang="en-GB" sz="1100" b="0" i="1" u="none" dirty="0" smtClean="0">
                <a:cs typeface="Arial" charset="0"/>
              </a:rPr>
              <a:t>dditional information:</a:t>
            </a:r>
          </a:p>
          <a:p>
            <a:pPr marL="171450" indent="-171450">
              <a:lnSpc>
                <a:spcPct val="80000"/>
              </a:lnSpc>
              <a:buFont typeface="Arial" pitchFamily="34" charset="0"/>
              <a:buChar char="•"/>
            </a:pPr>
            <a:r>
              <a:rPr lang="en-GB" sz="1100" i="1" dirty="0" smtClean="0">
                <a:cs typeface="Arial" charset="0"/>
              </a:rPr>
              <a:t>The </a:t>
            </a:r>
            <a:r>
              <a:rPr lang="en-GB" sz="1100" i="1" dirty="0">
                <a:cs typeface="Arial" charset="0"/>
              </a:rPr>
              <a:t>situation in your country or region by adding DHS data on fertility, preferred family size, and unmet need. </a:t>
            </a:r>
            <a:r>
              <a:rPr lang="en-US" sz="1100" dirty="0"/>
              <a:t>DHS reports are available online at www.measuredhs.com; you can also order hard copies of DHS reports from the web site or from </a:t>
            </a:r>
            <a:r>
              <a:rPr lang="en-GB" sz="1100" dirty="0"/>
              <a:t>MEASURE DHS+</a:t>
            </a:r>
            <a:r>
              <a:rPr lang="en-US" sz="1100" dirty="0"/>
              <a:t>, </a:t>
            </a:r>
            <a:r>
              <a:rPr lang="en-GB" sz="1100" dirty="0"/>
              <a:t>Macro International Inc.</a:t>
            </a:r>
            <a:r>
              <a:rPr lang="en-US" sz="1100" dirty="0"/>
              <a:t>, </a:t>
            </a:r>
            <a:r>
              <a:rPr lang="en-GB" sz="1100" dirty="0"/>
              <a:t>11785 Beltsville Drive, Suite 300</a:t>
            </a:r>
            <a:r>
              <a:rPr lang="en-US" sz="1100" dirty="0"/>
              <a:t>, </a:t>
            </a:r>
            <a:r>
              <a:rPr lang="en-GB" sz="1100" dirty="0"/>
              <a:t>Calverton, MD 20705</a:t>
            </a:r>
            <a:r>
              <a:rPr lang="en-US" sz="1100" dirty="0"/>
              <a:t>, </a:t>
            </a:r>
            <a:r>
              <a:rPr lang="en-GB" sz="1100" dirty="0"/>
              <a:t>USA.</a:t>
            </a:r>
            <a:endParaRPr lang="en-US" sz="1100" dirty="0"/>
          </a:p>
          <a:p>
            <a:pPr marL="171450" indent="-171450">
              <a:lnSpc>
                <a:spcPct val="80000"/>
              </a:lnSpc>
              <a:spcBef>
                <a:spcPct val="60000"/>
              </a:spcBef>
              <a:buFont typeface="Arial" pitchFamily="34" charset="0"/>
              <a:buChar char="•"/>
            </a:pPr>
            <a:r>
              <a:rPr lang="en-GB" sz="1100" i="1" dirty="0" smtClean="0">
                <a:cs typeface="Arial" charset="0"/>
              </a:rPr>
              <a:t>More </a:t>
            </a:r>
            <a:r>
              <a:rPr lang="en-GB" sz="1100" i="1" dirty="0">
                <a:cs typeface="Arial" charset="0"/>
              </a:rPr>
              <a:t>than 350 million women around the world do not have access to family planning services </a:t>
            </a:r>
            <a:r>
              <a:rPr lang="en-US" sz="1100" i="1" dirty="0">
                <a:cs typeface="Arial" charset="0"/>
              </a:rPr>
              <a:t>[2]</a:t>
            </a:r>
            <a:endParaRPr lang="en-GB" sz="1100" i="1" dirty="0" smtClean="0">
              <a:cs typeface="Arial" charset="0"/>
            </a:endParaRPr>
          </a:p>
          <a:p>
            <a:pPr>
              <a:lnSpc>
                <a:spcPct val="80000"/>
              </a:lnSpc>
            </a:pPr>
            <a:endParaRPr lang="en-GB" sz="1100" i="1" dirty="0" smtClean="0">
              <a:cs typeface="Arial" charset="0"/>
            </a:endParaRPr>
          </a:p>
          <a:p>
            <a:pPr>
              <a:lnSpc>
                <a:spcPct val="80000"/>
              </a:lnSpc>
            </a:pPr>
            <a:r>
              <a:rPr lang="en-GB" sz="1100" i="1" dirty="0" smtClean="0">
                <a:cs typeface="Arial" charset="0"/>
              </a:rPr>
              <a:t>You </a:t>
            </a:r>
            <a:r>
              <a:rPr lang="en-GB" sz="1100" i="1" dirty="0">
                <a:cs typeface="Arial" charset="0"/>
              </a:rPr>
              <a:t>can </a:t>
            </a:r>
            <a:r>
              <a:rPr lang="en-GB" sz="1100" i="1" dirty="0" smtClean="0">
                <a:cs typeface="Arial" charset="0"/>
              </a:rPr>
              <a:t>further customize </a:t>
            </a:r>
            <a:r>
              <a:rPr lang="en-GB" sz="1100" i="1" dirty="0">
                <a:cs typeface="Arial" charset="0"/>
              </a:rPr>
              <a:t>this side by including or discussing the specific circumstances contributing to abortion-seeking in your country or region, such as strong bias towards male  children, lack of access to contraceptive services for adolescents </a:t>
            </a:r>
            <a:r>
              <a:rPr lang="en-GB" sz="1100" i="1" dirty="0" smtClean="0">
                <a:cs typeface="Arial" charset="0"/>
              </a:rPr>
              <a:t>etc., (if not  done on the previous slide).</a:t>
            </a:r>
            <a:endParaRPr lang="en-US" sz="1100" b="1" i="1" dirty="0">
              <a:cs typeface="Times New Roman" pitchFamily="18" charset="0"/>
            </a:endParaRPr>
          </a:p>
          <a:p>
            <a:pPr>
              <a:lnSpc>
                <a:spcPct val="80000"/>
              </a:lnSpc>
            </a:pPr>
            <a:r>
              <a:rPr lang="en-GB" sz="1100" dirty="0" smtClean="0">
                <a:cs typeface="Arial" charset="0"/>
              </a:rPr>
              <a:t> </a:t>
            </a:r>
          </a:p>
          <a:p>
            <a:pPr>
              <a:lnSpc>
                <a:spcPct val="80000"/>
              </a:lnSpc>
            </a:pPr>
            <a:r>
              <a:rPr lang="en-GB" sz="1100" b="1" dirty="0" smtClean="0">
                <a:cs typeface="Arial" charset="0"/>
              </a:rPr>
              <a:t>More Information:</a:t>
            </a:r>
          </a:p>
          <a:p>
            <a:pPr>
              <a:lnSpc>
                <a:spcPct val="80000"/>
              </a:lnSpc>
            </a:pPr>
            <a:r>
              <a:rPr lang="en-US" sz="1100" i="1" u="sng" dirty="0">
                <a:cs typeface="Arial" charset="0"/>
              </a:rPr>
              <a:t>*Substantial increase in the use of contraception in the developing world</a:t>
            </a:r>
            <a:r>
              <a:rPr lang="en-US" sz="1100" i="1" dirty="0">
                <a:cs typeface="Arial" charset="0"/>
              </a:rPr>
              <a:t>: “In 2012, an estimated 645 million WRA in the developing world are using modern contractive methods – 42 million more than in 2008. About half (52% )of the increase is due to population growth, and the other half (48% ) to an increase in the proportion of women using a modern contraceptive method” [2]. </a:t>
            </a:r>
            <a:endParaRPr lang="en-US" sz="1100" i="1" u="sng" dirty="0" smtClean="0">
              <a:cs typeface="Arial" charset="0"/>
            </a:endParaRPr>
          </a:p>
          <a:p>
            <a:pPr>
              <a:lnSpc>
                <a:spcPct val="80000"/>
              </a:lnSpc>
            </a:pPr>
            <a:endParaRPr lang="en-GB" sz="1100" b="1" dirty="0" smtClean="0">
              <a:cs typeface="Arial" charset="0"/>
            </a:endParaRPr>
          </a:p>
          <a:p>
            <a:pPr>
              <a:lnSpc>
                <a:spcPct val="80000"/>
              </a:lnSpc>
            </a:pPr>
            <a:r>
              <a:rPr lang="en-US" sz="1100" u="sng" dirty="0" smtClean="0">
                <a:cs typeface="Arial" charset="0"/>
              </a:rPr>
              <a:t>**222 million </a:t>
            </a:r>
            <a:r>
              <a:rPr lang="en-US" sz="1100" u="sng" dirty="0">
                <a:cs typeface="Arial" charset="0"/>
              </a:rPr>
              <a:t>women </a:t>
            </a:r>
            <a:r>
              <a:rPr lang="en-US" sz="1100" u="sng" dirty="0" smtClean="0">
                <a:cs typeface="Arial" charset="0"/>
              </a:rPr>
              <a:t>worldwide </a:t>
            </a:r>
            <a:r>
              <a:rPr lang="en-GB" sz="1100" u="sng" dirty="0">
                <a:cs typeface="Arial" charset="0"/>
              </a:rPr>
              <a:t>want to delay or limit childbirth but do not use contraception</a:t>
            </a:r>
            <a:r>
              <a:rPr lang="en-GB" sz="1100" i="1" dirty="0">
                <a:cs typeface="Arial" charset="0"/>
              </a:rPr>
              <a:t>:  </a:t>
            </a:r>
            <a:r>
              <a:rPr lang="en-GB" sz="1100" i="1" dirty="0" smtClean="0">
                <a:cs typeface="Arial" charset="0"/>
              </a:rPr>
              <a:t>This figure </a:t>
            </a:r>
            <a:r>
              <a:rPr lang="en-US" sz="1100" i="1" dirty="0" smtClean="0">
                <a:cs typeface="Arial" charset="0"/>
              </a:rPr>
              <a:t>constitutes </a:t>
            </a:r>
            <a:r>
              <a:rPr lang="en-US" sz="1100" i="1" dirty="0">
                <a:cs typeface="Arial" charset="0"/>
              </a:rPr>
              <a:t>more than one in every four women in developing countries with an unmet need for </a:t>
            </a:r>
            <a:r>
              <a:rPr lang="en-US" sz="1100" i="1" dirty="0" smtClean="0">
                <a:cs typeface="Arial" charset="0"/>
              </a:rPr>
              <a:t>contraception. </a:t>
            </a:r>
            <a:r>
              <a:rPr lang="en-GB" sz="1100" i="1" dirty="0" smtClean="0">
                <a:cs typeface="Arial" charset="0"/>
              </a:rPr>
              <a:t>The figure  reflects those women (in union or married) who state that they either want no more children or want to delay having their next child, but are not using a method of family planning. </a:t>
            </a:r>
            <a:r>
              <a:rPr lang="en-US" sz="1100" i="1" dirty="0" smtClean="0">
                <a:cs typeface="Arial" charset="0"/>
              </a:rPr>
              <a:t>[3, 4].</a:t>
            </a:r>
          </a:p>
          <a:p>
            <a:pPr>
              <a:lnSpc>
                <a:spcPct val="80000"/>
              </a:lnSpc>
            </a:pPr>
            <a:endParaRPr lang="en-GB" sz="1100" dirty="0" smtClean="0">
              <a:cs typeface="Arial" charset="0"/>
            </a:endParaRPr>
          </a:p>
          <a:p>
            <a:pPr>
              <a:lnSpc>
                <a:spcPct val="80000"/>
              </a:lnSpc>
            </a:pPr>
            <a:r>
              <a:rPr lang="en-US" sz="1100" i="1" u="sng" dirty="0">
                <a:cs typeface="Arial" charset="0"/>
              </a:rPr>
              <a:t>** </a:t>
            </a:r>
            <a:r>
              <a:rPr lang="en-GB" sz="1100" u="sng" dirty="0" smtClean="0">
                <a:cs typeface="Arial" charset="0"/>
              </a:rPr>
              <a:t>Many </a:t>
            </a:r>
            <a:r>
              <a:rPr lang="en-GB" sz="1100" u="sng" dirty="0">
                <a:cs typeface="Arial" charset="0"/>
              </a:rPr>
              <a:t>women, men and adolescents do not have access to or use contraception</a:t>
            </a:r>
            <a:r>
              <a:rPr lang="en-GB" sz="1100" dirty="0">
                <a:cs typeface="Arial" charset="0"/>
              </a:rPr>
              <a:t>. This may be because </a:t>
            </a:r>
            <a:r>
              <a:rPr lang="en-GB" sz="1100" dirty="0" smtClean="0">
                <a:cs typeface="Arial" charset="0"/>
              </a:rPr>
              <a:t>of:</a:t>
            </a:r>
            <a:endParaRPr lang="en-GB" sz="1100" dirty="0">
              <a:cs typeface="Arial" charset="0"/>
            </a:endParaRPr>
          </a:p>
          <a:p>
            <a:pPr marL="628650" lvl="1" indent="-171450">
              <a:lnSpc>
                <a:spcPct val="80000"/>
              </a:lnSpc>
              <a:buFont typeface="Courier New" pitchFamily="49" charset="0"/>
              <a:buChar char="o"/>
            </a:pPr>
            <a:r>
              <a:rPr lang="en-GB" sz="1100" dirty="0">
                <a:cs typeface="Arial" charset="0"/>
              </a:rPr>
              <a:t>A lack of access to family planning services (particularly affordable, culturally appropriate services). More than 350 million women around the world do not have access to family planning services</a:t>
            </a:r>
          </a:p>
          <a:p>
            <a:pPr marL="628650" lvl="1" indent="-171450">
              <a:lnSpc>
                <a:spcPct val="80000"/>
              </a:lnSpc>
              <a:buFont typeface="Courier New" pitchFamily="49" charset="0"/>
              <a:buChar char="o"/>
            </a:pPr>
            <a:r>
              <a:rPr lang="en-GB" sz="1100" dirty="0">
                <a:cs typeface="Arial" charset="0"/>
              </a:rPr>
              <a:t>Lack of supplies, poor information, medical barriers in service delivery</a:t>
            </a:r>
          </a:p>
          <a:p>
            <a:pPr marL="628650" lvl="1" indent="-171450">
              <a:lnSpc>
                <a:spcPct val="80000"/>
              </a:lnSpc>
              <a:buFont typeface="Courier New" pitchFamily="49" charset="0"/>
              <a:buChar char="o"/>
            </a:pPr>
            <a:r>
              <a:rPr lang="en-GB" sz="1100" dirty="0">
                <a:cs typeface="Arial" charset="0"/>
              </a:rPr>
              <a:t>Beliefs that contraceptive methods are unsafe or unsuitable for them;</a:t>
            </a:r>
            <a:endParaRPr lang="en-US" sz="1100" dirty="0">
              <a:cs typeface="Times New Roman" pitchFamily="18" charset="0"/>
            </a:endParaRPr>
          </a:p>
          <a:p>
            <a:pPr marL="628650" lvl="1" indent="-171450">
              <a:lnSpc>
                <a:spcPct val="80000"/>
              </a:lnSpc>
              <a:buFont typeface="Courier New" pitchFamily="49" charset="0"/>
              <a:buChar char="o"/>
            </a:pPr>
            <a:r>
              <a:rPr lang="en-GB" sz="1100" dirty="0">
                <a:cs typeface="Arial" charset="0"/>
              </a:rPr>
              <a:t>The cost of family planning; and/or </a:t>
            </a:r>
            <a:endParaRPr lang="en-US" sz="1100" dirty="0">
              <a:cs typeface="Times New Roman" pitchFamily="18" charset="0"/>
            </a:endParaRPr>
          </a:p>
          <a:p>
            <a:pPr marL="628650" lvl="1" indent="-171450">
              <a:lnSpc>
                <a:spcPct val="80000"/>
              </a:lnSpc>
              <a:buFont typeface="Courier New" pitchFamily="49" charset="0"/>
              <a:buChar char="o"/>
            </a:pPr>
            <a:r>
              <a:rPr lang="en-GB" sz="1100" dirty="0">
                <a:cs typeface="Arial" charset="0"/>
              </a:rPr>
              <a:t>Opposition to family planning from their partners or other family members, among other factors. </a:t>
            </a:r>
            <a:r>
              <a:rPr lang="en-GB" sz="1100" dirty="0" smtClean="0">
                <a:cs typeface="Arial" charset="0"/>
              </a:rPr>
              <a:t>[5] </a:t>
            </a:r>
            <a:endParaRPr lang="en-GB" sz="1100" dirty="0">
              <a:cs typeface="Arial" charset="0"/>
            </a:endParaRPr>
          </a:p>
          <a:p>
            <a:pPr>
              <a:lnSpc>
                <a:spcPct val="80000"/>
              </a:lnSpc>
            </a:pPr>
            <a:endParaRPr lang="en-US" sz="1100" i="1" dirty="0" smtClean="0">
              <a:cs typeface="Arial" charset="0"/>
            </a:endParaRPr>
          </a:p>
          <a:p>
            <a:pPr>
              <a:lnSpc>
                <a:spcPct val="80000"/>
              </a:lnSpc>
            </a:pPr>
            <a:r>
              <a:rPr lang="en-US" sz="1100" dirty="0" smtClean="0">
                <a:cs typeface="Arial" charset="0"/>
              </a:rPr>
              <a:t>***</a:t>
            </a:r>
            <a:r>
              <a:rPr lang="en-US" sz="1100" i="1" dirty="0" smtClean="0">
                <a:cs typeface="Arial" charset="0"/>
              </a:rPr>
              <a:t> </a:t>
            </a:r>
            <a:r>
              <a:rPr lang="en-GB" sz="1100" u="sng" dirty="0" smtClean="0">
                <a:cs typeface="Arial" charset="0"/>
              </a:rPr>
              <a:t>Contraceptive methods fail</a:t>
            </a:r>
            <a:r>
              <a:rPr lang="en-GB" sz="1100" i="1" dirty="0" smtClean="0">
                <a:cs typeface="Arial" charset="0"/>
              </a:rPr>
              <a:t>. </a:t>
            </a:r>
            <a:r>
              <a:rPr lang="en-GB" sz="1100" dirty="0" smtClean="0">
                <a:cs typeface="Arial" charset="0"/>
              </a:rPr>
              <a:t>It is estimated that, globally, over 33 million pregnancies occur in couples using contraception each year. [1]</a:t>
            </a:r>
          </a:p>
          <a:p>
            <a:pPr marL="0" marR="0" indent="0" algn="l" defTabSz="914400" rtl="0" eaLnBrk="1" fontAlgn="auto" latinLnBrk="0" hangingPunct="1">
              <a:lnSpc>
                <a:spcPct val="80000"/>
              </a:lnSpc>
              <a:spcBef>
                <a:spcPts val="0"/>
              </a:spcBef>
              <a:spcAft>
                <a:spcPts val="0"/>
              </a:spcAft>
              <a:buClrTx/>
              <a:buSzTx/>
              <a:buFontTx/>
              <a:buNone/>
              <a:tabLst/>
              <a:defRPr/>
            </a:pPr>
            <a:r>
              <a:rPr lang="en-GB" sz="1100" dirty="0" smtClean="0">
                <a:cs typeface="Arial" charset="0"/>
              </a:rPr>
              <a:t>**** </a:t>
            </a:r>
            <a:r>
              <a:rPr lang="en-US" sz="1100" u="sng" dirty="0" smtClean="0">
                <a:cs typeface="Arial" charset="0"/>
              </a:rPr>
              <a:t>Unmet need for contraception exceeds use of contraception in West, Middle and East </a:t>
            </a:r>
            <a:r>
              <a:rPr lang="en-US" sz="1100" u="none" dirty="0" smtClean="0">
                <a:cs typeface="Arial" charset="0"/>
              </a:rPr>
              <a:t>Africa:</a:t>
            </a:r>
            <a:r>
              <a:rPr lang="en-US" sz="1100" u="none" baseline="0" dirty="0" smtClean="0">
                <a:cs typeface="Arial" charset="0"/>
              </a:rPr>
              <a:t> </a:t>
            </a:r>
            <a:r>
              <a:rPr lang="en-US" sz="1100" u="none" dirty="0" smtClean="0">
                <a:cs typeface="Arial" charset="0"/>
              </a:rPr>
              <a:t>In</a:t>
            </a:r>
            <a:r>
              <a:rPr lang="en-US" sz="1100" dirty="0" smtClean="0">
                <a:cs typeface="Arial" charset="0"/>
              </a:rPr>
              <a:t> Middle Africa, unmet need for modern contraception is 37% and use is only 7%, meaning that 84% of total demand for modern contraception is not being met. The figures are similar for West Africa, with unmet need for modern contraception at 30% and use at 9%, meaning that 77% of total demand for modern contraception is not being met [2].</a:t>
            </a:r>
            <a:endParaRPr lang="en-GB" sz="1100" dirty="0" smtClean="0">
              <a:cs typeface="Arial" charset="0"/>
            </a:endParaRPr>
          </a:p>
          <a:p>
            <a:pPr>
              <a:lnSpc>
                <a:spcPct val="80000"/>
              </a:lnSpc>
            </a:pPr>
            <a:endParaRPr lang="en-US" sz="1100" i="1" u="sng" dirty="0" smtClean="0">
              <a:cs typeface="Arial" charset="0"/>
            </a:endParaRPr>
          </a:p>
          <a:p>
            <a:pPr eaLnBrk="1" hangingPunct="1">
              <a:lnSpc>
                <a:spcPct val="80000"/>
              </a:lnSpc>
            </a:pPr>
            <a:r>
              <a:rPr lang="en-US" sz="1100" b="1" dirty="0" smtClean="0">
                <a:cs typeface="Arial" charset="0"/>
              </a:rPr>
              <a:t>Sources:</a:t>
            </a:r>
          </a:p>
          <a:p>
            <a:pPr marL="228600" indent="-228600">
              <a:lnSpc>
                <a:spcPct val="80000"/>
              </a:lnSpc>
              <a:buFont typeface="+mj-lt"/>
              <a:buAutoNum type="arabicPeriod"/>
            </a:pPr>
            <a:r>
              <a:rPr lang="en-US" sz="1100" dirty="0"/>
              <a:t>World Health Organization, Safe Abortion: Technical and Policy Guidance for Health </a:t>
            </a:r>
            <a:r>
              <a:rPr lang="en-US" sz="1100" dirty="0" smtClean="0"/>
              <a:t>Systems, Second edition  </a:t>
            </a:r>
            <a:r>
              <a:rPr lang="en-US" sz="1100" dirty="0"/>
              <a:t>(</a:t>
            </a:r>
            <a:r>
              <a:rPr lang="en-US" sz="1100" dirty="0" smtClean="0"/>
              <a:t>Geneva: </a:t>
            </a:r>
            <a:r>
              <a:rPr lang="en-US" sz="1100" dirty="0" smtClean="0">
                <a:cs typeface="Arial" charset="0"/>
              </a:rPr>
              <a:t>WHO</a:t>
            </a:r>
            <a:r>
              <a:rPr lang="en-US" sz="1100" dirty="0">
                <a:cs typeface="Arial" charset="0"/>
              </a:rPr>
              <a:t>, </a:t>
            </a:r>
            <a:r>
              <a:rPr lang="en-US" sz="1100" dirty="0" smtClean="0">
                <a:cs typeface="Arial" charset="0"/>
              </a:rPr>
              <a:t>2012).</a:t>
            </a:r>
          </a:p>
          <a:p>
            <a:pPr marL="228600" indent="-228600">
              <a:lnSpc>
                <a:spcPct val="80000"/>
              </a:lnSpc>
              <a:buFont typeface="+mj-lt"/>
              <a:buAutoNum type="arabicPeriod"/>
            </a:pPr>
            <a:r>
              <a:rPr lang="en-US" sz="1100" dirty="0" smtClean="0">
                <a:cs typeface="Arial" charset="0"/>
              </a:rPr>
              <a:t>United </a:t>
            </a:r>
            <a:r>
              <a:rPr lang="en-US" sz="1100" dirty="0">
                <a:cs typeface="Arial" charset="0"/>
              </a:rPr>
              <a:t>Nations Department of Economic and Social Affairs, Population Division, 2012. World Contraceptive Use, 2011. Available at: http://www.un.org/esa/population/publications/contraceptive2011/contraceptive2011.htm </a:t>
            </a:r>
            <a:r>
              <a:rPr lang="en-US" sz="1100" dirty="0" smtClean="0">
                <a:cs typeface="Arial" charset="0"/>
              </a:rPr>
              <a:t>Guttmacher </a:t>
            </a:r>
            <a:r>
              <a:rPr lang="en-US" sz="1100" dirty="0">
                <a:cs typeface="Arial" charset="0"/>
              </a:rPr>
              <a:t>Institute and UNFPA, 2012</a:t>
            </a:r>
            <a:r>
              <a:rPr lang="en-US" sz="1100" dirty="0" smtClean="0">
                <a:cs typeface="Arial" charset="0"/>
              </a:rPr>
              <a:t>]</a:t>
            </a:r>
          </a:p>
          <a:p>
            <a:pPr marL="228600" indent="-228600">
              <a:lnSpc>
                <a:spcPct val="80000"/>
              </a:lnSpc>
              <a:buFont typeface="+mj-lt"/>
              <a:buAutoNum type="arabicPeriod"/>
            </a:pPr>
            <a:r>
              <a:rPr lang="en-US" sz="1100" dirty="0">
                <a:cs typeface="Arial" charset="0"/>
              </a:rPr>
              <a:t>Singh S and Darroch JE</a:t>
            </a:r>
            <a:r>
              <a:rPr lang="en-US" sz="1100" dirty="0" smtClean="0">
                <a:cs typeface="Arial" charset="0"/>
              </a:rPr>
              <a:t>., </a:t>
            </a:r>
            <a:r>
              <a:rPr lang="en-US" sz="1100" dirty="0">
                <a:cs typeface="Arial" charset="0"/>
              </a:rPr>
              <a:t>Adding it up: Costs and Benefits of Contraceptive Services—Estimates for 2012. New York: Guttmacher Institute and United Nations Population Fund (UNFPA), </a:t>
            </a:r>
            <a:r>
              <a:rPr lang="en-US" sz="1100" dirty="0" smtClean="0">
                <a:cs typeface="Arial" charset="0"/>
              </a:rPr>
              <a:t>2012.</a:t>
            </a:r>
          </a:p>
          <a:p>
            <a:pPr marL="228600" indent="-228600">
              <a:lnSpc>
                <a:spcPct val="80000"/>
              </a:lnSpc>
              <a:buFont typeface="+mj-lt"/>
              <a:buAutoNum type="arabicPeriod"/>
            </a:pPr>
            <a:r>
              <a:rPr lang="en-US" sz="1100" dirty="0" smtClean="0">
                <a:cs typeface="Arial" charset="0"/>
              </a:rPr>
              <a:t>United Nations Department of Economic and Social Affairs, Population Division, 2012. World Contraceptive Use, 2011. Available at: http://www.un.org/esa/population/publications/contraceptive2011/contraceptive2011.htm Guttmacher Institute and UNFPA, 2012]</a:t>
            </a:r>
          </a:p>
          <a:p>
            <a:pPr marL="228600" indent="-228600">
              <a:lnSpc>
                <a:spcPct val="80000"/>
              </a:lnSpc>
              <a:buFont typeface="+mj-lt"/>
              <a:buAutoNum type="arabicPeriod"/>
            </a:pPr>
            <a:r>
              <a:rPr lang="en-US" sz="1100" dirty="0" smtClean="0"/>
              <a:t>Johns Hopkins University Center for Communications Programs, “Meeting Unmet Need: New Strategies,” Population Reports XXIV/1 </a:t>
            </a:r>
            <a:r>
              <a:rPr lang="en-US" sz="1100" dirty="0"/>
              <a:t> </a:t>
            </a:r>
            <a:r>
              <a:rPr lang="en-US" sz="1100" dirty="0" smtClean="0"/>
              <a:t> Available at http://www.infoforhealth.org/pr/j43edsum.shtml. </a:t>
            </a:r>
          </a:p>
          <a:p>
            <a:pPr marL="228600" indent="-228600">
              <a:lnSpc>
                <a:spcPct val="80000"/>
              </a:lnSpc>
              <a:spcBef>
                <a:spcPct val="60000"/>
              </a:spcBef>
              <a:buFont typeface="+mj-lt"/>
              <a:buAutoNum type="arabicPeriod"/>
            </a:pPr>
            <a:endParaRPr lang="en-US" sz="1100" u="sng" dirty="0" smtClean="0"/>
          </a:p>
          <a:p>
            <a:pPr eaLnBrk="1" hangingPunct="1">
              <a:lnSpc>
                <a:spcPct val="80000"/>
              </a:lnSpc>
            </a:pPr>
            <a:endParaRPr lang="en-US" sz="1100" dirty="0"/>
          </a:p>
        </p:txBody>
      </p:sp>
      <p:sp>
        <p:nvSpPr>
          <p:cNvPr id="4" name="Slide Number Placeholder 3"/>
          <p:cNvSpPr>
            <a:spLocks noGrp="1"/>
          </p:cNvSpPr>
          <p:nvPr>
            <p:ph type="sldNum" sz="quarter" idx="10"/>
          </p:nvPr>
        </p:nvSpPr>
        <p:spPr/>
        <p:txBody>
          <a:bodyPr/>
          <a:lstStyle/>
          <a:p>
            <a:fld id="{8F38D732-6D31-4EF8-A28C-76CFDEC958E6}" type="slidenum">
              <a:rPr lang="en-US" smtClean="0"/>
              <a:pPr/>
              <a:t>16</a:t>
            </a:fld>
            <a:endParaRPr lang="en-US" dirty="0"/>
          </a:p>
        </p:txBody>
      </p:sp>
    </p:spTree>
    <p:extLst>
      <p:ext uri="{BB962C8B-B14F-4D97-AF65-F5344CB8AC3E}">
        <p14:creationId xmlns:p14="http://schemas.microsoft.com/office/powerpoint/2010/main" val="37019989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spcBef>
                <a:spcPct val="60000"/>
              </a:spcBef>
            </a:pPr>
            <a:r>
              <a:rPr lang="en-US" sz="1000" i="1" dirty="0"/>
              <a:t>[</a:t>
            </a:r>
            <a:r>
              <a:rPr lang="en-US" sz="1050" i="1" dirty="0"/>
              <a:t>Module 1: Public Health and Human Rights Rationale]</a:t>
            </a:r>
            <a:endParaRPr lang="en-US" sz="1050" dirty="0"/>
          </a:p>
          <a:p>
            <a:pPr>
              <a:defRPr/>
            </a:pPr>
            <a:endParaRPr lang="en-US" sz="1100" b="1" dirty="0" smtClean="0"/>
          </a:p>
          <a:p>
            <a:pPr>
              <a:defRPr/>
            </a:pPr>
            <a:r>
              <a:rPr lang="en-US" sz="1100" b="1" dirty="0" smtClean="0"/>
              <a:t>Speaker’s Notes:</a:t>
            </a:r>
          </a:p>
          <a:p>
            <a:r>
              <a:rPr lang="en-US" sz="1100" baseline="0" dirty="0" smtClean="0">
                <a:cs typeface="Arial" charset="0"/>
              </a:rPr>
              <a:t>Worldwide, approximately 85 million pregnancies are unintended </a:t>
            </a:r>
            <a:r>
              <a:rPr lang="en-US" sz="1100" dirty="0">
                <a:cs typeface="Arial" charset="0"/>
              </a:rPr>
              <a:t> </a:t>
            </a:r>
            <a:r>
              <a:rPr lang="en-US" sz="1100" dirty="0" smtClean="0">
                <a:cs typeface="Arial" charset="0"/>
              </a:rPr>
              <a:t>[1,</a:t>
            </a:r>
            <a:r>
              <a:rPr lang="en-US" sz="1100" baseline="0" dirty="0" smtClean="0">
                <a:cs typeface="Arial" charset="0"/>
              </a:rPr>
              <a:t> p. 19].  In the developing world, roughly half of these unintended pregnancies – 40 million , annually – end in abortion [2].</a:t>
            </a:r>
            <a:r>
              <a:rPr lang="en-US" sz="1100" dirty="0" smtClean="0">
                <a:cs typeface="Arial" charset="0"/>
              </a:rPr>
              <a:t> </a:t>
            </a:r>
            <a:r>
              <a:rPr lang="en-US" sz="1100" baseline="0" dirty="0" smtClean="0">
                <a:cs typeface="Arial" charset="0"/>
              </a:rPr>
              <a:t> </a:t>
            </a:r>
          </a:p>
          <a:p>
            <a:endParaRPr lang="en-US" sz="1100" baseline="0" dirty="0" smtClean="0">
              <a:cs typeface="Arial" charset="0"/>
            </a:endParaRPr>
          </a:p>
          <a:p>
            <a:r>
              <a:rPr lang="en-US" sz="1100" b="1" baseline="0" dirty="0" smtClean="0">
                <a:cs typeface="Arial" charset="0"/>
              </a:rPr>
              <a:t>More information: </a:t>
            </a:r>
          </a:p>
          <a:p>
            <a:r>
              <a:rPr lang="en-US" sz="1100" dirty="0" smtClean="0">
                <a:cs typeface="Arial" charset="0"/>
              </a:rPr>
              <a:t>According </a:t>
            </a:r>
            <a:r>
              <a:rPr lang="en-US" sz="1100" dirty="0">
                <a:cs typeface="Arial" charset="0"/>
              </a:rPr>
              <a:t>to data from </a:t>
            </a:r>
            <a:r>
              <a:rPr lang="en-US" sz="1100" dirty="0" smtClean="0">
                <a:cs typeface="Arial" charset="0"/>
              </a:rPr>
              <a:t>2008:</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baseline="0" dirty="0" smtClean="0">
                <a:cs typeface="Arial" charset="0"/>
              </a:rPr>
              <a:t>Africa</a:t>
            </a:r>
          </a:p>
          <a:p>
            <a:pPr marL="6286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baseline="0" dirty="0" smtClean="0">
                <a:cs typeface="Arial" charset="0"/>
              </a:rPr>
              <a:t>13% of </a:t>
            </a:r>
            <a:r>
              <a:rPr lang="en-US" sz="1100" u="sng" baseline="0" dirty="0" smtClean="0">
                <a:cs typeface="Arial" charset="0"/>
              </a:rPr>
              <a:t>all</a:t>
            </a:r>
            <a:r>
              <a:rPr lang="en-US" sz="1100" baseline="0" dirty="0" smtClean="0">
                <a:cs typeface="Arial" charset="0"/>
              </a:rPr>
              <a:t> pregnancies end in abortion </a:t>
            </a:r>
            <a:r>
              <a:rPr lang="en-US" sz="1100" u="none" baseline="0" dirty="0" smtClean="0">
                <a:cs typeface="Arial" charset="0"/>
              </a:rPr>
              <a:t>[3]</a:t>
            </a:r>
            <a:endParaRPr lang="en-US" sz="1100" dirty="0" smtClean="0">
              <a:cs typeface="Arial" charset="0"/>
            </a:endParaRPr>
          </a:p>
          <a:p>
            <a:pPr marL="6286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b="0" u="none" baseline="0" dirty="0" smtClean="0">
                <a:cs typeface="Arial" charset="0"/>
              </a:rPr>
              <a:t>6.4 million induced abortions annually [3]</a:t>
            </a:r>
          </a:p>
          <a:p>
            <a:pPr marL="171450" indent="-171450">
              <a:buFont typeface="Arial" pitchFamily="34" charset="0"/>
              <a:buChar char="•"/>
              <a:defRPr/>
            </a:pPr>
            <a:r>
              <a:rPr lang="en-US" sz="1100" dirty="0" smtClean="0">
                <a:cs typeface="Arial" charset="0"/>
              </a:rPr>
              <a:t>Asia</a:t>
            </a:r>
          </a:p>
          <a:p>
            <a:pPr marL="628650" lvl="1" indent="-171450">
              <a:buFont typeface="Arial" pitchFamily="34" charset="0"/>
              <a:buChar char="•"/>
              <a:defRPr/>
            </a:pPr>
            <a:r>
              <a:rPr lang="en-US" sz="1100" dirty="0" smtClean="0">
                <a:cs typeface="Arial" charset="0"/>
              </a:rPr>
              <a:t>22</a:t>
            </a:r>
            <a:r>
              <a:rPr lang="en-US" sz="1100" dirty="0">
                <a:cs typeface="Arial" charset="0"/>
              </a:rPr>
              <a:t>% of </a:t>
            </a:r>
            <a:r>
              <a:rPr lang="en-US" sz="1100" u="sng" dirty="0">
                <a:cs typeface="Arial" charset="0"/>
              </a:rPr>
              <a:t>all</a:t>
            </a:r>
            <a:r>
              <a:rPr lang="en-US" sz="1100" dirty="0">
                <a:cs typeface="Arial" charset="0"/>
              </a:rPr>
              <a:t> pregnancies end in abortion [3</a:t>
            </a:r>
            <a:r>
              <a:rPr lang="en-US" sz="1100" dirty="0" smtClean="0">
                <a:cs typeface="Arial" charset="0"/>
              </a:rPr>
              <a:t>]</a:t>
            </a:r>
          </a:p>
          <a:p>
            <a:pPr marL="628650" lvl="1" indent="-171450">
              <a:buFont typeface="Arial" pitchFamily="34" charset="0"/>
              <a:buChar char="•"/>
              <a:defRPr/>
            </a:pPr>
            <a:r>
              <a:rPr lang="en-US" sz="1100" dirty="0" smtClean="0">
                <a:cs typeface="Arial" charset="0"/>
              </a:rPr>
              <a:t>27.3 </a:t>
            </a:r>
            <a:r>
              <a:rPr lang="en-US" sz="1100" dirty="0">
                <a:cs typeface="Arial" charset="0"/>
              </a:rPr>
              <a:t>million induced abortions annually [3</a:t>
            </a:r>
            <a:r>
              <a:rPr lang="en-US" sz="1100" dirty="0" smtClean="0">
                <a:cs typeface="Arial" charset="0"/>
              </a:rPr>
              <a:t>]</a:t>
            </a:r>
          </a:p>
          <a:p>
            <a:pPr marL="457200" lvl="1" indent="0">
              <a:buFont typeface="Arial" pitchFamily="34" charset="0"/>
              <a:buNone/>
              <a:defRPr/>
            </a:pPr>
            <a:endParaRPr lang="en-US" sz="1100" dirty="0" smtClean="0">
              <a:cs typeface="Arial" charset="0"/>
            </a:endParaRPr>
          </a:p>
          <a:p>
            <a:pPr marL="171450" indent="-171450">
              <a:buFont typeface="Arial" pitchFamily="34" charset="0"/>
              <a:buChar char="•"/>
              <a:defRPr/>
            </a:pPr>
            <a:r>
              <a:rPr lang="en-US" sz="1100" dirty="0" smtClean="0">
                <a:cs typeface="Arial" charset="0"/>
              </a:rPr>
              <a:t>Latin America</a:t>
            </a:r>
          </a:p>
          <a:p>
            <a:pPr marL="628650" lvl="1" indent="-171450">
              <a:buFont typeface="Arial" pitchFamily="34" charset="0"/>
              <a:buChar char="•"/>
              <a:defRPr/>
            </a:pPr>
            <a:r>
              <a:rPr lang="en-US" sz="1100" dirty="0" smtClean="0">
                <a:cs typeface="Arial" charset="0"/>
              </a:rPr>
              <a:t>25% </a:t>
            </a:r>
            <a:r>
              <a:rPr lang="en-US" sz="1100" dirty="0">
                <a:cs typeface="Arial" charset="0"/>
              </a:rPr>
              <a:t>of </a:t>
            </a:r>
            <a:r>
              <a:rPr lang="en-US" sz="1100" u="sng" dirty="0">
                <a:cs typeface="Arial" charset="0"/>
              </a:rPr>
              <a:t>all</a:t>
            </a:r>
            <a:r>
              <a:rPr lang="en-US" sz="1100" dirty="0">
                <a:cs typeface="Arial" charset="0"/>
              </a:rPr>
              <a:t> pregnancies end in abortion [3</a:t>
            </a:r>
            <a:r>
              <a:rPr lang="en-US" sz="1100" dirty="0" smtClean="0">
                <a:cs typeface="Arial" charset="0"/>
              </a:rPr>
              <a:t>]</a:t>
            </a:r>
          </a:p>
          <a:p>
            <a:pPr marL="628650" lvl="1" indent="-171450">
              <a:buFont typeface="Arial" pitchFamily="34" charset="0"/>
              <a:buChar char="•"/>
              <a:defRPr/>
            </a:pPr>
            <a:r>
              <a:rPr lang="en-US" sz="1100" dirty="0" smtClean="0">
                <a:cs typeface="Arial" charset="0"/>
              </a:rPr>
              <a:t>4.4 </a:t>
            </a:r>
            <a:r>
              <a:rPr lang="en-US" sz="1100" dirty="0">
                <a:cs typeface="Arial" charset="0"/>
              </a:rPr>
              <a:t>million induced abortions annually [3</a:t>
            </a:r>
            <a:r>
              <a:rPr lang="en-US" sz="1100" dirty="0" smtClean="0">
                <a:cs typeface="Arial" charset="0"/>
              </a:rPr>
              <a:t>]</a:t>
            </a:r>
          </a:p>
          <a:p>
            <a:pPr marL="457200" lvl="1" indent="0">
              <a:buFont typeface="Arial" pitchFamily="34" charset="0"/>
              <a:buNone/>
              <a:defRPr/>
            </a:pPr>
            <a:endParaRPr lang="en-US" sz="1100" dirty="0" smtClean="0">
              <a:cs typeface="Arial" charset="0"/>
            </a:endParaRPr>
          </a:p>
          <a:p>
            <a:pPr marL="171450" indent="-171450">
              <a:buFont typeface="Arial" pitchFamily="34" charset="0"/>
              <a:buChar char="•"/>
              <a:defRPr/>
            </a:pPr>
            <a:r>
              <a:rPr lang="en-US" sz="1100" dirty="0" smtClean="0">
                <a:cs typeface="Arial" charset="0"/>
              </a:rPr>
              <a:t>Eastern Europe</a:t>
            </a:r>
          </a:p>
          <a:p>
            <a:pPr marL="628650" lvl="1" indent="-171450">
              <a:buFont typeface="Arial" pitchFamily="34" charset="0"/>
              <a:buChar char="•"/>
              <a:defRPr/>
            </a:pPr>
            <a:r>
              <a:rPr lang="en-US" sz="1100" dirty="0" smtClean="0">
                <a:cs typeface="Arial" charset="0"/>
              </a:rPr>
              <a:t>2.8  </a:t>
            </a:r>
            <a:r>
              <a:rPr lang="en-US" sz="1100" dirty="0">
                <a:cs typeface="Arial" charset="0"/>
              </a:rPr>
              <a:t>million induced abortions annually [3]</a:t>
            </a:r>
          </a:p>
          <a:p>
            <a:pPr>
              <a:defRPr/>
            </a:pPr>
            <a:endParaRPr lang="en-US" sz="1100" b="1" i="0" baseline="0" dirty="0" smtClean="0"/>
          </a:p>
          <a:p>
            <a:pPr>
              <a:defRPr/>
            </a:pPr>
            <a:r>
              <a:rPr lang="en-US" sz="1100" b="1" i="0" baseline="0" dirty="0" smtClean="0"/>
              <a:t>Customizing this slide: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100" i="1" baseline="0" dirty="0" smtClean="0"/>
              <a:t>You can customize the slides in this module  (or add an additional slides)  with facts such as:</a:t>
            </a:r>
          </a:p>
          <a:p>
            <a:pPr marL="228600" lvl="1" indent="-114300" eaLnBrk="1" hangingPunct="1">
              <a:lnSpc>
                <a:spcPct val="80000"/>
              </a:lnSpc>
              <a:spcBef>
                <a:spcPct val="0"/>
              </a:spcBef>
              <a:buFont typeface="Wingdings" pitchFamily="2" charset="2"/>
              <a:buChar char="§"/>
            </a:pPr>
            <a:r>
              <a:rPr lang="en-US" sz="1100" i="1" dirty="0" smtClean="0"/>
              <a:t>Number of </a:t>
            </a:r>
            <a:r>
              <a:rPr lang="en-US" sz="1100" i="1" baseline="0" dirty="0" smtClean="0"/>
              <a:t>unsafe abortions annually in your country or region</a:t>
            </a:r>
          </a:p>
          <a:p>
            <a:pPr marL="228600" marR="0" lvl="1" indent="-114300" algn="l" defTabSz="914400" rtl="0" eaLnBrk="1" fontAlgn="auto" latinLnBrk="0" hangingPunct="1">
              <a:lnSpc>
                <a:spcPct val="80000"/>
              </a:lnSpc>
              <a:spcBef>
                <a:spcPct val="0"/>
              </a:spcBef>
              <a:buClrTx/>
              <a:buSzTx/>
              <a:buFont typeface="Wingdings" pitchFamily="2" charset="2"/>
              <a:buChar char="§"/>
              <a:tabLst/>
              <a:defRPr/>
            </a:pPr>
            <a:r>
              <a:rPr lang="en-US" sz="1100" i="1" baseline="0" dirty="0" smtClean="0"/>
              <a:t>Increase (or decrease) in the number of unsafe abortions annually in your country or region</a:t>
            </a:r>
          </a:p>
          <a:p>
            <a:pPr marL="228600" lvl="1" indent="-114300" eaLnBrk="1" hangingPunct="1">
              <a:lnSpc>
                <a:spcPct val="80000"/>
              </a:lnSpc>
              <a:spcBef>
                <a:spcPct val="0"/>
              </a:spcBef>
              <a:buFont typeface="Wingdings" pitchFamily="2" charset="2"/>
              <a:buChar char="§"/>
            </a:pPr>
            <a:r>
              <a:rPr lang="en-US" sz="1100" i="1" dirty="0" smtClean="0"/>
              <a:t>Abortion and unsafe abortion rates in your country</a:t>
            </a:r>
          </a:p>
          <a:p>
            <a:pPr marL="228600" lvl="1" indent="-114300" eaLnBrk="1" hangingPunct="1">
              <a:lnSpc>
                <a:spcPct val="80000"/>
              </a:lnSpc>
              <a:spcBef>
                <a:spcPct val="0"/>
              </a:spcBef>
              <a:spcAft>
                <a:spcPct val="50000"/>
              </a:spcAft>
              <a:buFont typeface="Wingdings" pitchFamily="2" charset="2"/>
              <a:buChar char="§"/>
            </a:pPr>
            <a:r>
              <a:rPr lang="en-US" sz="1100" i="1" dirty="0" smtClean="0"/>
              <a:t>Anecdotal information on unsafe abortion in your country or region</a:t>
            </a:r>
          </a:p>
          <a:p>
            <a:pPr marL="114300" lvl="1" indent="0" eaLnBrk="1" hangingPunct="1">
              <a:lnSpc>
                <a:spcPct val="80000"/>
              </a:lnSpc>
              <a:spcBef>
                <a:spcPct val="0"/>
              </a:spcBef>
              <a:spcAft>
                <a:spcPct val="50000"/>
              </a:spcAft>
              <a:buFont typeface="Wingdings" pitchFamily="2" charset="2"/>
              <a:buNone/>
            </a:pPr>
            <a:endParaRPr lang="en-US" sz="1100" i="1" dirty="0" smtClean="0"/>
          </a:p>
          <a:p>
            <a:pPr marL="0" lvl="0" indent="0" eaLnBrk="1" hangingPunct="1">
              <a:buFont typeface="Wingdings" pitchFamily="2" charset="2"/>
              <a:buNone/>
            </a:pPr>
            <a:r>
              <a:rPr lang="en-US" sz="1100" b="1" i="0" u="none" dirty="0" smtClean="0"/>
              <a:t>Sources:</a:t>
            </a:r>
            <a:r>
              <a:rPr lang="en-US" sz="1100" b="1" i="0" u="none" baseline="0" dirty="0" smtClean="0"/>
              <a:t>  </a:t>
            </a:r>
          </a:p>
          <a:p>
            <a:pPr marL="228600" indent="-228600">
              <a:buFont typeface="+mj-lt"/>
              <a:buAutoNum type="arabicPeriod"/>
            </a:pPr>
            <a:r>
              <a:rPr lang="en-US" sz="1100" dirty="0"/>
              <a:t>World Health Organization, </a:t>
            </a:r>
            <a:r>
              <a:rPr lang="en-US" sz="1100" i="1" dirty="0"/>
              <a:t>Safe Abortion: technical and policy guidance for health systems</a:t>
            </a:r>
            <a:r>
              <a:rPr lang="en-US" sz="1100" dirty="0"/>
              <a:t>, </a:t>
            </a:r>
            <a:r>
              <a:rPr lang="en-US" sz="1100" dirty="0" smtClean="0"/>
              <a:t>second </a:t>
            </a:r>
            <a:r>
              <a:rPr lang="en-US" sz="1100" dirty="0"/>
              <a:t>edition, (Geneva: WHO, 2012). </a:t>
            </a:r>
            <a:endParaRPr lang="en-US" sz="1100" dirty="0" smtClean="0"/>
          </a:p>
          <a:p>
            <a:pPr marL="228600" indent="-228600">
              <a:buFont typeface="+mj-lt"/>
              <a:buAutoNum type="arabicPeriod"/>
            </a:pPr>
            <a:r>
              <a:rPr lang="en-US" sz="1100" dirty="0"/>
              <a:t>Singh S and Darroch JE., Adding it up: Costs and Benefits of Contraceptive Services—Estimates for 2012. New York: Guttmacher Institute and United Nations Population Fund (UNFPA), 2012.</a:t>
            </a:r>
          </a:p>
          <a:p>
            <a:pPr marL="228600" lvl="0" indent="-228600">
              <a:buFont typeface="+mj-lt"/>
              <a:buAutoNum type="arabicPeriod"/>
            </a:pPr>
            <a:r>
              <a:rPr lang="en-US" sz="1100" dirty="0" smtClean="0"/>
              <a:t>Sedgh</a:t>
            </a:r>
            <a:r>
              <a:rPr lang="en-US" sz="1100" dirty="0"/>
              <a:t>, Gilda; Singh, Susheela; Shah, Iqbal H.; Ahman, Elisabeth; Henshaw, Stanley K.; Bankole, Akinrinola. </a:t>
            </a:r>
            <a:r>
              <a:rPr lang="en-US" sz="1100" i="1" dirty="0"/>
              <a:t>Induced abortion: Incidence and trends worldwide from 1995 to 2008</a:t>
            </a:r>
            <a:r>
              <a:rPr lang="en-US" sz="1100" dirty="0"/>
              <a:t>; 2012. Lancet, 379 (9816): 625-632. </a:t>
            </a:r>
            <a:endParaRPr lang="en-US" sz="1100" dirty="0" smtClean="0"/>
          </a:p>
          <a:p>
            <a:pPr lvl="0"/>
            <a:endParaRPr lang="en-US" sz="1100" b="1" dirty="0" smtClean="0"/>
          </a:p>
          <a:p>
            <a:pPr lvl="0"/>
            <a:r>
              <a:rPr lang="en-US" sz="1100" b="1" dirty="0" smtClean="0"/>
              <a:t>More information:</a:t>
            </a:r>
          </a:p>
          <a:p>
            <a:pPr lvl="0"/>
            <a:r>
              <a:rPr lang="en-US" sz="1100" i="0" dirty="0" smtClean="0"/>
              <a:t>World</a:t>
            </a:r>
            <a:r>
              <a:rPr lang="en-US" sz="1100" i="0" baseline="0" dirty="0" smtClean="0"/>
              <a:t> Health Organization, </a:t>
            </a:r>
            <a:r>
              <a:rPr lang="en-US" sz="1100" i="1" dirty="0" smtClean="0"/>
              <a:t>Unsafe abortion: global and regional estimates of the incidence of unsafe abortion and associated mortality in 2008,</a:t>
            </a:r>
            <a:r>
              <a:rPr lang="en-US" sz="1100" i="1" baseline="0" dirty="0" smtClean="0"/>
              <a:t> sixth edition </a:t>
            </a:r>
            <a:r>
              <a:rPr lang="en-US" sz="1100" i="0" baseline="0" dirty="0" smtClean="0"/>
              <a:t>(Geneva: WHO,</a:t>
            </a:r>
            <a:r>
              <a:rPr lang="en-US" sz="1100" dirty="0" smtClean="0"/>
              <a:t> 2011). </a:t>
            </a:r>
          </a:p>
          <a:p>
            <a:pPr marL="0" lvl="0" indent="0" eaLnBrk="1" hangingPunct="1">
              <a:buFont typeface="Wingdings" pitchFamily="2" charset="2"/>
              <a:buNone/>
            </a:pPr>
            <a:endParaRPr lang="en-US" sz="1100" u="sng" dirty="0" smtClean="0"/>
          </a:p>
          <a:p>
            <a:pPr marL="0" lvl="0" indent="0" eaLnBrk="1" hangingPunct="1">
              <a:buFont typeface="Wingdings" pitchFamily="2" charset="2"/>
              <a:buNone/>
            </a:pPr>
            <a:endParaRPr lang="en-US" sz="1100" u="sng" dirty="0" smtClean="0"/>
          </a:p>
          <a:p>
            <a:pPr eaLnBrk="1" hangingPunct="1">
              <a:buFontTx/>
              <a:buNone/>
            </a:pPr>
            <a:endParaRPr lang="en-US" sz="1100" u="sng"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aseline="0" dirty="0" smtClean="0">
              <a:hlinkClick r:id="rId3"/>
            </a:endParaRPr>
          </a:p>
        </p:txBody>
      </p:sp>
      <p:sp>
        <p:nvSpPr>
          <p:cNvPr id="4" name="Slide Number Placeholder 3"/>
          <p:cNvSpPr>
            <a:spLocks noGrp="1"/>
          </p:cNvSpPr>
          <p:nvPr>
            <p:ph type="sldNum" sz="quarter" idx="10"/>
          </p:nvPr>
        </p:nvSpPr>
        <p:spPr/>
        <p:txBody>
          <a:bodyPr/>
          <a:lstStyle/>
          <a:p>
            <a:fld id="{8F38D732-6D31-4EF8-A28C-76CFDEC958E6}" type="slidenum">
              <a:rPr lang="en-US" smtClean="0"/>
              <a:pPr/>
              <a:t>17</a:t>
            </a:fld>
            <a:endParaRPr lang="en-US" dirty="0"/>
          </a:p>
        </p:txBody>
      </p:sp>
    </p:spTree>
    <p:extLst>
      <p:ext uri="{BB962C8B-B14F-4D97-AF65-F5344CB8AC3E}">
        <p14:creationId xmlns:p14="http://schemas.microsoft.com/office/powerpoint/2010/main" val="36679208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spcBef>
                <a:spcPct val="60000"/>
              </a:spcBef>
            </a:pPr>
            <a:r>
              <a:rPr lang="en-US" sz="1050" i="1" dirty="0"/>
              <a:t>[</a:t>
            </a:r>
            <a:r>
              <a:rPr lang="en-US" sz="1100" i="1" dirty="0"/>
              <a:t>Module 1: Public Health and Human Rights Rationale]</a:t>
            </a:r>
            <a:endParaRPr lang="en-US" sz="1100" dirty="0"/>
          </a:p>
          <a:p>
            <a:pPr>
              <a:defRPr/>
            </a:pPr>
            <a:endParaRPr lang="en-US" sz="1100" dirty="0" smtClean="0"/>
          </a:p>
          <a:p>
            <a:pPr>
              <a:defRPr/>
            </a:pPr>
            <a:r>
              <a:rPr lang="en-US" sz="1100" b="1" dirty="0" smtClean="0"/>
              <a:t>Speaker’s Notes:</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100" dirty="0" smtClean="0"/>
              <a:t>“When</a:t>
            </a:r>
            <a:r>
              <a:rPr lang="en-US" sz="1100" baseline="0" dirty="0" smtClean="0"/>
              <a:t> performed by skilled providers using correct medical techniques and drugs, and under hygienic conditions, induced abortion is a very safe medical procedure” [1, p. 21].</a:t>
            </a:r>
            <a:endParaRPr lang="en-US" sz="1100"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1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100" dirty="0" smtClean="0"/>
              <a:t>“Unsafe abortion” is defined as a procedure to terminate a pregnancy that is performed by an individual lacking the necessary skills, and/or performed in an environment that does not meet minimum medical standards [2</a:t>
            </a:r>
            <a:r>
              <a:rPr lang="en-US" sz="1100" baseline="0" dirty="0" smtClean="0"/>
              <a:t>]</a:t>
            </a:r>
            <a:r>
              <a:rPr lang="en-US" sz="1100" dirty="0" smtClean="0"/>
              <a:t>.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1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100" dirty="0" smtClean="0"/>
              <a:t>Despite the positive advances of the last decade in terms of making abortion</a:t>
            </a:r>
            <a:r>
              <a:rPr lang="en-US" sz="1100" baseline="0" dirty="0" smtClean="0"/>
              <a:t> services accessible and safe, </a:t>
            </a:r>
            <a:r>
              <a:rPr lang="en-US" sz="1100" dirty="0" smtClean="0"/>
              <a:t> there has been an increase in the </a:t>
            </a:r>
            <a:r>
              <a:rPr lang="en-US" sz="1100" b="1" i="1" u="none" dirty="0" smtClean="0"/>
              <a:t>absolute number </a:t>
            </a:r>
            <a:r>
              <a:rPr lang="en-US" sz="1100" dirty="0" smtClean="0"/>
              <a:t>of </a:t>
            </a:r>
            <a:r>
              <a:rPr lang="en-US" sz="1100" u="sng" dirty="0" smtClean="0"/>
              <a:t>unsafe</a:t>
            </a:r>
            <a:r>
              <a:rPr lang="en-US" sz="1100" dirty="0" smtClean="0"/>
              <a:t> abortions globally.</a:t>
            </a:r>
            <a:r>
              <a:rPr lang="en-US" sz="1100" baseline="0" dirty="0" smtClean="0"/>
              <a:t> E</a:t>
            </a:r>
            <a:r>
              <a:rPr lang="en-US" sz="1100" dirty="0" smtClean="0"/>
              <a:t>stimates from 2008 [3]</a:t>
            </a:r>
            <a:r>
              <a:rPr lang="en-US" sz="1100" baseline="0" dirty="0" smtClean="0"/>
              <a:t> </a:t>
            </a:r>
            <a:r>
              <a:rPr lang="en-US" sz="1100" dirty="0" smtClean="0"/>
              <a:t>indicate that globally, there are 22 million unsafe abortions annually, compared to the 20 million estimate cited</a:t>
            </a:r>
            <a:r>
              <a:rPr lang="en-US" sz="1100" baseline="0" dirty="0" smtClean="0"/>
              <a:t> in the 1</a:t>
            </a:r>
            <a:r>
              <a:rPr lang="en-US" sz="1100" baseline="30000" dirty="0" smtClean="0"/>
              <a:t>st</a:t>
            </a:r>
            <a:r>
              <a:rPr lang="en-US" sz="1100" baseline="0" dirty="0" smtClean="0"/>
              <a:t> edition of the </a:t>
            </a:r>
            <a:r>
              <a:rPr lang="en-US" sz="1100" i="1" baseline="0" dirty="0" smtClean="0"/>
              <a:t>WHO Safe Abortion Guidance </a:t>
            </a:r>
            <a:r>
              <a:rPr lang="en-US" sz="1100" dirty="0" smtClean="0"/>
              <a:t>published in 2003.  One</a:t>
            </a:r>
            <a:r>
              <a:rPr lang="en-US" sz="1100" baseline="0" dirty="0" smtClean="0"/>
              <a:t> factor contributing to this increase is population growth. </a:t>
            </a:r>
            <a:endParaRPr lang="en-US" sz="1100" dirty="0" smtClean="0"/>
          </a:p>
          <a:p>
            <a:pPr>
              <a:defRPr/>
            </a:pPr>
            <a:endParaRPr lang="en-US" sz="1100" dirty="0" smtClean="0"/>
          </a:p>
          <a:p>
            <a:pPr>
              <a:defRPr/>
            </a:pPr>
            <a:r>
              <a:rPr lang="en-US" sz="1100" b="1" i="0" baseline="0" dirty="0" smtClean="0"/>
              <a:t>Customizing this slide: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100" i="1" baseline="0" dirty="0" smtClean="0"/>
              <a:t>You can customize the slides in this module  (or add an additional slides)  with facts such as:</a:t>
            </a:r>
          </a:p>
          <a:p>
            <a:pPr marL="228600" lvl="1" indent="-114300" eaLnBrk="1" hangingPunct="1">
              <a:lnSpc>
                <a:spcPct val="80000"/>
              </a:lnSpc>
              <a:spcBef>
                <a:spcPct val="0"/>
              </a:spcBef>
              <a:buFont typeface="Wingdings" pitchFamily="2" charset="2"/>
              <a:buChar char="§"/>
            </a:pPr>
            <a:r>
              <a:rPr lang="en-US" sz="1100" i="1" dirty="0" smtClean="0"/>
              <a:t>Number of </a:t>
            </a:r>
            <a:r>
              <a:rPr lang="en-US" sz="1100" i="1" baseline="0" dirty="0" smtClean="0"/>
              <a:t>unsafe abortions annually in your country or region</a:t>
            </a:r>
          </a:p>
          <a:p>
            <a:pPr marL="228600" marR="0" lvl="1" indent="-114300" algn="l" defTabSz="914400" rtl="0" eaLnBrk="1" fontAlgn="auto" latinLnBrk="0" hangingPunct="1">
              <a:lnSpc>
                <a:spcPct val="80000"/>
              </a:lnSpc>
              <a:spcBef>
                <a:spcPct val="0"/>
              </a:spcBef>
              <a:buClrTx/>
              <a:buSzTx/>
              <a:buFont typeface="Wingdings" pitchFamily="2" charset="2"/>
              <a:buChar char="§"/>
              <a:tabLst/>
              <a:defRPr/>
            </a:pPr>
            <a:r>
              <a:rPr lang="en-US" sz="1100" i="1" baseline="0" dirty="0" smtClean="0"/>
              <a:t>Increase (or decrease) in the number of unsafe abortions annually in your country or region</a:t>
            </a:r>
          </a:p>
          <a:p>
            <a:pPr marL="228600" lvl="1" indent="-114300" eaLnBrk="1" hangingPunct="1">
              <a:lnSpc>
                <a:spcPct val="80000"/>
              </a:lnSpc>
              <a:spcBef>
                <a:spcPct val="0"/>
              </a:spcBef>
              <a:spcAft>
                <a:spcPct val="50000"/>
              </a:spcAft>
              <a:buFont typeface="Wingdings" pitchFamily="2" charset="2"/>
              <a:buChar char="§"/>
            </a:pPr>
            <a:r>
              <a:rPr lang="en-US" sz="1100" i="1" dirty="0" smtClean="0"/>
              <a:t>Anecdotal information on unsafe abortion in your country or region</a:t>
            </a:r>
          </a:p>
          <a:p>
            <a:pPr marL="0" lvl="0" indent="0" eaLnBrk="1" hangingPunct="1">
              <a:buFont typeface="Wingdings" pitchFamily="2" charset="2"/>
              <a:buNone/>
            </a:pPr>
            <a:endParaRPr lang="en-US" sz="1100" b="1" i="1" u="none" dirty="0" smtClean="0"/>
          </a:p>
          <a:p>
            <a:pPr marL="0" lvl="0" indent="0" eaLnBrk="1" hangingPunct="1">
              <a:buFont typeface="Wingdings" pitchFamily="2" charset="2"/>
              <a:buNone/>
            </a:pPr>
            <a:r>
              <a:rPr lang="en-US" sz="1100" b="1" i="0" u="none" dirty="0" smtClean="0"/>
              <a:t>Sources:</a:t>
            </a:r>
            <a:r>
              <a:rPr lang="en-US" sz="1100" b="1" i="0" u="none" baseline="0" dirty="0" smtClean="0"/>
              <a:t>  </a:t>
            </a:r>
          </a:p>
          <a:p>
            <a:pPr marL="228600" lvl="0" indent="-228600">
              <a:buFont typeface="+mj-lt"/>
              <a:buAutoNum type="arabicPeriod"/>
              <a:defRPr/>
            </a:pPr>
            <a:r>
              <a:rPr lang="en-US" sz="1100" dirty="0"/>
              <a:t>World Health Organization, </a:t>
            </a:r>
            <a:r>
              <a:rPr lang="en-US" sz="1100" i="1" dirty="0"/>
              <a:t>Safe Abortion: technical and policy guidance for health systems</a:t>
            </a:r>
            <a:r>
              <a:rPr lang="en-US" sz="1100" dirty="0"/>
              <a:t>,  second edition, (Geneva: WHO, 2012). </a:t>
            </a:r>
            <a:endParaRPr lang="en-US" sz="1100" dirty="0" smtClean="0"/>
          </a:p>
          <a:p>
            <a:pPr marL="228600" lvl="0" indent="-228600">
              <a:buFont typeface="+mj-lt"/>
              <a:buAutoNum type="arabicPeriod"/>
              <a:defRPr/>
            </a:pPr>
            <a:r>
              <a:rPr lang="en-US" sz="1100" dirty="0" smtClean="0"/>
              <a:t>World Health Organization,</a:t>
            </a:r>
            <a:r>
              <a:rPr lang="en-US" sz="1100" baseline="0" dirty="0" smtClean="0"/>
              <a:t> </a:t>
            </a:r>
            <a:r>
              <a:rPr lang="en-US" sz="1100" i="1" dirty="0" smtClean="0"/>
              <a:t>Global and Regional Estimates of the Incidence of Unsafe Abortion and Associated Mortality in 2003, fifth edition </a:t>
            </a:r>
            <a:r>
              <a:rPr lang="en-US" sz="1100" dirty="0" smtClean="0"/>
              <a:t>(Geneva:</a:t>
            </a:r>
            <a:br>
              <a:rPr lang="en-US" sz="1100" dirty="0" smtClean="0"/>
            </a:br>
            <a:r>
              <a:rPr lang="en-US" sz="1100" dirty="0" smtClean="0"/>
              <a:t>WHO; 2007). </a:t>
            </a:r>
          </a:p>
          <a:p>
            <a:pPr marL="228600" lvl="0" indent="-228600">
              <a:buFont typeface="+mj-lt"/>
              <a:buAutoNum type="arabicPeriod"/>
              <a:defRPr/>
            </a:pPr>
            <a:r>
              <a:rPr lang="en-US" sz="1100" i="0" dirty="0" smtClean="0"/>
              <a:t>World</a:t>
            </a:r>
            <a:r>
              <a:rPr lang="en-US" sz="1100" i="0" baseline="0" dirty="0" smtClean="0"/>
              <a:t> Health Organization, </a:t>
            </a:r>
            <a:r>
              <a:rPr lang="en-US" sz="1100" i="1" dirty="0" smtClean="0"/>
              <a:t>Unsafe abortion: global and regional estimates of the incidence of unsafe abortion and associated mortality in 2008,</a:t>
            </a:r>
            <a:r>
              <a:rPr lang="en-US" sz="1100" i="1" baseline="0" dirty="0" smtClean="0"/>
              <a:t> sixth edition </a:t>
            </a:r>
            <a:r>
              <a:rPr lang="en-US" sz="1100" i="0" baseline="0" dirty="0" smtClean="0"/>
              <a:t>(Geneva: WHO,</a:t>
            </a:r>
            <a:r>
              <a:rPr lang="en-US" sz="1100" dirty="0" smtClean="0"/>
              <a:t> 2011). </a:t>
            </a:r>
            <a:endParaRPr lang="en-US" sz="1100" u="sng" dirty="0" smtClean="0"/>
          </a:p>
          <a:p>
            <a:pPr marL="0" lvl="0" indent="0" eaLnBrk="1" hangingPunct="1">
              <a:buFont typeface="Wingdings" pitchFamily="2" charset="2"/>
              <a:buNone/>
            </a:pPr>
            <a:endParaRPr lang="en-US" sz="1100" u="sng" dirty="0" smtClean="0"/>
          </a:p>
          <a:p>
            <a:pPr eaLnBrk="1" hangingPunct="1">
              <a:buFontTx/>
              <a:buNone/>
            </a:pPr>
            <a:endParaRPr lang="en-US" sz="1100" u="sng"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aseline="0" dirty="0" smtClean="0">
              <a:hlinkClick r:id="rId3"/>
            </a:endParaRPr>
          </a:p>
        </p:txBody>
      </p:sp>
      <p:sp>
        <p:nvSpPr>
          <p:cNvPr id="4" name="Slide Number Placeholder 3"/>
          <p:cNvSpPr>
            <a:spLocks noGrp="1"/>
          </p:cNvSpPr>
          <p:nvPr>
            <p:ph type="sldNum" sz="quarter" idx="10"/>
          </p:nvPr>
        </p:nvSpPr>
        <p:spPr/>
        <p:txBody>
          <a:bodyPr/>
          <a:lstStyle/>
          <a:p>
            <a:fld id="{8F38D732-6D31-4EF8-A28C-76CFDEC958E6}" type="slidenum">
              <a:rPr lang="en-US" smtClean="0"/>
              <a:pPr/>
              <a:t>18</a:t>
            </a:fld>
            <a:endParaRPr lang="en-US" dirty="0"/>
          </a:p>
        </p:txBody>
      </p:sp>
    </p:spTree>
    <p:extLst>
      <p:ext uri="{BB962C8B-B14F-4D97-AF65-F5344CB8AC3E}">
        <p14:creationId xmlns:p14="http://schemas.microsoft.com/office/powerpoint/2010/main" val="36679208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spcBef>
                <a:spcPct val="60000"/>
              </a:spcBef>
            </a:pPr>
            <a:r>
              <a:rPr lang="en-US" sz="1050" i="1" dirty="0"/>
              <a:t>[</a:t>
            </a:r>
            <a:r>
              <a:rPr lang="en-US" sz="1100" i="1" dirty="0"/>
              <a:t>Module 1: Public Health and Human Rights Rationale]</a:t>
            </a:r>
            <a:endParaRPr lang="en-US" sz="1100" dirty="0"/>
          </a:p>
          <a:p>
            <a:pPr marL="0" marR="0" lvl="1" indent="0" algn="l" defTabSz="942289" rtl="0" eaLnBrk="1" fontAlgn="auto" latinLnBrk="0" hangingPunct="1">
              <a:lnSpc>
                <a:spcPct val="100000"/>
              </a:lnSpc>
              <a:spcBef>
                <a:spcPts val="0"/>
              </a:spcBef>
              <a:spcAft>
                <a:spcPts val="0"/>
              </a:spcAft>
              <a:buClrTx/>
              <a:buSzTx/>
              <a:buFontTx/>
              <a:buNone/>
              <a:tabLst/>
              <a:defRPr/>
            </a:pPr>
            <a:endParaRPr lang="en-US" sz="1100" dirty="0" smtClean="0"/>
          </a:p>
          <a:p>
            <a:pPr marL="0" marR="0" lvl="1" indent="0" algn="l" defTabSz="942289" rtl="0" eaLnBrk="1" fontAlgn="auto" latinLnBrk="0" hangingPunct="1">
              <a:lnSpc>
                <a:spcPct val="100000"/>
              </a:lnSpc>
              <a:spcBef>
                <a:spcPts val="0"/>
              </a:spcBef>
              <a:spcAft>
                <a:spcPts val="0"/>
              </a:spcAft>
              <a:buClrTx/>
              <a:buSzTx/>
              <a:buFontTx/>
              <a:buNone/>
              <a:tabLst/>
              <a:defRPr/>
            </a:pPr>
            <a:r>
              <a:rPr lang="en-US" sz="1100" b="1" dirty="0" smtClean="0"/>
              <a:t>Speaker’s Notes:</a:t>
            </a:r>
          </a:p>
          <a:p>
            <a:pPr marL="0" marR="0" lvl="1" indent="0" algn="l" defTabSz="942289" rtl="0" eaLnBrk="1" fontAlgn="auto" latinLnBrk="0" hangingPunct="1">
              <a:lnSpc>
                <a:spcPct val="100000"/>
              </a:lnSpc>
              <a:spcBef>
                <a:spcPts val="0"/>
              </a:spcBef>
              <a:spcAft>
                <a:spcPts val="0"/>
              </a:spcAft>
              <a:buClrTx/>
              <a:buSzTx/>
              <a:buFontTx/>
              <a:buNone/>
              <a:tabLst/>
              <a:defRPr/>
            </a:pPr>
            <a:r>
              <a:rPr lang="en-US" sz="1100" dirty="0" smtClean="0"/>
              <a:t>While the global </a:t>
            </a:r>
            <a:r>
              <a:rPr lang="en-US" sz="1100" i="1" u="sng" dirty="0" smtClean="0"/>
              <a:t>rate*</a:t>
            </a:r>
            <a:r>
              <a:rPr lang="en-US" sz="1100" dirty="0" smtClean="0"/>
              <a:t> of unsafe abortion remains unchanged since 2000  (at about 14 per 1000 women, [1] </a:t>
            </a:r>
            <a:r>
              <a:rPr lang="en-US" sz="1100" i="0" u="none" dirty="0" smtClean="0"/>
              <a:t>the </a:t>
            </a:r>
            <a:r>
              <a:rPr lang="en-US" sz="1100" dirty="0" smtClean="0"/>
              <a:t>trend globally has </a:t>
            </a:r>
            <a:r>
              <a:rPr lang="en-US" sz="1100" dirty="0"/>
              <a:t>been an </a:t>
            </a:r>
            <a:r>
              <a:rPr lang="en-US" sz="1100" i="1" dirty="0"/>
              <a:t>increase in the </a:t>
            </a:r>
            <a:r>
              <a:rPr lang="en-US" sz="1100" i="1" u="sng" dirty="0"/>
              <a:t>proportion</a:t>
            </a:r>
            <a:r>
              <a:rPr lang="en-US" sz="1100" dirty="0"/>
              <a:t> </a:t>
            </a:r>
            <a:r>
              <a:rPr lang="en-US" sz="1100" dirty="0" smtClean="0"/>
              <a:t> of </a:t>
            </a:r>
            <a:r>
              <a:rPr lang="en-US" sz="1100" dirty="0"/>
              <a:t>all abortions that are </a:t>
            </a:r>
            <a:r>
              <a:rPr lang="en-US" sz="1100" dirty="0" smtClean="0"/>
              <a:t>unsafe, with a rise from</a:t>
            </a:r>
            <a:r>
              <a:rPr lang="en-US" sz="1100" dirty="0"/>
              <a:t>: </a:t>
            </a:r>
          </a:p>
          <a:p>
            <a:pPr marL="176679" lvl="1" indent="-176679" defTabSz="942289">
              <a:buFont typeface="Arial" pitchFamily="34" charset="0"/>
              <a:buChar char="•"/>
            </a:pPr>
            <a:r>
              <a:rPr lang="en-US" sz="1100" dirty="0" smtClean="0"/>
              <a:t>44</a:t>
            </a:r>
            <a:r>
              <a:rPr lang="en-US" sz="1100" dirty="0"/>
              <a:t>% </a:t>
            </a:r>
            <a:r>
              <a:rPr lang="en-US" sz="1100" dirty="0" smtClean="0"/>
              <a:t>of abortions</a:t>
            </a:r>
            <a:r>
              <a:rPr lang="en-US" sz="1100" baseline="0" dirty="0" smtClean="0"/>
              <a:t> being unsafe </a:t>
            </a:r>
            <a:r>
              <a:rPr lang="en-US" sz="1100" dirty="0" smtClean="0"/>
              <a:t>in </a:t>
            </a:r>
            <a:r>
              <a:rPr lang="en-US" sz="1100" dirty="0"/>
              <a:t>1995, </a:t>
            </a:r>
            <a:r>
              <a:rPr lang="en-US" sz="1100" dirty="0" smtClean="0"/>
              <a:t>to </a:t>
            </a:r>
            <a:endParaRPr lang="en-US" sz="1100" dirty="0"/>
          </a:p>
          <a:p>
            <a:pPr marL="176679" lvl="1" indent="-176679" defTabSz="942289">
              <a:buFont typeface="Arial" pitchFamily="34" charset="0"/>
              <a:buChar char="•"/>
            </a:pPr>
            <a:r>
              <a:rPr lang="en-US" sz="1100" dirty="0"/>
              <a:t>47% in 2003, to </a:t>
            </a:r>
          </a:p>
          <a:p>
            <a:pPr marL="176679" lvl="1" indent="-176679" defTabSz="942289">
              <a:buFont typeface="Arial" pitchFamily="34" charset="0"/>
              <a:buChar char="•"/>
            </a:pPr>
            <a:r>
              <a:rPr lang="en-US" sz="1100" dirty="0"/>
              <a:t>49% in 2008, </a:t>
            </a:r>
            <a:r>
              <a:rPr lang="en-US" sz="1100" dirty="0" smtClean="0"/>
              <a:t>[2, </a:t>
            </a:r>
            <a:r>
              <a:rPr lang="en-US" sz="1100" dirty="0"/>
              <a:t>p. 19; Sedgh, </a:t>
            </a:r>
            <a:r>
              <a:rPr lang="en-US" sz="1100" dirty="0" smtClean="0"/>
              <a:t>2012].</a:t>
            </a:r>
          </a:p>
          <a:p>
            <a:pPr marL="0" lvl="1" indent="0" defTabSz="942289">
              <a:buFont typeface="Arial" pitchFamily="34" charset="0"/>
              <a:buNone/>
            </a:pPr>
            <a:endParaRPr lang="en-US" sz="1100" dirty="0" smtClean="0"/>
          </a:p>
          <a:p>
            <a:pPr marL="0" marR="0" lvl="1" indent="0" algn="l" defTabSz="942289" rtl="0" eaLnBrk="1" fontAlgn="auto" latinLnBrk="0" hangingPunct="1">
              <a:lnSpc>
                <a:spcPct val="100000"/>
              </a:lnSpc>
              <a:spcBef>
                <a:spcPts val="0"/>
              </a:spcBef>
              <a:spcAft>
                <a:spcPts val="0"/>
              </a:spcAft>
              <a:buClrTx/>
              <a:buSzTx/>
              <a:buFont typeface="Arial" pitchFamily="34" charset="0"/>
              <a:buNone/>
              <a:tabLst/>
              <a:defRPr/>
            </a:pPr>
            <a:r>
              <a:rPr lang="en-US" sz="1100" b="0" i="0" u="none" baseline="0" dirty="0" smtClean="0"/>
              <a:t>That means that almost h</a:t>
            </a:r>
            <a:r>
              <a:rPr lang="en-US" sz="1100" b="0" u="none" baseline="0" dirty="0" smtClean="0"/>
              <a:t>alf of all abortions worldwide are unsafe (40 million) [1]. </a:t>
            </a:r>
          </a:p>
          <a:p>
            <a:pPr marL="0" marR="0" lvl="1" indent="0" algn="l" defTabSz="942289" rtl="0" eaLnBrk="1" fontAlgn="auto" latinLnBrk="0" hangingPunct="1">
              <a:lnSpc>
                <a:spcPct val="100000"/>
              </a:lnSpc>
              <a:spcBef>
                <a:spcPts val="0"/>
              </a:spcBef>
              <a:spcAft>
                <a:spcPts val="0"/>
              </a:spcAft>
              <a:buClrTx/>
              <a:buSzTx/>
              <a:buFont typeface="Arial" pitchFamily="34" charset="0"/>
              <a:buNone/>
              <a:tabLst/>
              <a:defRPr/>
            </a:pPr>
            <a:endParaRPr lang="en-US" sz="1100" dirty="0" smtClean="0"/>
          </a:p>
          <a:p>
            <a:pPr eaLnBrk="1" hangingPunct="1">
              <a:lnSpc>
                <a:spcPct val="80000"/>
              </a:lnSpc>
            </a:pPr>
            <a:r>
              <a:rPr lang="en-GB" sz="1100" b="1" u="none" dirty="0" smtClean="0">
                <a:cs typeface="Times New Roman" pitchFamily="18" charset="0"/>
              </a:rPr>
              <a:t>Definitions:</a:t>
            </a:r>
          </a:p>
          <a:p>
            <a:pPr eaLnBrk="1" hangingPunct="1">
              <a:lnSpc>
                <a:spcPct val="80000"/>
              </a:lnSpc>
            </a:pPr>
            <a:r>
              <a:rPr lang="en-GB" sz="1100" u="none" dirty="0" smtClean="0">
                <a:cs typeface="Times New Roman" pitchFamily="18" charset="0"/>
              </a:rPr>
              <a:t>*Abortion Rate: The number of abortions out of a total number of women of reproductive age.</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100" b="1" i="0" baseline="0" dirty="0" smtClean="0"/>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en-US" sz="1100" b="1" i="0" dirty="0" smtClean="0"/>
              <a:t>Sources:</a:t>
            </a:r>
          </a:p>
          <a:p>
            <a:pPr marL="228600" indent="-228600">
              <a:buFont typeface="+mj-lt"/>
              <a:buAutoNum type="arabicPeriod"/>
              <a:defRPr/>
            </a:pPr>
            <a:r>
              <a:rPr lang="en-US" sz="1100" dirty="0"/>
              <a:t>Sedgh, Gilda; Singh, Susheela; Shah, Iqbal H.; Ahman, Elisabeth; Henshaw, Stanley K.; Bankole, Akinrinola. </a:t>
            </a:r>
            <a:r>
              <a:rPr lang="en-US" sz="1100" i="1" dirty="0"/>
              <a:t>Induced abortion: Incidence and trends worldwide from 1995 to 2008</a:t>
            </a:r>
            <a:r>
              <a:rPr lang="en-US" sz="1100" dirty="0"/>
              <a:t>; 2012. Lancet, 379 (9816): 625-632.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100" i="0" dirty="0" smtClean="0"/>
              <a:t>World</a:t>
            </a:r>
            <a:r>
              <a:rPr lang="en-US" sz="1100" i="0" baseline="0" dirty="0" smtClean="0"/>
              <a:t> Health Organization, </a:t>
            </a:r>
            <a:r>
              <a:rPr lang="en-US" sz="1100" i="1" dirty="0" smtClean="0"/>
              <a:t>Safe Abortion: technical and policy guidance for health systems</a:t>
            </a:r>
            <a:r>
              <a:rPr lang="en-US" sz="1100" dirty="0" smtClean="0"/>
              <a:t>,  second edition, </a:t>
            </a:r>
            <a:r>
              <a:rPr lang="en-US" sz="1100" i="0" baseline="0" dirty="0" smtClean="0"/>
              <a:t>(Geneva: WHO,</a:t>
            </a:r>
            <a:r>
              <a:rPr lang="en-US" sz="1100" dirty="0" smtClean="0"/>
              <a:t> 2012). </a:t>
            </a:r>
            <a:r>
              <a:rPr lang="en-US" sz="1100" i="0" dirty="0" smtClean="0"/>
              <a:t>http://apps.who.int/iris/bitstream/10665/70914/1/9789241548434_eng.pdf</a:t>
            </a:r>
          </a:p>
          <a:p>
            <a:pPr marL="0" lvl="0" indent="0" eaLnBrk="1" hangingPunct="1">
              <a:buFont typeface="Wingdings" pitchFamily="2" charset="2"/>
              <a:buNone/>
            </a:pPr>
            <a:endParaRPr lang="en-US" sz="1100" u="sng" dirty="0" smtClean="0"/>
          </a:p>
          <a:p>
            <a:endParaRPr lang="en-US" sz="1100" dirty="0" smtClean="0"/>
          </a:p>
        </p:txBody>
      </p:sp>
      <p:sp>
        <p:nvSpPr>
          <p:cNvPr id="4" name="Slide Number Placeholder 3"/>
          <p:cNvSpPr>
            <a:spLocks noGrp="1"/>
          </p:cNvSpPr>
          <p:nvPr>
            <p:ph type="sldNum" sz="quarter" idx="10"/>
          </p:nvPr>
        </p:nvSpPr>
        <p:spPr/>
        <p:txBody>
          <a:bodyPr/>
          <a:lstStyle/>
          <a:p>
            <a:fld id="{8F38D732-6D31-4EF8-A28C-76CFDEC958E6}" type="slidenum">
              <a:rPr lang="en-US" smtClean="0"/>
              <a:pPr/>
              <a:t>19</a:t>
            </a:fld>
            <a:endParaRPr lang="en-US" dirty="0"/>
          </a:p>
        </p:txBody>
      </p:sp>
    </p:spTree>
    <p:extLst>
      <p:ext uri="{BB962C8B-B14F-4D97-AF65-F5344CB8AC3E}">
        <p14:creationId xmlns:p14="http://schemas.microsoft.com/office/powerpoint/2010/main" val="3667920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837" y="4465637"/>
            <a:ext cx="5681980" cy="4224814"/>
          </a:xfrm>
        </p:spPr>
        <p:txBody>
          <a:bodyPr/>
          <a:lstStyle/>
          <a:p>
            <a:pPr defTabSz="942289">
              <a:defRPr/>
            </a:pPr>
            <a:r>
              <a:rPr lang="en-US" sz="1100" i="1" dirty="0"/>
              <a:t>[</a:t>
            </a:r>
            <a:r>
              <a:rPr lang="en-US" sz="1100" i="1" dirty="0" smtClean="0">
                <a:latin typeface="+mn-lt"/>
              </a:rPr>
              <a:t>Introduction]</a:t>
            </a:r>
          </a:p>
          <a:p>
            <a:pPr defTabSz="942289">
              <a:defRPr/>
            </a:pPr>
            <a:endParaRPr lang="en-US" sz="1100" b="1" dirty="0" smtClean="0">
              <a:latin typeface="+mn-lt"/>
            </a:endParaRPr>
          </a:p>
          <a:p>
            <a:pPr defTabSz="942289">
              <a:defRPr/>
            </a:pPr>
            <a:r>
              <a:rPr lang="en-US" sz="1100" b="1" dirty="0" smtClean="0">
                <a:latin typeface="+mn-lt"/>
              </a:rPr>
              <a:t>Speaker’s Notes: </a:t>
            </a:r>
          </a:p>
          <a:p>
            <a:pPr defTabSz="942289">
              <a:defRPr/>
            </a:pPr>
            <a:r>
              <a:rPr lang="en-US" sz="1100" dirty="0" smtClean="0">
                <a:latin typeface="+mn-lt"/>
              </a:rPr>
              <a:t>In June,</a:t>
            </a:r>
            <a:r>
              <a:rPr lang="en-US" sz="1100" baseline="0" dirty="0" smtClean="0">
                <a:latin typeface="+mn-lt"/>
              </a:rPr>
              <a:t> 2012, </a:t>
            </a:r>
            <a:r>
              <a:rPr lang="en-US" sz="1100" dirty="0" smtClean="0">
                <a:latin typeface="+mn-lt"/>
              </a:rPr>
              <a:t>The World Health Organization (WHO) </a:t>
            </a:r>
            <a:r>
              <a:rPr lang="en-US" sz="1100" baseline="0" dirty="0" smtClean="0">
                <a:latin typeface="+mn-lt"/>
              </a:rPr>
              <a:t>issued the second (2</a:t>
            </a:r>
            <a:r>
              <a:rPr lang="en-US" sz="1100" baseline="30000" dirty="0" smtClean="0">
                <a:latin typeface="+mn-lt"/>
              </a:rPr>
              <a:t>nd</a:t>
            </a:r>
            <a:r>
              <a:rPr lang="en-US" sz="1100" baseline="0" dirty="0" smtClean="0">
                <a:latin typeface="+mn-lt"/>
              </a:rPr>
              <a:t>) edition of its groundbreaking publication: </a:t>
            </a:r>
            <a:r>
              <a:rPr lang="en-US" sz="1100" b="1" i="1" baseline="0" dirty="0" smtClean="0">
                <a:latin typeface="+mn-lt"/>
              </a:rPr>
              <a:t>Safe abortion: technical and policy guidance for health systems </a:t>
            </a:r>
            <a:r>
              <a:rPr lang="en-US" sz="1100" b="0" i="0" baseline="0" dirty="0" smtClean="0">
                <a:latin typeface="+mn-lt"/>
              </a:rPr>
              <a:t>(subsequently to be referred to as the </a:t>
            </a:r>
            <a:r>
              <a:rPr lang="en-US" sz="1100" b="0" i="1" baseline="0" dirty="0" smtClean="0">
                <a:latin typeface="+mn-lt"/>
              </a:rPr>
              <a:t>“WHO Safe Abortion Guidance”  </a:t>
            </a:r>
            <a:r>
              <a:rPr lang="en-US" sz="1100" b="0" i="0" baseline="0" dirty="0" smtClean="0">
                <a:latin typeface="+mn-lt"/>
              </a:rPr>
              <a:t>or the “</a:t>
            </a:r>
            <a:r>
              <a:rPr lang="en-US" sz="1100" i="1" dirty="0" smtClean="0"/>
              <a:t>WHO</a:t>
            </a:r>
            <a:r>
              <a:rPr lang="en-US" sz="1100" dirty="0" smtClean="0"/>
              <a:t> </a:t>
            </a:r>
            <a:r>
              <a:rPr lang="en-US" sz="1100" i="1" dirty="0" smtClean="0"/>
              <a:t>Guidance”  </a:t>
            </a:r>
            <a:r>
              <a:rPr lang="en-US" sz="1100" b="0" i="0" baseline="0" dirty="0" smtClean="0">
                <a:latin typeface="+mn-lt"/>
              </a:rPr>
              <a:t>in this document</a:t>
            </a:r>
            <a:r>
              <a:rPr lang="en-US" sz="1100" b="0" i="1" baseline="0" dirty="0" smtClean="0">
                <a:latin typeface="+mn-lt"/>
              </a:rPr>
              <a:t>). </a:t>
            </a:r>
            <a:r>
              <a:rPr lang="en-US" sz="1100" i="1" baseline="0" dirty="0" smtClean="0">
                <a:latin typeface="+mn-lt"/>
              </a:rPr>
              <a:t>  </a:t>
            </a:r>
            <a:r>
              <a:rPr lang="en-US" sz="1100" i="0" baseline="0" dirty="0" smtClean="0">
                <a:latin typeface="+mn-lt"/>
              </a:rPr>
              <a:t>The new edition of the </a:t>
            </a:r>
            <a:r>
              <a:rPr lang="en-US" sz="1100" b="0" i="1" baseline="0" dirty="0" smtClean="0">
                <a:latin typeface="+mn-lt"/>
              </a:rPr>
              <a:t>WHO Guidance </a:t>
            </a:r>
            <a:r>
              <a:rPr lang="en-US" sz="1100" i="0" baseline="0" dirty="0" smtClean="0">
                <a:latin typeface="+mn-lt"/>
              </a:rPr>
              <a:t>builds on the groundwork of the widely used, seminal first edition, which was issued in 2003.  </a:t>
            </a:r>
          </a:p>
          <a:p>
            <a:pPr defTabSz="942289">
              <a:defRPr/>
            </a:pPr>
            <a:endParaRPr lang="en-US" sz="1100" dirty="0"/>
          </a:p>
          <a:p>
            <a:pPr defTabSz="942289">
              <a:defRPr/>
            </a:pPr>
            <a:r>
              <a:rPr lang="en-US" sz="1100" dirty="0"/>
              <a:t>This presentation is part of a Dissemination Packet </a:t>
            </a:r>
            <a:r>
              <a:rPr lang="en-US" sz="1100" dirty="0" smtClean="0"/>
              <a:t>titled </a:t>
            </a:r>
            <a:r>
              <a:rPr lang="en-US" sz="1100" i="1" dirty="0" smtClean="0"/>
              <a:t>Safe </a:t>
            </a:r>
            <a:r>
              <a:rPr lang="en-US" sz="1100" i="1" dirty="0"/>
              <a:t>Abortion: Saving Lives, Respecting </a:t>
            </a:r>
            <a:r>
              <a:rPr lang="en-US" sz="1100" i="1" dirty="0" smtClean="0"/>
              <a:t>Rights: A Packet to Disseminate WHO Safe abortion: technical and policy guidance for health systems</a:t>
            </a:r>
            <a:r>
              <a:rPr lang="en-US" sz="1100" dirty="0" smtClean="0"/>
              <a:t>, </a:t>
            </a:r>
            <a:r>
              <a:rPr lang="en-US" sz="1100" i="1" dirty="0" smtClean="0"/>
              <a:t>Second edition, 2012.  </a:t>
            </a:r>
            <a:r>
              <a:rPr lang="en-US" sz="1100" dirty="0" smtClean="0"/>
              <a:t>As such, the presentations in the Dissemination Packet are based largely on the 2</a:t>
            </a:r>
            <a:r>
              <a:rPr lang="en-US" sz="1100" baseline="30000" dirty="0" smtClean="0"/>
              <a:t>nd</a:t>
            </a:r>
            <a:r>
              <a:rPr lang="en-US" sz="1100" dirty="0" smtClean="0"/>
              <a:t> edition of the </a:t>
            </a:r>
            <a:r>
              <a:rPr lang="en-US" sz="1100" i="1" dirty="0" smtClean="0"/>
              <a:t>WHO Guidance</a:t>
            </a:r>
            <a:r>
              <a:rPr lang="en-US" sz="1100" dirty="0" smtClean="0"/>
              <a:t>.  Other sources used are cited throughout the document and summarized on the final page. </a:t>
            </a:r>
          </a:p>
          <a:p>
            <a:pPr defTabSz="942289">
              <a:defRPr/>
            </a:pPr>
            <a:endParaRPr lang="en-US" sz="1100" dirty="0"/>
          </a:p>
          <a:p>
            <a:pPr defTabSz="942289">
              <a:defRPr/>
            </a:pPr>
            <a:endParaRPr lang="en-US" sz="1100" dirty="0" smtClean="0"/>
          </a:p>
          <a:p>
            <a:pPr defTabSz="942289">
              <a:defRPr/>
            </a:pPr>
            <a:endParaRPr lang="en-US" sz="1100" i="0" baseline="0" dirty="0" smtClean="0">
              <a:latin typeface="+mn-lt"/>
            </a:endParaRPr>
          </a:p>
          <a:p>
            <a:endParaRPr lang="en-US" sz="1100" i="1" baseline="0" dirty="0" smtClean="0">
              <a:latin typeface="+mn-lt"/>
            </a:endParaRPr>
          </a:p>
        </p:txBody>
      </p:sp>
      <p:sp>
        <p:nvSpPr>
          <p:cNvPr id="4" name="Slide Number Placeholder 3"/>
          <p:cNvSpPr>
            <a:spLocks noGrp="1"/>
          </p:cNvSpPr>
          <p:nvPr>
            <p:ph type="sldNum" sz="quarter" idx="10"/>
          </p:nvPr>
        </p:nvSpPr>
        <p:spPr/>
        <p:txBody>
          <a:bodyPr/>
          <a:lstStyle/>
          <a:p>
            <a:fld id="{8F38D732-6D31-4EF8-A28C-76CFDEC958E6}" type="slidenum">
              <a:rPr lang="en-US" smtClean="0"/>
              <a:pPr/>
              <a:t>2</a:t>
            </a:fld>
            <a:endParaRPr lang="en-US" dirty="0"/>
          </a:p>
        </p:txBody>
      </p:sp>
    </p:spTree>
    <p:extLst>
      <p:ext uri="{BB962C8B-B14F-4D97-AF65-F5344CB8AC3E}">
        <p14:creationId xmlns:p14="http://schemas.microsoft.com/office/powerpoint/2010/main" val="26595588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spcBef>
                <a:spcPct val="60000"/>
              </a:spcBef>
            </a:pPr>
            <a:r>
              <a:rPr lang="en-US" sz="1050" i="1" dirty="0"/>
              <a:t>[</a:t>
            </a:r>
            <a:r>
              <a:rPr lang="en-US" sz="1100" i="1" dirty="0"/>
              <a:t>Module 1: Public Health and Human Rights Rationale]</a:t>
            </a:r>
            <a:endParaRPr lang="en-US" sz="1100" dirty="0"/>
          </a:p>
          <a:p>
            <a:pPr marL="0" indent="0" defTabSz="1099337">
              <a:lnSpc>
                <a:spcPct val="90000"/>
              </a:lnSpc>
              <a:spcBef>
                <a:spcPct val="0"/>
              </a:spcBef>
              <a:spcAft>
                <a:spcPct val="10000"/>
              </a:spcAft>
              <a:buClr>
                <a:srgbClr val="E2D6B5"/>
              </a:buClr>
              <a:buSzPct val="120000"/>
              <a:buFont typeface="Arial" pitchFamily="34" charset="0"/>
              <a:buNone/>
            </a:pPr>
            <a:endParaRPr lang="en-US" sz="1100" b="1" dirty="0" smtClean="0"/>
          </a:p>
          <a:p>
            <a:pPr marL="0" indent="0" defTabSz="1099337">
              <a:lnSpc>
                <a:spcPct val="90000"/>
              </a:lnSpc>
              <a:spcBef>
                <a:spcPct val="0"/>
              </a:spcBef>
              <a:spcAft>
                <a:spcPct val="10000"/>
              </a:spcAft>
              <a:buClr>
                <a:srgbClr val="E2D6B5"/>
              </a:buClr>
              <a:buSzPct val="120000"/>
              <a:buFont typeface="Arial" pitchFamily="34" charset="0"/>
              <a:buNone/>
            </a:pPr>
            <a:r>
              <a:rPr lang="en-US" sz="1100" b="1" dirty="0" smtClean="0"/>
              <a:t>Speaker’s Notes:</a:t>
            </a:r>
          </a:p>
          <a:p>
            <a:pPr marR="0" algn="l" defTabSz="1099337" rtl="0" eaLnBrk="1" fontAlgn="auto" latinLnBrk="0" hangingPunct="1">
              <a:lnSpc>
                <a:spcPct val="90000"/>
              </a:lnSpc>
              <a:spcBef>
                <a:spcPct val="0"/>
              </a:spcBef>
              <a:spcAft>
                <a:spcPct val="10000"/>
              </a:spcAft>
              <a:buSzPct val="120000"/>
              <a:tabLst/>
              <a:defRPr/>
            </a:pPr>
            <a:r>
              <a:rPr lang="en-GB" sz="1100" dirty="0" smtClean="0">
                <a:cs typeface="Arial" charset="0"/>
              </a:rPr>
              <a:t>The injustice is that </a:t>
            </a:r>
            <a:r>
              <a:rPr lang="en-US" sz="1100" dirty="0" smtClean="0"/>
              <a:t>98% of unsafe abortions occur in developing countries </a:t>
            </a:r>
            <a:r>
              <a:rPr lang="en-GB" sz="1100" dirty="0" smtClean="0">
                <a:cs typeface="Arial" charset="0"/>
              </a:rPr>
              <a:t>(and countries “in transition,” such as those in Eastern Europe and the former Soviet republics)</a:t>
            </a:r>
            <a:r>
              <a:rPr lang="en-GB" sz="1100" baseline="0" dirty="0" smtClean="0">
                <a:cs typeface="Arial" charset="0"/>
              </a:rPr>
              <a:t> </a:t>
            </a:r>
            <a:r>
              <a:rPr lang="en-US" sz="1100" dirty="0" smtClean="0"/>
              <a:t> [1, 2], which is up slightly from an</a:t>
            </a:r>
            <a:r>
              <a:rPr lang="en-US" sz="1100" baseline="0" dirty="0" smtClean="0"/>
              <a:t> </a:t>
            </a:r>
            <a:r>
              <a:rPr lang="en-US" sz="1100" dirty="0" smtClean="0"/>
              <a:t>estimated 95% in 1998</a:t>
            </a:r>
            <a:r>
              <a:rPr lang="en-US" sz="1100" baseline="0" dirty="0" smtClean="0"/>
              <a:t> </a:t>
            </a:r>
            <a:r>
              <a:rPr lang="en-US" sz="1100" dirty="0" smtClean="0"/>
              <a:t>[3, 4]. </a:t>
            </a:r>
            <a:r>
              <a:rPr lang="en-GB" sz="1100" dirty="0" smtClean="0">
                <a:cs typeface="Arial" charset="0"/>
              </a:rPr>
              <a:t>Indeed, </a:t>
            </a:r>
            <a:r>
              <a:rPr lang="en-US" sz="1100" dirty="0" smtClean="0">
                <a:cs typeface="Arial" charset="0"/>
              </a:rPr>
              <a:t>almost no unsafe abortions take place in developed countries, where safe abortion is generally more available under the law. </a:t>
            </a:r>
          </a:p>
          <a:p>
            <a:pPr marL="0" marR="0" lvl="1" algn="l" defTabSz="1099337" rtl="0" eaLnBrk="1" fontAlgn="auto" latinLnBrk="0" hangingPunct="1">
              <a:lnSpc>
                <a:spcPct val="90000"/>
              </a:lnSpc>
              <a:spcBef>
                <a:spcPct val="0"/>
              </a:spcBef>
              <a:spcAft>
                <a:spcPct val="10000"/>
              </a:spcAft>
              <a:buSzPct val="120000"/>
              <a:tabLst/>
              <a:defRPr/>
            </a:pPr>
            <a:endParaRPr lang="en-US" sz="1100" b="0" u="none" baseline="0" dirty="0" smtClean="0"/>
          </a:p>
          <a:p>
            <a:pPr marL="0" marR="0" lvl="1" algn="l" defTabSz="1099337" rtl="0" eaLnBrk="1" fontAlgn="auto" latinLnBrk="0" hangingPunct="1">
              <a:lnSpc>
                <a:spcPct val="90000"/>
              </a:lnSpc>
              <a:spcBef>
                <a:spcPct val="0"/>
              </a:spcBef>
              <a:spcAft>
                <a:spcPct val="10000"/>
              </a:spcAft>
              <a:buSzPct val="120000"/>
              <a:tabLst/>
              <a:defRPr/>
            </a:pPr>
            <a:r>
              <a:rPr lang="en-US" sz="1100" b="0" u="none" baseline="0" dirty="0" smtClean="0"/>
              <a:t>Asia, Latin America (95%), Africa (97%) have the highest incidence of unsafe abortions in the world</a:t>
            </a:r>
            <a:r>
              <a:rPr lang="en-US" sz="1100" b="0" u="none" dirty="0" smtClean="0"/>
              <a:t> [5].</a:t>
            </a:r>
            <a:r>
              <a:rPr lang="en-US" sz="1100" b="0" u="none" baseline="0" dirty="0" smtClean="0"/>
              <a:t> </a:t>
            </a:r>
          </a:p>
          <a:p>
            <a:pPr marL="353358" indent="-353358" defTabSz="1099337">
              <a:lnSpc>
                <a:spcPct val="90000"/>
              </a:lnSpc>
              <a:spcBef>
                <a:spcPct val="0"/>
              </a:spcBef>
              <a:spcAft>
                <a:spcPct val="10000"/>
              </a:spcAft>
              <a:buClr>
                <a:srgbClr val="E2D6B5"/>
              </a:buClr>
              <a:buSzPct val="120000"/>
              <a:buFont typeface="Arial" pitchFamily="34" charset="0"/>
              <a:buChar char="•"/>
            </a:pPr>
            <a:endParaRPr lang="en-US" sz="1100" i="1"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100" b="1" i="0" baseline="0" dirty="0" smtClean="0"/>
              <a:t>Customizing this slide: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100" i="1" baseline="0" dirty="0" smtClean="0"/>
              <a:t>You can customize the slides in this module  (or add an additional slides)  with facts such as:</a:t>
            </a:r>
          </a:p>
          <a:p>
            <a:pPr marL="228600" lvl="1" indent="-114300" eaLnBrk="1" hangingPunct="1">
              <a:lnSpc>
                <a:spcPct val="80000"/>
              </a:lnSpc>
              <a:spcBef>
                <a:spcPct val="0"/>
              </a:spcBef>
              <a:spcAft>
                <a:spcPct val="50000"/>
              </a:spcAft>
              <a:buFont typeface="Wingdings" pitchFamily="2" charset="2"/>
              <a:buChar char="§"/>
            </a:pPr>
            <a:r>
              <a:rPr lang="en-US" sz="1100" i="1" dirty="0" smtClean="0"/>
              <a:t>Anecdotal information on unsafe abortion in your country or region</a:t>
            </a:r>
          </a:p>
          <a:p>
            <a:pPr marL="0" lvl="0" indent="-342900" eaLnBrk="1" hangingPunct="1">
              <a:lnSpc>
                <a:spcPct val="80000"/>
              </a:lnSpc>
              <a:spcBef>
                <a:spcPct val="0"/>
              </a:spcBef>
              <a:buFont typeface="Wingdings" pitchFamily="2" charset="2"/>
              <a:buNone/>
            </a:pPr>
            <a:endParaRPr lang="en-US" sz="1100" b="1" i="0" baseline="0" dirty="0" smtClean="0"/>
          </a:p>
          <a:p>
            <a:pPr marL="0" lvl="0" indent="-342900" eaLnBrk="1" hangingPunct="1">
              <a:lnSpc>
                <a:spcPct val="80000"/>
              </a:lnSpc>
              <a:spcBef>
                <a:spcPct val="0"/>
              </a:spcBef>
              <a:buFont typeface="Wingdings" pitchFamily="2" charset="2"/>
              <a:buNone/>
            </a:pPr>
            <a:r>
              <a:rPr lang="en-US" sz="1100" b="1" i="0" baseline="0" dirty="0" smtClean="0"/>
              <a:t>Sources: </a:t>
            </a:r>
          </a:p>
          <a:p>
            <a:pPr marL="228600" indent="-228600">
              <a:buFont typeface="+mj-lt"/>
              <a:buAutoNum type="arabicPeriod"/>
              <a:defRPr/>
            </a:pPr>
            <a:r>
              <a:rPr lang="en-US" sz="1100" dirty="0" smtClean="0"/>
              <a:t>Sedgh</a:t>
            </a:r>
            <a:r>
              <a:rPr lang="en-US" sz="1100" dirty="0"/>
              <a:t>, Gilda; Singh, Susheela; Shah, Iqbal H.; Ahman, Elisabeth; Henshaw, Stanley K.; Bankole, Akinrinola. </a:t>
            </a:r>
            <a:r>
              <a:rPr lang="en-US" sz="1100" i="1" dirty="0"/>
              <a:t>Induced abortion: Incidence and trends worldwide from 1995 to 2008</a:t>
            </a:r>
            <a:r>
              <a:rPr lang="en-US" sz="1100" dirty="0"/>
              <a:t>; 2012. Lancet, 379 (9816): 625-632. </a:t>
            </a:r>
            <a:endParaRPr lang="en-US" sz="1100" u="sng" dirty="0">
              <a:latin typeface="Arial" charset="0"/>
            </a:endParaRPr>
          </a:p>
          <a:p>
            <a:pPr marL="228600" indent="-228600">
              <a:buFont typeface="+mj-lt"/>
              <a:buAutoNum type="arabicPeriod"/>
              <a:defRPr/>
            </a:pPr>
            <a:r>
              <a:rPr lang="en-US" sz="1100" dirty="0"/>
              <a:t>World Health Organization, </a:t>
            </a:r>
            <a:r>
              <a:rPr lang="en-US" sz="1100" i="1" dirty="0"/>
              <a:t>Safe Abortion: technical and policy guidance for health systems</a:t>
            </a:r>
            <a:r>
              <a:rPr lang="en-US" sz="1100" dirty="0"/>
              <a:t>,  second edition, (Geneva: WHO, 2012). </a:t>
            </a:r>
          </a:p>
          <a:p>
            <a:pPr marL="228600" indent="-228600">
              <a:buFont typeface="+mj-lt"/>
              <a:buAutoNum type="arabicPeriod"/>
              <a:defRPr/>
            </a:pPr>
            <a:r>
              <a:rPr lang="en-US" sz="1100" dirty="0" smtClean="0"/>
              <a:t>World </a:t>
            </a:r>
            <a:r>
              <a:rPr lang="en-US" sz="1100" dirty="0"/>
              <a:t>Health Organization. (1998) </a:t>
            </a:r>
            <a:r>
              <a:rPr lang="en-US" sz="1100" i="1" dirty="0"/>
              <a:t>Unsafe abortion: global and regional estimates of incidence of and mortality due to unsafe abortion with a listing of available country data. </a:t>
            </a:r>
            <a:r>
              <a:rPr lang="en-US" sz="1100" dirty="0"/>
              <a:t>Geneva, World Health Organization. (WHO/RHT/MSM/97.16)</a:t>
            </a:r>
          </a:p>
          <a:p>
            <a:pPr marL="228600" indent="-228600">
              <a:buFont typeface="+mj-lt"/>
              <a:buAutoNum type="arabicPeriod"/>
              <a:defRPr/>
            </a:pPr>
            <a:r>
              <a:rPr lang="en-US" sz="1100" dirty="0" smtClean="0"/>
              <a:t>World </a:t>
            </a:r>
            <a:r>
              <a:rPr lang="en-US" sz="1100" dirty="0"/>
              <a:t>Health Organization, </a:t>
            </a:r>
            <a:r>
              <a:rPr lang="en-US" sz="1100" i="1" dirty="0"/>
              <a:t>Safe Abortion: technical and policy guidance for health systems</a:t>
            </a:r>
            <a:r>
              <a:rPr lang="en-US" sz="1100" dirty="0"/>
              <a:t>, first edition, (Geneva: WHO, 2003). </a:t>
            </a:r>
            <a:endParaRPr lang="en-US" sz="1100" dirty="0" smtClean="0"/>
          </a:p>
          <a:p>
            <a:pPr marL="228600" lvl="0" indent="-228600">
              <a:buFont typeface="+mj-lt"/>
              <a:buAutoNum type="arabicPeriod"/>
              <a:defRPr/>
            </a:pPr>
            <a:r>
              <a:rPr lang="en-US" sz="1100" dirty="0"/>
              <a:t>World Health Organization. (2011) </a:t>
            </a:r>
            <a:r>
              <a:rPr lang="en-US" sz="1100" i="1" dirty="0"/>
              <a:t>Unsafe abortion: global and regional estimates of the incidence of unsafe abortion and associated mortality in 2008, sixth edition </a:t>
            </a:r>
            <a:r>
              <a:rPr lang="en-US" sz="1100" dirty="0"/>
              <a:t>(Geneva: WHO, 2011). </a:t>
            </a:r>
          </a:p>
          <a:p>
            <a:pPr marL="228600" indent="-228600">
              <a:buFont typeface="+mj-lt"/>
              <a:buAutoNum type="arabicPeriod"/>
              <a:defRPr/>
            </a:pPr>
            <a:endParaRPr lang="en-US" sz="1100" dirty="0" smtClean="0"/>
          </a:p>
          <a:p>
            <a:pPr marL="0" lvl="0" indent="-342900" eaLnBrk="1" hangingPunct="1">
              <a:lnSpc>
                <a:spcPct val="80000"/>
              </a:lnSpc>
              <a:spcBef>
                <a:spcPct val="0"/>
              </a:spcBef>
              <a:spcAft>
                <a:spcPct val="50000"/>
              </a:spcAft>
              <a:buFont typeface="Wingdings" pitchFamily="2" charset="2"/>
              <a:buNone/>
            </a:pPr>
            <a:endParaRPr lang="en-US" sz="1100" b="0" i="0" dirty="0" smtClean="0"/>
          </a:p>
          <a:p>
            <a:pPr marL="353358" indent="-353358" defTabSz="1099337">
              <a:lnSpc>
                <a:spcPct val="90000"/>
              </a:lnSpc>
              <a:spcBef>
                <a:spcPct val="0"/>
              </a:spcBef>
              <a:spcAft>
                <a:spcPct val="10000"/>
              </a:spcAft>
              <a:buClr>
                <a:srgbClr val="E2D6B5"/>
              </a:buClr>
              <a:buSzPct val="120000"/>
              <a:buFont typeface="Arial" pitchFamily="34" charset="0"/>
              <a:buChar char="•"/>
            </a:pPr>
            <a:endParaRPr lang="en-US" sz="1100" dirty="0"/>
          </a:p>
          <a:p>
            <a:pPr>
              <a:defRPr/>
            </a:pPr>
            <a:endParaRPr lang="en-US" sz="1100" u="sng" baseline="0" dirty="0" smtClean="0"/>
          </a:p>
        </p:txBody>
      </p:sp>
      <p:sp>
        <p:nvSpPr>
          <p:cNvPr id="4" name="Slide Number Placeholder 3"/>
          <p:cNvSpPr>
            <a:spLocks noGrp="1"/>
          </p:cNvSpPr>
          <p:nvPr>
            <p:ph type="sldNum" sz="quarter" idx="10"/>
          </p:nvPr>
        </p:nvSpPr>
        <p:spPr/>
        <p:txBody>
          <a:bodyPr/>
          <a:lstStyle/>
          <a:p>
            <a:fld id="{8F38D732-6D31-4EF8-A28C-76CFDEC958E6}" type="slidenum">
              <a:rPr lang="en-US" smtClean="0"/>
              <a:pPr/>
              <a:t>20</a:t>
            </a:fld>
            <a:endParaRPr lang="en-US" dirty="0"/>
          </a:p>
        </p:txBody>
      </p:sp>
    </p:spTree>
    <p:extLst>
      <p:ext uri="{BB962C8B-B14F-4D97-AF65-F5344CB8AC3E}">
        <p14:creationId xmlns:p14="http://schemas.microsoft.com/office/powerpoint/2010/main" val="13842001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i="1" dirty="0" smtClean="0"/>
              <a:t>[Module</a:t>
            </a:r>
            <a:r>
              <a:rPr lang="en-US" sz="1100" b="0" i="1" baseline="0" dirty="0" smtClean="0"/>
              <a:t> 1: Public Health and Human Rights Rationale]</a:t>
            </a:r>
          </a:p>
          <a:p>
            <a:pPr lvl="0" defTabSz="1066800">
              <a:lnSpc>
                <a:spcPct val="90000"/>
              </a:lnSpc>
              <a:spcBef>
                <a:spcPct val="0"/>
              </a:spcBef>
              <a:spcAft>
                <a:spcPct val="10000"/>
              </a:spcAft>
              <a:buClr>
                <a:srgbClr val="E2D6B5"/>
              </a:buClr>
              <a:buSzPct val="120000"/>
            </a:pPr>
            <a:endParaRPr lang="en-US" sz="1100"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t>Speaker’s Notes: </a:t>
            </a:r>
          </a:p>
          <a:p>
            <a:pPr>
              <a:defRPr/>
            </a:pPr>
            <a:r>
              <a:rPr lang="en-US" sz="1100" b="0" baseline="0" dirty="0" smtClean="0"/>
              <a:t>Analysis published in 2012 indicates that g</a:t>
            </a:r>
            <a:r>
              <a:rPr lang="en-US" sz="1100" b="0" i="0" dirty="0" smtClean="0"/>
              <a:t>lobally,  3 out of 4 induced abortions in developing countries* are conducted in unsafe conditions</a:t>
            </a:r>
            <a:r>
              <a:rPr lang="en-US" sz="1100" b="0" i="0" baseline="0" dirty="0" smtClean="0"/>
              <a:t> </a:t>
            </a:r>
            <a:r>
              <a:rPr lang="en-US" sz="1100" dirty="0"/>
              <a:t>[1].</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100" b="0" i="1" dirty="0" smtClean="0"/>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100" b="0" dirty="0" smtClean="0"/>
              <a:t>*</a:t>
            </a:r>
            <a:r>
              <a:rPr lang="en-US" sz="1100" b="0" i="1" dirty="0" smtClean="0"/>
              <a:t>Data excludes t</a:t>
            </a:r>
            <a:r>
              <a:rPr lang="en-US" sz="1100" b="0" i="1" baseline="0" dirty="0" smtClean="0"/>
              <a:t>he People’s Republic of China.</a:t>
            </a:r>
            <a:endParaRPr lang="en-US" sz="1100" b="0" u="sng" baseline="0"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100" b="1" i="0" baseline="0"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100" b="1" i="0" baseline="0" dirty="0" smtClean="0"/>
              <a:t>Customizing this slide: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100" i="1" baseline="0" dirty="0" smtClean="0"/>
              <a:t>You can customize the slides in this module  (or add an additional slides)  with facts such as:</a:t>
            </a:r>
          </a:p>
          <a:p>
            <a:pPr marL="228600" lvl="1" indent="-114300" eaLnBrk="1" hangingPunct="1">
              <a:lnSpc>
                <a:spcPct val="80000"/>
              </a:lnSpc>
              <a:spcBef>
                <a:spcPct val="0"/>
              </a:spcBef>
              <a:buFont typeface="Wingdings" pitchFamily="2" charset="2"/>
              <a:buChar char="§"/>
            </a:pPr>
            <a:r>
              <a:rPr lang="en-US" sz="1100" i="1" u="none" dirty="0" smtClean="0"/>
              <a:t>Abortion and unsafe abortion rates in your country</a:t>
            </a:r>
          </a:p>
          <a:p>
            <a:pPr marL="228600" marR="0" lvl="1" indent="-114300" algn="l" defTabSz="914400" rtl="0" eaLnBrk="1" fontAlgn="auto" latinLnBrk="0" hangingPunct="1">
              <a:lnSpc>
                <a:spcPct val="80000"/>
              </a:lnSpc>
              <a:spcBef>
                <a:spcPct val="0"/>
              </a:spcBef>
              <a:buClrTx/>
              <a:buSzTx/>
              <a:buFont typeface="Wingdings" pitchFamily="2" charset="2"/>
              <a:buChar char="§"/>
              <a:tabLst/>
              <a:defRPr/>
            </a:pPr>
            <a:r>
              <a:rPr lang="en-US" sz="1100" i="1" baseline="0" dirty="0" smtClean="0"/>
              <a:t>Percentage of abortions in your country that are unsafe</a:t>
            </a:r>
          </a:p>
          <a:p>
            <a:pPr marL="228600" lvl="1" indent="-114300" eaLnBrk="1" hangingPunct="1">
              <a:lnSpc>
                <a:spcPct val="80000"/>
              </a:lnSpc>
              <a:spcBef>
                <a:spcPct val="0"/>
              </a:spcBef>
              <a:buFont typeface="Wingdings" pitchFamily="2" charset="2"/>
              <a:buChar char="§"/>
            </a:pPr>
            <a:r>
              <a:rPr lang="en-US" sz="1100" i="1" u="none" dirty="0" smtClean="0"/>
              <a:t>National percentages of how many maternal deaths are attributable to unsafe abortion.  </a:t>
            </a:r>
          </a:p>
          <a:p>
            <a:pPr marL="228600" lvl="1" indent="-114300" eaLnBrk="1" hangingPunct="1">
              <a:lnSpc>
                <a:spcPct val="80000"/>
              </a:lnSpc>
              <a:spcBef>
                <a:spcPct val="0"/>
              </a:spcBef>
              <a:spcAft>
                <a:spcPct val="50000"/>
              </a:spcAft>
              <a:buFont typeface="Wingdings" pitchFamily="2" charset="2"/>
              <a:buChar char="§"/>
            </a:pPr>
            <a:r>
              <a:rPr lang="en-US" sz="1100" i="1" dirty="0" smtClean="0"/>
              <a:t>Estimate of the number of women who die annually in your country</a:t>
            </a:r>
            <a:r>
              <a:rPr lang="en-US" sz="1100" i="1" baseline="0" dirty="0" smtClean="0"/>
              <a:t> due to unsafe abortion</a:t>
            </a:r>
            <a:endParaRPr lang="en-US" sz="1100" i="1" dirty="0" smtClean="0"/>
          </a:p>
          <a:p>
            <a:pPr marL="0" lvl="0" indent="-342900" eaLnBrk="1" hangingPunct="1">
              <a:lnSpc>
                <a:spcPct val="80000"/>
              </a:lnSpc>
              <a:spcBef>
                <a:spcPct val="0"/>
              </a:spcBef>
              <a:spcAft>
                <a:spcPct val="50000"/>
              </a:spcAft>
              <a:buFont typeface="Wingdings" pitchFamily="2" charset="2"/>
              <a:buNone/>
            </a:pPr>
            <a:endParaRPr lang="en-US" sz="1100" b="1" i="0" baseline="0" dirty="0" smtClean="0"/>
          </a:p>
          <a:p>
            <a:pPr marL="0" lvl="0" indent="-342900" eaLnBrk="1" hangingPunct="1">
              <a:lnSpc>
                <a:spcPct val="80000"/>
              </a:lnSpc>
              <a:spcBef>
                <a:spcPct val="0"/>
              </a:spcBef>
              <a:spcAft>
                <a:spcPct val="50000"/>
              </a:spcAft>
              <a:buFont typeface="Wingdings" pitchFamily="2" charset="2"/>
              <a:buNone/>
            </a:pPr>
            <a:r>
              <a:rPr lang="en-US" sz="1100" b="1" i="0" baseline="0" dirty="0" smtClean="0"/>
              <a:t>Sources: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100" dirty="0" smtClean="0"/>
              <a:t>Sedgh, Gilda; Singh, Susheela; Shah, Iqbal H.; Ahman, Elisabeth; Henshaw, Stanley K.; Bankole, Akinrinola. </a:t>
            </a:r>
            <a:r>
              <a:rPr lang="en-US" sz="1100" i="1" dirty="0" smtClean="0"/>
              <a:t>Induced abortion: Incidence and trends worldwide from 1995 to 2008</a:t>
            </a:r>
            <a:r>
              <a:rPr lang="en-US" sz="1100" b="0" dirty="0" smtClean="0"/>
              <a:t>; </a:t>
            </a:r>
            <a:r>
              <a:rPr lang="en-US" sz="1100" dirty="0" smtClean="0"/>
              <a:t>2012. Lancet, 379 (9816): 625-632.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i="0" u="none" strike="noStrike" kern="1200" baseline="0" dirty="0" smtClean="0"/>
          </a:p>
          <a:p>
            <a:pPr marL="0" lvl="0" indent="0" eaLnBrk="1" hangingPunct="1">
              <a:buFont typeface="Wingdings" pitchFamily="2" charset="2"/>
              <a:buNone/>
            </a:pPr>
            <a:endParaRPr lang="en-US" sz="1100" u="sng" dirty="0" smtClean="0"/>
          </a:p>
          <a:p>
            <a:pPr marL="0" lvl="0" indent="-342900" eaLnBrk="1" hangingPunct="1">
              <a:lnSpc>
                <a:spcPct val="80000"/>
              </a:lnSpc>
              <a:spcBef>
                <a:spcPct val="0"/>
              </a:spcBef>
              <a:spcAft>
                <a:spcPct val="50000"/>
              </a:spcAft>
              <a:buFont typeface="Wingdings" pitchFamily="2" charset="2"/>
              <a:buNone/>
            </a:pPr>
            <a:endParaRPr lang="en-US" sz="1100" b="0" i="0" dirty="0" smtClean="0"/>
          </a:p>
          <a:p>
            <a:pPr>
              <a:defRPr/>
            </a:pPr>
            <a:endParaRPr lang="en-US" sz="1100" b="0" u="sng" baseline="0" dirty="0" smtClean="0"/>
          </a:p>
        </p:txBody>
      </p:sp>
      <p:sp>
        <p:nvSpPr>
          <p:cNvPr id="4" name="Slide Number Placeholder 3"/>
          <p:cNvSpPr>
            <a:spLocks noGrp="1"/>
          </p:cNvSpPr>
          <p:nvPr>
            <p:ph type="sldNum" sz="quarter" idx="10"/>
          </p:nvPr>
        </p:nvSpPr>
        <p:spPr/>
        <p:txBody>
          <a:bodyPr/>
          <a:lstStyle/>
          <a:p>
            <a:fld id="{8F38D732-6D31-4EF8-A28C-76CFDEC958E6}" type="slidenum">
              <a:rPr lang="en-US" smtClean="0"/>
              <a:pPr/>
              <a:t>21</a:t>
            </a:fld>
            <a:endParaRPr lang="en-US" dirty="0"/>
          </a:p>
        </p:txBody>
      </p:sp>
    </p:spTree>
    <p:extLst>
      <p:ext uri="{BB962C8B-B14F-4D97-AF65-F5344CB8AC3E}">
        <p14:creationId xmlns:p14="http://schemas.microsoft.com/office/powerpoint/2010/main" val="13842001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spcBef>
                <a:spcPct val="60000"/>
              </a:spcBef>
            </a:pPr>
            <a:r>
              <a:rPr lang="en-US" sz="1050" i="1" dirty="0"/>
              <a:t>[</a:t>
            </a:r>
            <a:r>
              <a:rPr lang="en-US" sz="1100" i="1" dirty="0"/>
              <a:t>Module 1: Public Health and Human Rights Rationale]</a:t>
            </a:r>
            <a:endParaRPr lang="en-US" sz="1100" dirty="0"/>
          </a:p>
          <a:p>
            <a:pPr marL="353358" indent="-353358" defTabSz="1099337">
              <a:lnSpc>
                <a:spcPct val="90000"/>
              </a:lnSpc>
              <a:spcBef>
                <a:spcPct val="0"/>
              </a:spcBef>
              <a:spcAft>
                <a:spcPct val="10000"/>
              </a:spcAft>
              <a:buClr>
                <a:srgbClr val="E2D6B5"/>
              </a:buClr>
              <a:buSzPct val="120000"/>
              <a:buFont typeface="Arial" pitchFamily="34" charset="0"/>
              <a:buChar char="•"/>
            </a:pPr>
            <a:endParaRPr lang="en-US" sz="1100" dirty="0" smtClean="0"/>
          </a:p>
          <a:p>
            <a:pPr marL="0" marR="0" lvl="0" indent="0" algn="l" defTabSz="1066800" rtl="0" eaLnBrk="1" fontAlgn="auto" latinLnBrk="0" hangingPunct="1">
              <a:lnSpc>
                <a:spcPct val="90000"/>
              </a:lnSpc>
              <a:spcBef>
                <a:spcPct val="0"/>
              </a:spcBef>
              <a:spcAft>
                <a:spcPct val="10000"/>
              </a:spcAft>
              <a:buClr>
                <a:srgbClr val="E2D6B5"/>
              </a:buClr>
              <a:buSzPct val="120000"/>
              <a:buFontTx/>
              <a:buNone/>
              <a:tabLst/>
              <a:defRPr/>
            </a:pPr>
            <a:r>
              <a:rPr lang="en-US" sz="1100" b="1" dirty="0" smtClean="0"/>
              <a:t>Speaker’s Notes: </a:t>
            </a:r>
          </a:p>
          <a:p>
            <a:pPr marL="0" marR="0" lvl="0" indent="0" algn="l" defTabSz="1066800" rtl="0" eaLnBrk="1" fontAlgn="auto" latinLnBrk="0" hangingPunct="1">
              <a:lnSpc>
                <a:spcPct val="90000"/>
              </a:lnSpc>
              <a:spcBef>
                <a:spcPct val="0"/>
              </a:spcBef>
              <a:spcAft>
                <a:spcPct val="10000"/>
              </a:spcAft>
              <a:buClr>
                <a:srgbClr val="E2D6B5"/>
              </a:buClr>
              <a:buSzPct val="120000"/>
              <a:buFont typeface="Arial" pitchFamily="34" charset="0"/>
              <a:buNone/>
              <a:tabLst/>
              <a:defRPr/>
            </a:pPr>
            <a:r>
              <a:rPr lang="en-US" sz="1100" b="0" dirty="0" smtClean="0"/>
              <a:t>In terms of</a:t>
            </a:r>
            <a:r>
              <a:rPr lang="en-US" sz="1100" b="0" baseline="0" dirty="0" smtClean="0"/>
              <a:t> unwanted pregnancies among adolescents and young women, n</a:t>
            </a:r>
            <a:r>
              <a:rPr lang="en-US" sz="1100" dirty="0" smtClean="0"/>
              <a:t>early 14% of all unsafe abortions in developing countries are among women under age 20</a:t>
            </a:r>
            <a:r>
              <a:rPr lang="en-US" sz="1100" baseline="0" dirty="0" smtClean="0"/>
              <a:t>.  </a:t>
            </a:r>
            <a:r>
              <a:rPr lang="en-GB" sz="1100" u="none" dirty="0" smtClean="0">
                <a:cs typeface="Arial" charset="0"/>
              </a:rPr>
              <a:t>Adolescents are particularly vulnerable to unwanted pregnancy because they tend to have less information about sexuality and contraception, less access to services and fewer resources to manage their health care. [1, 2]</a:t>
            </a:r>
            <a:endParaRPr lang="en-GB" sz="1100" b="1" u="none" dirty="0" smtClean="0">
              <a:cs typeface="Arial" charset="0"/>
            </a:endParaRPr>
          </a:p>
          <a:p>
            <a:pPr lvl="0" defTabSz="1066800">
              <a:lnSpc>
                <a:spcPct val="90000"/>
              </a:lnSpc>
              <a:spcBef>
                <a:spcPct val="0"/>
              </a:spcBef>
              <a:spcAft>
                <a:spcPct val="10000"/>
              </a:spcAft>
              <a:buClr>
                <a:srgbClr val="E2D6B5"/>
              </a:buClr>
              <a:buSzPct val="120000"/>
            </a:pPr>
            <a:endParaRPr lang="en-US" sz="1100" baseline="0"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100" b="1" i="0" baseline="0" dirty="0" smtClean="0"/>
              <a:t>Customizing this slide: </a:t>
            </a:r>
          </a:p>
          <a:p>
            <a:pPr>
              <a:defRPr/>
            </a:pPr>
            <a:r>
              <a:rPr lang="en-US" sz="1100" i="1" dirty="0"/>
              <a:t>You can customize the slides in this module  (or add an additional slides)  with facts such as:</a:t>
            </a:r>
          </a:p>
          <a:p>
            <a:pPr marL="228600" lvl="1" indent="-114300">
              <a:lnSpc>
                <a:spcPct val="80000"/>
              </a:lnSpc>
              <a:spcBef>
                <a:spcPct val="0"/>
              </a:spcBef>
              <a:spcAft>
                <a:spcPct val="50000"/>
              </a:spcAft>
              <a:buFont typeface="Wingdings" pitchFamily="2" charset="2"/>
              <a:buChar char="§"/>
            </a:pPr>
            <a:r>
              <a:rPr lang="en-US" sz="1100" i="1" dirty="0"/>
              <a:t>Percentage of unsafe abortions in your country or region among women under </a:t>
            </a:r>
            <a:r>
              <a:rPr lang="en-US" sz="1100" i="1" dirty="0" smtClean="0"/>
              <a:t>20. </a:t>
            </a:r>
          </a:p>
          <a:p>
            <a:pPr marL="228600" lvl="1" indent="-114300">
              <a:lnSpc>
                <a:spcPct val="80000"/>
              </a:lnSpc>
              <a:spcBef>
                <a:spcPct val="0"/>
              </a:spcBef>
              <a:spcAft>
                <a:spcPct val="50000"/>
              </a:spcAft>
              <a:buFont typeface="Wingdings" pitchFamily="2" charset="2"/>
              <a:buChar char="§"/>
            </a:pPr>
            <a:r>
              <a:rPr lang="en-GB" sz="1100" i="1" dirty="0" smtClean="0">
                <a:cs typeface="Times New Roman" pitchFamily="18" charset="0"/>
              </a:rPr>
              <a:t>Using local studies to illustrate the situation in your country. Often, audiences have preconceived ideas about who is affected by abortion (such as primarily adolescents or unmarried women), so it can be useful to demonstrate that a wide range of women have abortions.</a:t>
            </a:r>
          </a:p>
          <a:p>
            <a:pPr marL="114300" lvl="1" indent="0">
              <a:lnSpc>
                <a:spcPct val="80000"/>
              </a:lnSpc>
              <a:spcBef>
                <a:spcPct val="0"/>
              </a:spcBef>
              <a:spcAft>
                <a:spcPct val="50000"/>
              </a:spcAft>
              <a:buFont typeface="Wingdings" pitchFamily="2" charset="2"/>
              <a:buNone/>
            </a:pPr>
            <a:endParaRPr lang="en-GB" sz="1100" i="1" dirty="0" smtClean="0">
              <a:cs typeface="Times New Roman" pitchFamily="18" charset="0"/>
            </a:endParaRPr>
          </a:p>
          <a:p>
            <a:pPr marL="0" marR="0" lvl="0" indent="-342900" algn="l" defTabSz="914400" rtl="0" eaLnBrk="1" fontAlgn="auto" latinLnBrk="0" hangingPunct="1">
              <a:lnSpc>
                <a:spcPct val="80000"/>
              </a:lnSpc>
              <a:spcBef>
                <a:spcPct val="0"/>
              </a:spcBef>
              <a:spcAft>
                <a:spcPct val="50000"/>
              </a:spcAft>
              <a:buClrTx/>
              <a:buSzTx/>
              <a:buFont typeface="Wingdings" pitchFamily="2" charset="2"/>
              <a:buNone/>
              <a:tabLst/>
              <a:defRPr/>
            </a:pPr>
            <a:r>
              <a:rPr lang="en-US" sz="1100" b="1" i="0" u="none" dirty="0" smtClean="0"/>
              <a:t>Sources:</a:t>
            </a:r>
            <a:r>
              <a:rPr lang="en-US" sz="1100" b="1" i="0" u="none" baseline="0" dirty="0" smtClean="0"/>
              <a:t>  </a:t>
            </a:r>
          </a:p>
          <a:p>
            <a:pPr marL="228600" indent="-228600" eaLnBrk="1" hangingPunct="1">
              <a:lnSpc>
                <a:spcPct val="80000"/>
              </a:lnSpc>
              <a:buFont typeface="+mj-lt"/>
              <a:buAutoNum type="arabicPeriod"/>
            </a:pPr>
            <a:r>
              <a:rPr lang="en-US" sz="1100" dirty="0" smtClean="0"/>
              <a:t>Johns Hopkins University Center for Communications Programs, “Meeting Unmet Need: New Strategies,” Population Reports XXIV/1 </a:t>
            </a:r>
          </a:p>
          <a:p>
            <a:pPr marL="228600" indent="-228600" eaLnBrk="1" hangingPunct="1">
              <a:lnSpc>
                <a:spcPct val="80000"/>
              </a:lnSpc>
              <a:buFont typeface="+mj-lt"/>
              <a:buAutoNum type="arabicPeriod"/>
            </a:pPr>
            <a:r>
              <a:rPr lang="en-GB" sz="1100" dirty="0" smtClean="0"/>
              <a:t>RAND Corporation, T</a:t>
            </a:r>
            <a:r>
              <a:rPr lang="en-US" sz="1100" dirty="0" smtClean="0"/>
              <a:t>he Unmet Need for Contraception in Developing Countries, Population Matters Policy Brief (Santa Monica, CA: Rand, 1998). </a:t>
            </a:r>
          </a:p>
          <a:p>
            <a:pPr marL="228600" indent="-228600" eaLnBrk="1" hangingPunct="1">
              <a:lnSpc>
                <a:spcPct val="80000"/>
              </a:lnSpc>
              <a:buFont typeface="+mj-lt"/>
              <a:buAutoNum type="arabicPeriod"/>
            </a:pPr>
            <a:endParaRPr lang="en-US" sz="1100" dirty="0" smtClean="0"/>
          </a:p>
          <a:p>
            <a:r>
              <a:rPr lang="en-US" sz="1100" b="1" dirty="0" smtClean="0"/>
              <a:t>Photo credit:</a:t>
            </a:r>
            <a:r>
              <a:rPr lang="en-US" sz="1100" b="1" baseline="0" dirty="0" smtClean="0"/>
              <a:t> </a:t>
            </a:r>
          </a:p>
          <a:p>
            <a:pPr marL="171450" indent="-171450">
              <a:buFont typeface="Arial" pitchFamily="34" charset="0"/>
              <a:buChar char="•"/>
            </a:pPr>
            <a:r>
              <a:rPr lang="en-US" sz="1100" b="0" baseline="0" dirty="0" smtClean="0"/>
              <a:t>Top square: </a:t>
            </a:r>
            <a:r>
              <a:rPr lang="en-US" sz="1100" kern="1200" dirty="0" smtClean="0">
                <a:solidFill>
                  <a:schemeClr val="tx1"/>
                </a:solidFill>
                <a:effectLst/>
                <a:latin typeface="+mn-lt"/>
                <a:ea typeface="+mn-ea"/>
                <a:cs typeface="+mn-cs"/>
              </a:rPr>
              <a:t>© Richard Lord, 2007.</a:t>
            </a:r>
            <a:endParaRPr lang="en-US" sz="1100" b="0" baseline="0" dirty="0" smtClean="0"/>
          </a:p>
          <a:p>
            <a:pPr marL="171450" indent="-171450">
              <a:buFont typeface="Arial" pitchFamily="34" charset="0"/>
              <a:buChar char="•"/>
            </a:pPr>
            <a:r>
              <a:rPr lang="en-US" sz="1100" b="0" baseline="0" dirty="0" smtClean="0"/>
              <a:t>Center rectangle: </a:t>
            </a:r>
            <a:r>
              <a:rPr lang="en-US" sz="1100" kern="1200" dirty="0" smtClean="0">
                <a:solidFill>
                  <a:schemeClr val="tx1"/>
                </a:solidFill>
                <a:effectLst/>
                <a:latin typeface="+mn-lt"/>
                <a:ea typeface="+mn-ea"/>
                <a:cs typeface="+mn-cs"/>
              </a:rPr>
              <a:t>© Richard Lord, no date.</a:t>
            </a:r>
            <a:endParaRPr lang="en-US" sz="1100" b="0" baseline="0"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kern="1200" dirty="0" smtClean="0">
                <a:solidFill>
                  <a:schemeClr val="tx1"/>
                </a:solidFill>
                <a:effectLst/>
                <a:latin typeface="+mn-lt"/>
                <a:ea typeface="+mn-ea"/>
                <a:cs typeface="+mn-cs"/>
              </a:rPr>
              <a:t>Bottom</a:t>
            </a:r>
            <a:r>
              <a:rPr lang="en-US" sz="1100" kern="1200" baseline="0" dirty="0" smtClean="0">
                <a:solidFill>
                  <a:schemeClr val="tx1"/>
                </a:solidFill>
                <a:effectLst/>
                <a:latin typeface="+mn-lt"/>
                <a:ea typeface="+mn-ea"/>
                <a:cs typeface="+mn-cs"/>
              </a:rPr>
              <a:t> rectangle: </a:t>
            </a:r>
            <a:r>
              <a:rPr lang="en-US" sz="1100" kern="1200" dirty="0" smtClean="0">
                <a:solidFill>
                  <a:schemeClr val="tx1"/>
                </a:solidFill>
                <a:effectLst/>
                <a:latin typeface="+mn-lt"/>
                <a:ea typeface="+mn-ea"/>
                <a:cs typeface="+mn-cs"/>
              </a:rPr>
              <a:t>© Richard Lord, 2011</a:t>
            </a:r>
            <a:r>
              <a:rPr lang="en-US" sz="1050" b="0" kern="1200" dirty="0" smtClean="0">
                <a:effectLst/>
              </a:rPr>
              <a:t>. </a:t>
            </a:r>
            <a:endParaRPr lang="en-US" sz="1050" b="0"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100" i="0" u="sng" dirty="0" smtClean="0">
                <a:effectLst/>
                <a:ea typeface="Calibri"/>
                <a:cs typeface="Andalus" pitchFamily="18" charset="-78"/>
              </a:rPr>
              <a:t>Disclaimer</a:t>
            </a:r>
            <a:r>
              <a:rPr lang="en-US" sz="1100" i="0" dirty="0" smtClean="0">
                <a:effectLst/>
                <a:ea typeface="Calibri"/>
                <a:cs typeface="Andalus" pitchFamily="18" charset="-78"/>
              </a:rPr>
              <a:t>:</a:t>
            </a:r>
            <a:r>
              <a:rPr lang="en-US" sz="1100" i="0" baseline="0" dirty="0" smtClean="0">
                <a:effectLst/>
                <a:ea typeface="Calibri"/>
                <a:cs typeface="Andalus" pitchFamily="18" charset="-78"/>
              </a:rPr>
              <a:t> </a:t>
            </a:r>
            <a:r>
              <a:rPr lang="en-US" sz="1100" i="0" dirty="0" smtClean="0">
                <a:effectLst/>
                <a:ea typeface="Calibri"/>
                <a:cs typeface="Andalus" pitchFamily="18" charset="-78"/>
              </a:rPr>
              <a:t>The photographs used in this publication are for illustrative purposes only; they do not imply any particular attitudes, behaviors, or actions on the part of the any person who appears in the photographs.</a:t>
            </a:r>
          </a:p>
          <a:p>
            <a:pPr marL="228600" indent="-228600" eaLnBrk="1" hangingPunct="1">
              <a:lnSpc>
                <a:spcPct val="80000"/>
              </a:lnSpc>
              <a:buFont typeface="+mj-lt"/>
              <a:buAutoNum type="arabicPeriod"/>
            </a:pPr>
            <a:endParaRPr lang="en-US" sz="1100" dirty="0" smtClean="0"/>
          </a:p>
          <a:p>
            <a:pPr marL="228600" indent="-228600" eaLnBrk="1" hangingPunct="1">
              <a:lnSpc>
                <a:spcPct val="80000"/>
              </a:lnSpc>
              <a:buFont typeface="+mj-lt"/>
              <a:buAutoNum type="arabicPeriod"/>
            </a:pPr>
            <a:endParaRPr lang="en-US" sz="1100" i="1" dirty="0" smtClean="0"/>
          </a:p>
        </p:txBody>
      </p:sp>
      <p:sp>
        <p:nvSpPr>
          <p:cNvPr id="4" name="Slide Number Placeholder 3"/>
          <p:cNvSpPr>
            <a:spLocks noGrp="1"/>
          </p:cNvSpPr>
          <p:nvPr>
            <p:ph type="sldNum" sz="quarter" idx="10"/>
          </p:nvPr>
        </p:nvSpPr>
        <p:spPr/>
        <p:txBody>
          <a:bodyPr/>
          <a:lstStyle/>
          <a:p>
            <a:fld id="{8F38D732-6D31-4EF8-A28C-76CFDEC958E6}" type="slidenum">
              <a:rPr lang="en-US" smtClean="0"/>
              <a:pPr/>
              <a:t>22</a:t>
            </a:fld>
            <a:endParaRPr lang="en-US" dirty="0"/>
          </a:p>
        </p:txBody>
      </p:sp>
    </p:spTree>
    <p:extLst>
      <p:ext uri="{BB962C8B-B14F-4D97-AF65-F5344CB8AC3E}">
        <p14:creationId xmlns:p14="http://schemas.microsoft.com/office/powerpoint/2010/main" val="13842001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5238" y="731838"/>
            <a:ext cx="4692650" cy="3519487"/>
          </a:xfrm>
        </p:spPr>
      </p:sp>
      <p:sp>
        <p:nvSpPr>
          <p:cNvPr id="3" name="Notes Placeholder 2"/>
          <p:cNvSpPr>
            <a:spLocks noGrp="1"/>
          </p:cNvSpPr>
          <p:nvPr>
            <p:ph type="body" idx="1"/>
          </p:nvPr>
        </p:nvSpPr>
        <p:spPr/>
        <p:txBody>
          <a:bodyPr/>
          <a:lstStyle/>
          <a:p>
            <a:pPr>
              <a:lnSpc>
                <a:spcPct val="80000"/>
              </a:lnSpc>
              <a:spcBef>
                <a:spcPct val="60000"/>
              </a:spcBef>
            </a:pPr>
            <a:r>
              <a:rPr lang="en-US" sz="1050" i="1" dirty="0"/>
              <a:t>[</a:t>
            </a:r>
            <a:r>
              <a:rPr lang="en-US" sz="1100" i="1" dirty="0"/>
              <a:t>Module 1: Public Health and Human Rights Rationale]</a:t>
            </a:r>
            <a:endParaRPr lang="en-US" sz="1100" dirty="0"/>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100" b="1" dirty="0" smtClean="0"/>
          </a:p>
          <a:p>
            <a:pPr lvl="0" defTabSz="1099337">
              <a:lnSpc>
                <a:spcPct val="90000"/>
              </a:lnSpc>
              <a:spcBef>
                <a:spcPct val="0"/>
              </a:spcBef>
              <a:spcAft>
                <a:spcPct val="10000"/>
              </a:spcAft>
              <a:buClr>
                <a:srgbClr val="E2D6B5"/>
              </a:buClr>
              <a:buSzPct val="120000"/>
              <a:defRPr/>
            </a:pPr>
            <a:r>
              <a:rPr lang="en-US" sz="1100" b="1" dirty="0"/>
              <a:t>Speaker’s Notes: </a:t>
            </a:r>
          </a:p>
          <a:p>
            <a:pPr marL="0" lvl="1" defTabSz="1099337">
              <a:lnSpc>
                <a:spcPct val="90000"/>
              </a:lnSpc>
              <a:spcBef>
                <a:spcPct val="0"/>
              </a:spcBef>
              <a:spcAft>
                <a:spcPct val="10000"/>
              </a:spcAft>
              <a:buClr>
                <a:srgbClr val="E2D6B5"/>
              </a:buClr>
              <a:buSzPct val="120000"/>
              <a:defRPr/>
            </a:pPr>
            <a:r>
              <a:rPr lang="en-US" sz="1100" dirty="0" smtClean="0"/>
              <a:t>As mentioned</a:t>
            </a:r>
            <a:r>
              <a:rPr lang="en-US" sz="1100" baseline="0" dirty="0" smtClean="0"/>
              <a:t> previously, w</a:t>
            </a:r>
            <a:r>
              <a:rPr lang="en-US" sz="1100" dirty="0" smtClean="0"/>
              <a:t>orldwide,</a:t>
            </a:r>
            <a:r>
              <a:rPr lang="en-US" sz="1100" baseline="0" dirty="0" smtClean="0"/>
              <a:t> there were an estimated 43.8 million abortions in 2008 [1].  </a:t>
            </a:r>
            <a:r>
              <a:rPr lang="en-US" sz="1100" dirty="0" smtClean="0"/>
              <a:t>Africa</a:t>
            </a:r>
            <a:r>
              <a:rPr lang="en-US" sz="1100" dirty="0"/>
              <a:t>, Latin </a:t>
            </a:r>
            <a:r>
              <a:rPr lang="en-US" sz="1100" dirty="0" smtClean="0"/>
              <a:t>America*</a:t>
            </a:r>
            <a:r>
              <a:rPr lang="en-US" sz="1100" baseline="0" dirty="0" smtClean="0"/>
              <a:t> and</a:t>
            </a:r>
            <a:r>
              <a:rPr lang="en-US" sz="1100" dirty="0" smtClean="0"/>
              <a:t> Asia </a:t>
            </a:r>
            <a:r>
              <a:rPr lang="en-US" sz="1100" dirty="0"/>
              <a:t>have the highest proportions of unsafe to safe abortions in the </a:t>
            </a:r>
            <a:r>
              <a:rPr lang="en-US" sz="1100" dirty="0" smtClean="0"/>
              <a:t>world**.  However, the statistic for Asia --- 40% --  is complex, as the proportion in nearly all the sub-regions of Asia is much higher.</a:t>
            </a:r>
          </a:p>
          <a:p>
            <a:pPr marL="0" lvl="1" defTabSz="1099337">
              <a:lnSpc>
                <a:spcPct val="90000"/>
              </a:lnSpc>
              <a:spcBef>
                <a:spcPct val="0"/>
              </a:spcBef>
              <a:spcAft>
                <a:spcPct val="10000"/>
              </a:spcAft>
              <a:buClr>
                <a:srgbClr val="E2D6B5"/>
              </a:buClr>
              <a:buSzPct val="120000"/>
              <a:defRPr/>
            </a:pPr>
            <a:endParaRPr lang="en-US" sz="1100" dirty="0"/>
          </a:p>
          <a:p>
            <a:pPr marL="0" lvl="1" defTabSz="1099337">
              <a:lnSpc>
                <a:spcPct val="90000"/>
              </a:lnSpc>
              <a:spcBef>
                <a:spcPct val="0"/>
              </a:spcBef>
              <a:spcAft>
                <a:spcPct val="10000"/>
              </a:spcAft>
              <a:buClr>
                <a:srgbClr val="E2D6B5"/>
              </a:buClr>
              <a:buSzPct val="120000"/>
              <a:defRPr/>
            </a:pPr>
            <a:r>
              <a:rPr lang="en-US" sz="1100" b="1" dirty="0" smtClean="0"/>
              <a:t>More information:</a:t>
            </a:r>
            <a:endParaRPr lang="en-US" sz="1100" dirty="0" smtClean="0"/>
          </a:p>
          <a:p>
            <a:pPr marL="0" lvl="1" defTabSz="1099337">
              <a:lnSpc>
                <a:spcPct val="90000"/>
              </a:lnSpc>
              <a:spcBef>
                <a:spcPct val="0"/>
              </a:spcBef>
              <a:spcAft>
                <a:spcPct val="10000"/>
              </a:spcAft>
              <a:buClr>
                <a:srgbClr val="E2D6B5"/>
              </a:buClr>
              <a:buSzPct val="120000"/>
              <a:defRPr/>
            </a:pPr>
            <a:r>
              <a:rPr lang="en-US" sz="1100" dirty="0" smtClean="0"/>
              <a:t>*In this slide and statistic/estimate,</a:t>
            </a:r>
            <a:r>
              <a:rPr lang="en-US" sz="1100" baseline="0" dirty="0" smtClean="0"/>
              <a:t> </a:t>
            </a:r>
            <a:r>
              <a:rPr lang="en-US" sz="1100" dirty="0" smtClean="0"/>
              <a:t>Latin America includes the sub-regions</a:t>
            </a:r>
            <a:r>
              <a:rPr lang="en-US" sz="1100" baseline="0" dirty="0" smtClean="0"/>
              <a:t>: Central America; South America; and the Caribbean. </a:t>
            </a:r>
            <a:endParaRPr lang="en-US" sz="1100" dirty="0" smtClean="0"/>
          </a:p>
          <a:p>
            <a:pPr marL="0" lvl="1" defTabSz="1099337">
              <a:lnSpc>
                <a:spcPct val="90000"/>
              </a:lnSpc>
              <a:spcBef>
                <a:spcPct val="0"/>
              </a:spcBef>
              <a:spcAft>
                <a:spcPct val="10000"/>
              </a:spcAft>
              <a:buClr>
                <a:srgbClr val="E2D6B5"/>
              </a:buClr>
              <a:buSzPct val="120000"/>
              <a:defRPr/>
            </a:pPr>
            <a:r>
              <a:rPr lang="en-US" sz="1100" dirty="0" smtClean="0"/>
              <a:t>**</a:t>
            </a:r>
            <a:r>
              <a:rPr lang="en-US" sz="1100" u="sng" dirty="0" smtClean="0"/>
              <a:t>Highest </a:t>
            </a:r>
            <a:r>
              <a:rPr lang="en-US" sz="1100" u="sng" dirty="0"/>
              <a:t>proportions of unsafe to safe abortions in the world </a:t>
            </a:r>
            <a:r>
              <a:rPr lang="en-US" sz="1100" dirty="0" smtClean="0"/>
              <a:t>Africa </a:t>
            </a:r>
            <a:r>
              <a:rPr lang="en-US" sz="1100" dirty="0"/>
              <a:t>(97%), Latin America (95%), </a:t>
            </a:r>
            <a:r>
              <a:rPr lang="en-US" sz="1100" dirty="0" smtClean="0"/>
              <a:t>and Asia (40%). </a:t>
            </a:r>
          </a:p>
          <a:p>
            <a:pPr marL="0" lvl="1" defTabSz="1099337">
              <a:lnSpc>
                <a:spcPct val="90000"/>
              </a:lnSpc>
              <a:spcBef>
                <a:spcPct val="0"/>
              </a:spcBef>
              <a:spcAft>
                <a:spcPct val="10000"/>
              </a:spcAft>
              <a:buClr>
                <a:srgbClr val="E2D6B5"/>
              </a:buClr>
              <a:buSzPct val="120000"/>
              <a:defRPr/>
            </a:pPr>
            <a:endParaRPr lang="en-US" sz="1100"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100" b="1" i="1" baseline="0" dirty="0" smtClean="0"/>
              <a:t>You can customize  the presentation by adding  a slide with:</a:t>
            </a:r>
          </a:p>
          <a:p>
            <a:pPr marL="228600" lvl="1" indent="-114300" eaLnBrk="1" hangingPunct="1">
              <a:lnSpc>
                <a:spcPct val="80000"/>
              </a:lnSpc>
              <a:spcBef>
                <a:spcPct val="0"/>
              </a:spcBef>
              <a:buFont typeface="Wingdings" pitchFamily="2" charset="2"/>
              <a:buChar char="§"/>
            </a:pPr>
            <a:r>
              <a:rPr lang="en-US" sz="1100" i="1" baseline="0" dirty="0" smtClean="0"/>
              <a:t>Percentage / proportion of abortions in your country that are unsafe; or </a:t>
            </a:r>
          </a:p>
          <a:p>
            <a:pPr marL="228600" marR="0" lvl="1" indent="-114300" algn="l" defTabSz="914400" rtl="0" eaLnBrk="1" fontAlgn="auto" latinLnBrk="0" hangingPunct="1">
              <a:lnSpc>
                <a:spcPct val="80000"/>
              </a:lnSpc>
              <a:spcBef>
                <a:spcPct val="0"/>
              </a:spcBef>
              <a:buClrTx/>
              <a:buSzTx/>
              <a:buFont typeface="Wingdings" pitchFamily="2" charset="2"/>
              <a:buChar char="§"/>
              <a:tabLst/>
              <a:defRPr/>
            </a:pPr>
            <a:r>
              <a:rPr lang="en-US" sz="1100" i="1" baseline="0" dirty="0" smtClean="0"/>
              <a:t>Percentage / proportion of abortions in your country that are unsafe compared to other countries in your region</a:t>
            </a:r>
          </a:p>
          <a:p>
            <a:pPr marL="0" lvl="1" defTabSz="1099337">
              <a:lnSpc>
                <a:spcPct val="90000"/>
              </a:lnSpc>
              <a:spcBef>
                <a:spcPct val="0"/>
              </a:spcBef>
              <a:spcAft>
                <a:spcPct val="10000"/>
              </a:spcAft>
              <a:buClr>
                <a:srgbClr val="E2D6B5"/>
              </a:buClr>
              <a:buSzPct val="120000"/>
              <a:defRPr/>
            </a:pPr>
            <a:endParaRPr lang="en-US" sz="1100" dirty="0"/>
          </a:p>
          <a:p>
            <a:r>
              <a:rPr lang="en-US" sz="1050" b="1" dirty="0"/>
              <a:t>Source:</a:t>
            </a:r>
            <a:endParaRPr lang="en-US" sz="1050" dirty="0"/>
          </a:p>
          <a:p>
            <a:pPr marL="228600" lvl="0" indent="-228600">
              <a:buFont typeface="+mj-lt"/>
              <a:buAutoNum type="arabicPeriod"/>
              <a:defRPr/>
            </a:pPr>
            <a:r>
              <a:rPr lang="en-US" sz="1100" dirty="0"/>
              <a:t>Sedgh, Gilda; Singh, Susheela; Shah, Iqbal H.; Ahman, Elisabeth; Henshaw, Stanley K.; Bankole, Akinrinola. </a:t>
            </a:r>
            <a:r>
              <a:rPr lang="en-US" sz="1100" i="1" dirty="0"/>
              <a:t>Induced abortion: Incidence and trends worldwide from 1995 to 2008</a:t>
            </a:r>
            <a:r>
              <a:rPr lang="en-US" sz="1100" b="1" dirty="0"/>
              <a:t>; </a:t>
            </a:r>
            <a:r>
              <a:rPr lang="en-US" sz="1100" dirty="0"/>
              <a:t>2012. Lancet, 379 (9816): 625-632.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100" b="1" i="1" dirty="0" smtClean="0"/>
          </a:p>
          <a:p>
            <a:endParaRPr lang="en-US" sz="1100" dirty="0" smtClean="0"/>
          </a:p>
        </p:txBody>
      </p:sp>
      <p:sp>
        <p:nvSpPr>
          <p:cNvPr id="4" name="Slide Number Placeholder 3"/>
          <p:cNvSpPr>
            <a:spLocks noGrp="1"/>
          </p:cNvSpPr>
          <p:nvPr>
            <p:ph type="sldNum" sz="quarter" idx="10"/>
          </p:nvPr>
        </p:nvSpPr>
        <p:spPr/>
        <p:txBody>
          <a:bodyPr/>
          <a:lstStyle/>
          <a:p>
            <a:fld id="{8F38D732-6D31-4EF8-A28C-76CFDEC958E6}" type="slidenum">
              <a:rPr lang="en-US" smtClean="0"/>
              <a:pPr/>
              <a:t>23</a:t>
            </a:fld>
            <a:endParaRPr lang="en-US" dirty="0"/>
          </a:p>
        </p:txBody>
      </p:sp>
    </p:spTree>
    <p:extLst>
      <p:ext uri="{BB962C8B-B14F-4D97-AF65-F5344CB8AC3E}">
        <p14:creationId xmlns:p14="http://schemas.microsoft.com/office/powerpoint/2010/main" val="4117549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spcBef>
                <a:spcPct val="60000"/>
              </a:spcBef>
            </a:pPr>
            <a:r>
              <a:rPr lang="en-US" sz="1050" i="1" dirty="0"/>
              <a:t>[</a:t>
            </a:r>
            <a:r>
              <a:rPr lang="en-US" sz="1100" i="1" dirty="0"/>
              <a:t>Module 1: Public Health and Human Rights Rationale]</a:t>
            </a:r>
            <a:endParaRPr lang="en-US" sz="1100" dirty="0"/>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100" b="1"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100" b="1" dirty="0" smtClean="0"/>
              <a:t>Speaker’s Notes:</a:t>
            </a:r>
          </a:p>
          <a:p>
            <a:r>
              <a:rPr lang="en-US" sz="1100" dirty="0" smtClean="0"/>
              <a:t>This graph better shows the wide </a:t>
            </a:r>
            <a:r>
              <a:rPr lang="en-US" sz="1100" baseline="0" dirty="0" smtClean="0"/>
              <a:t>variation across sub-regions in Asia* in the proportion of abortions that are considered to be unsafe.  In Eastern Asia, at the bottom of the chart, the percentage of abortions that are unsafe is .5%, which is considered to be negligible.  However, in Western, South-eastern and South-central Asia, the percentages are much higher, ranging from 60% to 65% [1]</a:t>
            </a:r>
            <a:r>
              <a:rPr lang="en-US" sz="1100" i="0" baseline="0" dirty="0" smtClean="0"/>
              <a:t>.  </a:t>
            </a:r>
          </a:p>
          <a:p>
            <a:endParaRPr lang="en-US" sz="1100" i="0" baseline="0" dirty="0" smtClean="0"/>
          </a:p>
          <a:p>
            <a:r>
              <a:rPr lang="en-US" sz="1100" i="0" baseline="0" dirty="0" smtClean="0"/>
              <a:t>For comparison, we can note that in the Caribbean region, which we saw</a:t>
            </a:r>
            <a:r>
              <a:rPr lang="en-US" sz="1100" i="0" dirty="0" smtClean="0"/>
              <a:t> in the previous slide, </a:t>
            </a:r>
            <a:r>
              <a:rPr lang="en-US" sz="1100" i="0" baseline="0" dirty="0" smtClean="0"/>
              <a:t> 46% of abortions are considered to be unsafe; so in three</a:t>
            </a:r>
            <a:r>
              <a:rPr lang="en-US" sz="1100" i="0" dirty="0" smtClean="0"/>
              <a:t> of Asia’s four sub-regions it is much higher than that – up to nearly 20% higher in South-central Asia. </a:t>
            </a:r>
            <a:r>
              <a:rPr lang="en-US" sz="1100" i="0" baseline="0" dirty="0" smtClean="0"/>
              <a:t> </a:t>
            </a:r>
            <a:endParaRPr lang="en-US" sz="1100" dirty="0" smtClean="0"/>
          </a:p>
          <a:p>
            <a:r>
              <a:rPr lang="en-US" sz="1100" dirty="0" smtClean="0"/>
              <a:t> </a:t>
            </a:r>
          </a:p>
          <a:p>
            <a:pPr>
              <a:defRPr/>
            </a:pPr>
            <a:r>
              <a:rPr lang="en-US" sz="1100" b="1" dirty="0" smtClean="0"/>
              <a:t>Customizing this side:</a:t>
            </a:r>
          </a:p>
          <a:p>
            <a:pPr>
              <a:defRPr/>
            </a:pPr>
            <a:r>
              <a:rPr lang="en-US" sz="1100" i="1" dirty="0" smtClean="0"/>
              <a:t>You </a:t>
            </a:r>
            <a:r>
              <a:rPr lang="en-US" sz="1100" i="1" dirty="0"/>
              <a:t>can customize  the presentation by adding  a slide with:</a:t>
            </a:r>
          </a:p>
          <a:p>
            <a:pPr marL="228600" lvl="1" indent="-114300">
              <a:lnSpc>
                <a:spcPct val="80000"/>
              </a:lnSpc>
              <a:spcBef>
                <a:spcPct val="0"/>
              </a:spcBef>
              <a:buFont typeface="Wingdings" pitchFamily="2" charset="2"/>
              <a:buChar char="§"/>
            </a:pPr>
            <a:r>
              <a:rPr lang="en-US" sz="1100" i="1" dirty="0"/>
              <a:t>Percentage / proportion of abortions in your country that are unsafe; or </a:t>
            </a:r>
          </a:p>
          <a:p>
            <a:pPr marL="228600" lvl="1" indent="-114300">
              <a:lnSpc>
                <a:spcPct val="80000"/>
              </a:lnSpc>
              <a:spcBef>
                <a:spcPct val="0"/>
              </a:spcBef>
              <a:buFont typeface="Wingdings" pitchFamily="2" charset="2"/>
              <a:buChar char="§"/>
              <a:defRPr/>
            </a:pPr>
            <a:r>
              <a:rPr lang="en-US" sz="1100" i="1" dirty="0"/>
              <a:t>Percentage / proportion of abortions in your country that are unsafe compared to other countries in your region</a:t>
            </a:r>
          </a:p>
          <a:p>
            <a:endParaRPr lang="en-US" sz="1100" b="1" dirty="0" smtClean="0"/>
          </a:p>
          <a:p>
            <a:r>
              <a:rPr lang="en-US" sz="1100" b="1" dirty="0" smtClean="0"/>
              <a:t>More</a:t>
            </a:r>
            <a:r>
              <a:rPr lang="en-US" sz="1100" b="1" baseline="0" dirty="0" smtClean="0"/>
              <a:t> information: </a:t>
            </a:r>
          </a:p>
          <a:p>
            <a:r>
              <a:rPr lang="en-US" sz="1100" u="none" baseline="0" dirty="0" smtClean="0"/>
              <a:t>*Regions and sub-regions defined by the United Nations. </a:t>
            </a:r>
            <a:r>
              <a:rPr lang="en-US" sz="1100" b="1" u="none" baseline="0" dirty="0" smtClean="0"/>
              <a:t>Eastern Asia </a:t>
            </a:r>
            <a:r>
              <a:rPr lang="en-US" sz="1100" u="none" baseline="0" dirty="0" smtClean="0"/>
              <a:t>includes China, Japan, Mongolia and Korea. </a:t>
            </a:r>
            <a:r>
              <a:rPr lang="en-US" sz="1100" b="1" u="none" kern="1200" dirty="0" smtClean="0">
                <a:effectLst/>
              </a:rPr>
              <a:t>South-central Asia </a:t>
            </a:r>
            <a:r>
              <a:rPr lang="en-US" sz="1100" b="0" u="none" kern="1200" dirty="0" smtClean="0">
                <a:effectLst/>
              </a:rPr>
              <a:t>includes</a:t>
            </a:r>
            <a:r>
              <a:rPr lang="en-US" sz="1100" u="none" kern="1200" dirty="0" smtClean="0">
                <a:effectLst/>
              </a:rPr>
              <a:t>: </a:t>
            </a:r>
            <a:r>
              <a:rPr lang="en-US" sz="1100" strike="noStrike" kern="1200" dirty="0" smtClean="0">
                <a:effectLst/>
              </a:rPr>
              <a:t>Afghanistan</a:t>
            </a:r>
            <a:r>
              <a:rPr lang="en-US" sz="1100" kern="1200" dirty="0" smtClean="0">
                <a:effectLst/>
              </a:rPr>
              <a:t>, </a:t>
            </a:r>
            <a:r>
              <a:rPr lang="en-US" sz="1100" strike="noStrike" kern="1200" dirty="0" smtClean="0">
                <a:effectLst/>
              </a:rPr>
              <a:t>Bangladesh</a:t>
            </a:r>
            <a:r>
              <a:rPr lang="en-US" sz="1100" kern="1200" dirty="0" smtClean="0">
                <a:effectLst/>
              </a:rPr>
              <a:t>, </a:t>
            </a:r>
            <a:r>
              <a:rPr lang="en-US" sz="1100" strike="noStrike" kern="1200" dirty="0" smtClean="0">
                <a:effectLst/>
              </a:rPr>
              <a:t>Bhutan</a:t>
            </a:r>
            <a:r>
              <a:rPr lang="en-US" sz="1100" kern="1200" dirty="0" smtClean="0">
                <a:effectLst/>
              </a:rPr>
              <a:t>, </a:t>
            </a:r>
            <a:r>
              <a:rPr lang="en-US" sz="1100" strike="noStrike" kern="1200" dirty="0" smtClean="0">
                <a:effectLst/>
              </a:rPr>
              <a:t>India</a:t>
            </a:r>
            <a:r>
              <a:rPr lang="en-US" sz="1100" dirty="0" smtClean="0"/>
              <a:t>, </a:t>
            </a:r>
            <a:r>
              <a:rPr lang="en-US" sz="1100" kern="1200" dirty="0" smtClean="0">
                <a:effectLst/>
              </a:rPr>
              <a:t> </a:t>
            </a:r>
            <a:r>
              <a:rPr lang="en-US" sz="1100" strike="noStrike" kern="1200" dirty="0" smtClean="0">
                <a:effectLst/>
              </a:rPr>
              <a:t>Iran</a:t>
            </a:r>
            <a:r>
              <a:rPr lang="en-US" sz="1100" kern="1200" dirty="0" smtClean="0">
                <a:effectLst/>
              </a:rPr>
              <a:t>, </a:t>
            </a:r>
            <a:r>
              <a:rPr lang="en-US" sz="1100" strike="noStrike" kern="1200" dirty="0" smtClean="0">
                <a:effectLst/>
              </a:rPr>
              <a:t>Maldives</a:t>
            </a:r>
            <a:r>
              <a:rPr lang="en-US" sz="1100" kern="1200" dirty="0" smtClean="0">
                <a:effectLst/>
              </a:rPr>
              <a:t>, </a:t>
            </a:r>
            <a:r>
              <a:rPr lang="en-US" sz="1100" strike="noStrike" kern="1200" dirty="0" smtClean="0">
                <a:effectLst/>
              </a:rPr>
              <a:t>Nepal</a:t>
            </a:r>
            <a:r>
              <a:rPr lang="en-US" sz="1100" kern="1200" dirty="0" smtClean="0">
                <a:effectLst/>
              </a:rPr>
              <a:t>, </a:t>
            </a:r>
            <a:r>
              <a:rPr lang="en-US" sz="1100" strike="noStrike" kern="1200" dirty="0" smtClean="0">
                <a:effectLst/>
              </a:rPr>
              <a:t>Pakistan</a:t>
            </a:r>
            <a:r>
              <a:rPr lang="en-US" sz="1100" kern="1200" dirty="0" smtClean="0">
                <a:effectLst/>
              </a:rPr>
              <a:t>, </a:t>
            </a:r>
            <a:r>
              <a:rPr lang="en-US" sz="1100" strike="noStrike" kern="1200" dirty="0" smtClean="0">
                <a:effectLst/>
              </a:rPr>
              <a:t>Sri Lanka</a:t>
            </a:r>
            <a:r>
              <a:rPr lang="en-US" sz="1100" kern="1200" dirty="0" smtClean="0">
                <a:effectLst/>
              </a:rPr>
              <a:t>, </a:t>
            </a:r>
            <a:r>
              <a:rPr lang="en-US" sz="1100" strike="noStrike" kern="1200" dirty="0" smtClean="0">
                <a:effectLst/>
              </a:rPr>
              <a:t>Kazakhstan</a:t>
            </a:r>
            <a:r>
              <a:rPr lang="en-US" sz="1100" kern="1200" dirty="0" smtClean="0">
                <a:effectLst/>
              </a:rPr>
              <a:t>, </a:t>
            </a:r>
            <a:r>
              <a:rPr lang="en-US" sz="1100" strike="noStrike" kern="1200" dirty="0" smtClean="0">
                <a:effectLst/>
              </a:rPr>
              <a:t>Kyrgyzstan</a:t>
            </a:r>
            <a:r>
              <a:rPr lang="en-US" sz="1100" kern="1200" dirty="0" smtClean="0">
                <a:effectLst/>
              </a:rPr>
              <a:t>, </a:t>
            </a:r>
            <a:r>
              <a:rPr lang="en-US" sz="1100" strike="noStrike" kern="1200" dirty="0" smtClean="0">
                <a:effectLst/>
              </a:rPr>
              <a:t>Tajikistan</a:t>
            </a:r>
            <a:r>
              <a:rPr lang="en-US" sz="1100" kern="1200" dirty="0" smtClean="0">
                <a:effectLst/>
              </a:rPr>
              <a:t>, </a:t>
            </a:r>
            <a:r>
              <a:rPr lang="en-US" sz="1100" strike="noStrike" kern="1200" dirty="0" smtClean="0">
                <a:effectLst/>
              </a:rPr>
              <a:t>Turkmenistan</a:t>
            </a:r>
            <a:r>
              <a:rPr lang="en-US" sz="1100" kern="1200" dirty="0" smtClean="0">
                <a:effectLst/>
              </a:rPr>
              <a:t>, </a:t>
            </a:r>
            <a:r>
              <a:rPr lang="en-US" sz="1100" strike="noStrike" kern="1200" dirty="0" smtClean="0">
                <a:effectLst/>
              </a:rPr>
              <a:t>Uzbekistan.</a:t>
            </a:r>
            <a:r>
              <a:rPr lang="en-US" sz="1100" strike="noStrike" kern="1200" baseline="0" dirty="0" smtClean="0">
                <a:effectLst/>
              </a:rPr>
              <a:t> </a:t>
            </a:r>
            <a:r>
              <a:rPr lang="en-US" sz="1100" b="1" baseline="0" dirty="0" smtClean="0"/>
              <a:t>South-eastern Asia </a:t>
            </a:r>
            <a:r>
              <a:rPr lang="en-US" sz="1100" baseline="0" dirty="0" smtClean="0"/>
              <a:t>includes </a:t>
            </a:r>
            <a:r>
              <a:rPr lang="en-US" sz="1100" strike="noStrike" kern="1200" dirty="0" smtClean="0">
                <a:effectLst/>
              </a:rPr>
              <a:t>Brunei</a:t>
            </a:r>
            <a:r>
              <a:rPr lang="en-US" sz="1100" kern="1200" dirty="0" smtClean="0">
                <a:effectLst/>
              </a:rPr>
              <a:t>, </a:t>
            </a:r>
            <a:r>
              <a:rPr lang="en-US" sz="1100" strike="noStrike" kern="1200" dirty="0" smtClean="0">
                <a:effectLst/>
              </a:rPr>
              <a:t>Burma</a:t>
            </a:r>
            <a:r>
              <a:rPr lang="en-US" sz="1100" dirty="0"/>
              <a:t> </a:t>
            </a:r>
            <a:r>
              <a:rPr lang="en-US" sz="1100" kern="1200" dirty="0" smtClean="0">
                <a:effectLst/>
              </a:rPr>
              <a:t>(Myanmar), </a:t>
            </a:r>
            <a:r>
              <a:rPr lang="en-US" sz="1100" strike="noStrike" kern="1200" dirty="0" smtClean="0">
                <a:effectLst/>
              </a:rPr>
              <a:t>Cambodia</a:t>
            </a:r>
            <a:r>
              <a:rPr lang="en-US" sz="1100" kern="1200" dirty="0" smtClean="0">
                <a:effectLst/>
              </a:rPr>
              <a:t>, </a:t>
            </a:r>
            <a:r>
              <a:rPr lang="en-US" sz="1100" strike="noStrike" kern="1200" dirty="0" smtClean="0">
                <a:effectLst/>
              </a:rPr>
              <a:t>Indonesia</a:t>
            </a:r>
            <a:r>
              <a:rPr lang="en-US" sz="1100" dirty="0" smtClean="0"/>
              <a:t>, </a:t>
            </a:r>
            <a:r>
              <a:rPr lang="en-US" sz="1100" kern="1200" dirty="0" smtClean="0">
                <a:effectLst/>
              </a:rPr>
              <a:t> </a:t>
            </a:r>
            <a:r>
              <a:rPr lang="en-US" sz="1100" strike="noStrike" kern="1200" dirty="0" smtClean="0">
                <a:effectLst/>
              </a:rPr>
              <a:t>Laos</a:t>
            </a:r>
            <a:r>
              <a:rPr lang="en-US" sz="1100" kern="1200" dirty="0" smtClean="0">
                <a:effectLst/>
              </a:rPr>
              <a:t> </a:t>
            </a:r>
            <a:r>
              <a:rPr lang="en-US" sz="1100" strike="noStrike" kern="1200" dirty="0" smtClean="0">
                <a:effectLst/>
              </a:rPr>
              <a:t>Malaysia</a:t>
            </a:r>
            <a:r>
              <a:rPr lang="en-US" sz="1100" kern="1200" dirty="0" smtClean="0">
                <a:effectLst/>
              </a:rPr>
              <a:t>, </a:t>
            </a:r>
            <a:r>
              <a:rPr lang="en-US" sz="1100" strike="noStrike" kern="1200" dirty="0" smtClean="0">
                <a:effectLst/>
              </a:rPr>
              <a:t>Philippines</a:t>
            </a:r>
            <a:r>
              <a:rPr lang="en-US" sz="1100" kern="1200" dirty="0" smtClean="0">
                <a:effectLst/>
              </a:rPr>
              <a:t>, </a:t>
            </a:r>
            <a:r>
              <a:rPr lang="en-US" sz="1100" strike="noStrike" kern="1200" dirty="0" smtClean="0">
                <a:effectLst/>
              </a:rPr>
              <a:t>Singapore</a:t>
            </a:r>
            <a:r>
              <a:rPr lang="en-US" sz="1100" kern="1200" dirty="0" smtClean="0">
                <a:effectLst/>
              </a:rPr>
              <a:t>, </a:t>
            </a:r>
            <a:r>
              <a:rPr lang="en-US" sz="1100" strike="noStrike" kern="1200" dirty="0" smtClean="0">
                <a:effectLst/>
              </a:rPr>
              <a:t>Thailand</a:t>
            </a:r>
            <a:r>
              <a:rPr lang="en-US" sz="1100" dirty="0" smtClean="0"/>
              <a:t>, </a:t>
            </a:r>
            <a:r>
              <a:rPr lang="en-US" sz="1100" kern="1200" dirty="0" smtClean="0">
                <a:effectLst/>
              </a:rPr>
              <a:t> </a:t>
            </a:r>
            <a:r>
              <a:rPr lang="en-US" sz="1100" strike="noStrike" kern="1200" dirty="0" smtClean="0">
                <a:effectLst/>
              </a:rPr>
              <a:t>East Timor</a:t>
            </a:r>
            <a:r>
              <a:rPr lang="en-US" sz="1100" kern="1200" dirty="0" smtClean="0">
                <a:effectLst/>
              </a:rPr>
              <a:t>, </a:t>
            </a:r>
            <a:r>
              <a:rPr lang="en-US" sz="1100" strike="noStrike" kern="1200" dirty="0" smtClean="0">
                <a:effectLst/>
              </a:rPr>
              <a:t>Vietnam. </a:t>
            </a:r>
            <a:r>
              <a:rPr lang="en-US" sz="1100" b="1" strike="noStrike" kern="1200" dirty="0" smtClean="0">
                <a:effectLst/>
              </a:rPr>
              <a:t>Western Asia </a:t>
            </a:r>
            <a:r>
              <a:rPr lang="en-US" sz="1100" strike="noStrike" kern="1200" dirty="0" smtClean="0">
                <a:effectLst/>
              </a:rPr>
              <a:t>includes: Armenia</a:t>
            </a:r>
            <a:r>
              <a:rPr lang="en-US" sz="1100" kern="1200" dirty="0" smtClean="0">
                <a:effectLst/>
              </a:rPr>
              <a:t>, </a:t>
            </a:r>
            <a:r>
              <a:rPr lang="en-US" sz="1100" strike="noStrike" kern="1200" dirty="0" smtClean="0">
                <a:effectLst/>
              </a:rPr>
              <a:t>Azerbaijan</a:t>
            </a:r>
            <a:r>
              <a:rPr lang="en-US" sz="1100" kern="1200" dirty="0" smtClean="0">
                <a:effectLst/>
              </a:rPr>
              <a:t>, </a:t>
            </a:r>
            <a:r>
              <a:rPr lang="en-US" sz="1100" strike="noStrike" kern="1200" dirty="0" smtClean="0">
                <a:effectLst/>
              </a:rPr>
              <a:t>Bahrain</a:t>
            </a:r>
            <a:r>
              <a:rPr lang="en-US" sz="1100" kern="1200" dirty="0" smtClean="0">
                <a:effectLst/>
              </a:rPr>
              <a:t>, </a:t>
            </a:r>
            <a:r>
              <a:rPr lang="en-US" sz="1100" strike="noStrike" kern="1200" dirty="0" smtClean="0">
                <a:effectLst/>
              </a:rPr>
              <a:t>Cyprus</a:t>
            </a:r>
            <a:r>
              <a:rPr lang="en-US" sz="1100" kern="1200" dirty="0" smtClean="0">
                <a:effectLst/>
              </a:rPr>
              <a:t>, </a:t>
            </a:r>
            <a:r>
              <a:rPr lang="en-US" sz="1100" strike="noStrike" kern="1200" dirty="0" smtClean="0">
                <a:effectLst/>
              </a:rPr>
              <a:t>Georgia</a:t>
            </a:r>
            <a:r>
              <a:rPr lang="en-US" sz="1100" kern="1200" dirty="0" smtClean="0">
                <a:effectLst/>
              </a:rPr>
              <a:t>, </a:t>
            </a:r>
            <a:r>
              <a:rPr lang="en-US" sz="1100" strike="noStrike" kern="1200" dirty="0" smtClean="0">
                <a:effectLst/>
              </a:rPr>
              <a:t>Iraq</a:t>
            </a:r>
            <a:r>
              <a:rPr lang="en-US" sz="1100" kern="1200" dirty="0" smtClean="0">
                <a:effectLst/>
              </a:rPr>
              <a:t>, </a:t>
            </a:r>
            <a:r>
              <a:rPr lang="en-US" sz="1100" strike="noStrike" kern="1200" dirty="0" smtClean="0">
                <a:effectLst/>
              </a:rPr>
              <a:t>Israel</a:t>
            </a:r>
            <a:r>
              <a:rPr lang="en-US" sz="1100" kern="1200" dirty="0" smtClean="0">
                <a:effectLst/>
              </a:rPr>
              <a:t>, </a:t>
            </a:r>
            <a:r>
              <a:rPr lang="en-US" sz="1100" strike="noStrike" kern="1200" dirty="0" smtClean="0">
                <a:effectLst/>
              </a:rPr>
              <a:t>Jordan</a:t>
            </a:r>
            <a:r>
              <a:rPr lang="en-US" sz="1100" kern="1200" dirty="0" smtClean="0">
                <a:effectLst/>
              </a:rPr>
              <a:t>, </a:t>
            </a:r>
            <a:r>
              <a:rPr lang="en-US" sz="1100" strike="noStrike" kern="1200" dirty="0" smtClean="0">
                <a:effectLst/>
              </a:rPr>
              <a:t>Kuwait</a:t>
            </a:r>
            <a:r>
              <a:rPr lang="en-US" sz="1100" kern="1200" dirty="0" smtClean="0">
                <a:effectLst/>
              </a:rPr>
              <a:t>, </a:t>
            </a:r>
            <a:r>
              <a:rPr lang="en-US" sz="1100" strike="noStrike" kern="1200" dirty="0" smtClean="0">
                <a:effectLst/>
              </a:rPr>
              <a:t>Lebanon</a:t>
            </a:r>
            <a:r>
              <a:rPr lang="en-US" sz="1100" dirty="0"/>
              <a:t> </a:t>
            </a:r>
            <a:r>
              <a:rPr lang="en-US" sz="1100" dirty="0" smtClean="0"/>
              <a:t>,</a:t>
            </a:r>
            <a:r>
              <a:rPr lang="en-US" sz="1100" kern="1200" dirty="0" smtClean="0">
                <a:effectLst/>
              </a:rPr>
              <a:t> </a:t>
            </a:r>
            <a:r>
              <a:rPr lang="en-US" sz="1100" strike="noStrike" kern="1200" dirty="0" smtClean="0">
                <a:effectLst/>
              </a:rPr>
              <a:t>Oman</a:t>
            </a:r>
            <a:r>
              <a:rPr lang="en-US" sz="1100" kern="1200" dirty="0" smtClean="0">
                <a:effectLst/>
              </a:rPr>
              <a:t>, </a:t>
            </a:r>
            <a:r>
              <a:rPr lang="en-US" sz="1100" strike="noStrike" kern="1200" dirty="0" smtClean="0">
                <a:effectLst/>
              </a:rPr>
              <a:t>Palestinian territories</a:t>
            </a:r>
            <a:r>
              <a:rPr lang="en-US" sz="1100" dirty="0"/>
              <a:t> </a:t>
            </a:r>
            <a:r>
              <a:rPr lang="en-US" sz="1100" kern="1200" dirty="0" smtClean="0">
                <a:effectLst/>
              </a:rPr>
              <a:t>(</a:t>
            </a:r>
            <a:r>
              <a:rPr lang="en-US" sz="1100" strike="noStrike" kern="1200" dirty="0" smtClean="0">
                <a:effectLst/>
              </a:rPr>
              <a:t>West Bank</a:t>
            </a:r>
            <a:r>
              <a:rPr lang="en-US" sz="1100" dirty="0"/>
              <a:t> </a:t>
            </a:r>
            <a:r>
              <a:rPr lang="en-US" sz="1100" kern="1200" dirty="0" smtClean="0">
                <a:effectLst/>
              </a:rPr>
              <a:t>and </a:t>
            </a:r>
            <a:r>
              <a:rPr lang="en-US" sz="1100" strike="noStrike" kern="1200" dirty="0" smtClean="0">
                <a:effectLst/>
              </a:rPr>
              <a:t>Gaza Strip</a:t>
            </a:r>
            <a:r>
              <a:rPr lang="en-US" sz="1100" kern="1200" dirty="0" smtClean="0">
                <a:effectLst/>
              </a:rPr>
              <a:t>), </a:t>
            </a:r>
            <a:r>
              <a:rPr lang="en-US" sz="1100" strike="noStrike" kern="1200" dirty="0" smtClean="0">
                <a:effectLst/>
              </a:rPr>
              <a:t>Qatar</a:t>
            </a:r>
            <a:r>
              <a:rPr lang="en-US" sz="1100" kern="1200" dirty="0" smtClean="0">
                <a:effectLst/>
              </a:rPr>
              <a:t>, </a:t>
            </a:r>
            <a:r>
              <a:rPr lang="en-US" sz="1100" strike="noStrike" kern="1200" dirty="0" smtClean="0">
                <a:effectLst/>
              </a:rPr>
              <a:t>Saudi Arabia</a:t>
            </a:r>
            <a:r>
              <a:rPr lang="en-US" sz="1100" kern="1200" dirty="0" smtClean="0">
                <a:effectLst/>
              </a:rPr>
              <a:t>, </a:t>
            </a:r>
            <a:r>
              <a:rPr lang="en-US" sz="1100" strike="noStrike" kern="1200" dirty="0" smtClean="0">
                <a:effectLst/>
              </a:rPr>
              <a:t>Syria</a:t>
            </a:r>
            <a:r>
              <a:rPr lang="en-US" sz="1100" kern="1200" dirty="0" smtClean="0">
                <a:effectLst/>
              </a:rPr>
              <a:t>, </a:t>
            </a:r>
            <a:r>
              <a:rPr lang="en-US" sz="1100" strike="noStrike" kern="1200" dirty="0" smtClean="0">
                <a:effectLst/>
              </a:rPr>
              <a:t>Turkey</a:t>
            </a:r>
            <a:r>
              <a:rPr lang="en-US" sz="1100" kern="1200" dirty="0" smtClean="0">
                <a:effectLst/>
              </a:rPr>
              <a:t>, </a:t>
            </a:r>
            <a:r>
              <a:rPr lang="en-US" sz="1100" strike="noStrike" kern="1200" dirty="0" smtClean="0">
                <a:effectLst/>
              </a:rPr>
              <a:t>United Arab Emirates</a:t>
            </a:r>
            <a:r>
              <a:rPr lang="en-US" sz="1100" kern="1200" dirty="0" smtClean="0">
                <a:effectLst/>
              </a:rPr>
              <a:t>, </a:t>
            </a:r>
            <a:r>
              <a:rPr lang="en-US" sz="1100" strike="noStrike" kern="1200" dirty="0" smtClean="0">
                <a:effectLst/>
              </a:rPr>
              <a:t>Yemen. </a:t>
            </a:r>
            <a:r>
              <a:rPr lang="en-US" sz="1100" dirty="0" smtClean="0"/>
              <a:t>Available </a:t>
            </a:r>
            <a:r>
              <a:rPr lang="en-US" sz="1100" dirty="0"/>
              <a:t>at: http://unstats.un.org/unsd/methods/m49/m49regin.htm  or http://millenniumindicators.un.org/unsd/methods/m49/m49regin.htm</a:t>
            </a:r>
          </a:p>
          <a:p>
            <a:pPr marL="0" marR="0" indent="0" algn="l" defTabSz="914400" rtl="0" eaLnBrk="1" fontAlgn="auto" latinLnBrk="0" hangingPunct="1">
              <a:lnSpc>
                <a:spcPct val="100000"/>
              </a:lnSpc>
              <a:spcBef>
                <a:spcPts val="0"/>
              </a:spcBef>
              <a:spcAft>
                <a:spcPts val="0"/>
              </a:spcAft>
              <a:buClrTx/>
              <a:buSzTx/>
              <a:buFont typeface="Arial" charset="0"/>
              <a:buNone/>
              <a:tabLst/>
              <a:defRPr/>
            </a:pPr>
            <a:endParaRPr lang="en-US" sz="1100" u="sng" kern="1200" dirty="0" smtClean="0">
              <a:effectLst/>
            </a:endParaRPr>
          </a:p>
          <a:p>
            <a:r>
              <a:rPr lang="en-US" sz="1100" b="1" dirty="0" smtClean="0"/>
              <a:t>Source:</a:t>
            </a:r>
            <a:endParaRPr lang="en-US" sz="1100" b="0" dirty="0" smtClean="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Sedgh, Gilda; Singh, Susheela; Shah, Iqbal H.; Ahman, Elisabeth; Henshaw, Stanley K.; Bankole, Akinrinola. </a:t>
            </a:r>
            <a:r>
              <a:rPr lang="en-US" sz="1200" i="1" kern="1200" dirty="0" smtClean="0">
                <a:solidFill>
                  <a:schemeClr val="tx1"/>
                </a:solidFill>
                <a:effectLst/>
                <a:latin typeface="+mn-lt"/>
                <a:ea typeface="+mn-ea"/>
                <a:cs typeface="+mn-cs"/>
              </a:rPr>
              <a:t>Induced abortion: Incidence and trends worldwide from 1995 to 2008</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2012. Lancet, 379 (9816): 625-632. </a:t>
            </a:r>
          </a:p>
          <a:p>
            <a:endParaRPr lang="en-US" sz="1100" b="1" dirty="0" smtClean="0"/>
          </a:p>
          <a:p>
            <a:endParaRPr lang="en-US" sz="1100" dirty="0"/>
          </a:p>
        </p:txBody>
      </p:sp>
      <p:sp>
        <p:nvSpPr>
          <p:cNvPr id="4" name="Slide Number Placeholder 3"/>
          <p:cNvSpPr>
            <a:spLocks noGrp="1"/>
          </p:cNvSpPr>
          <p:nvPr>
            <p:ph type="sldNum" sz="quarter" idx="10"/>
          </p:nvPr>
        </p:nvSpPr>
        <p:spPr/>
        <p:txBody>
          <a:bodyPr/>
          <a:lstStyle/>
          <a:p>
            <a:fld id="{8F38D732-6D31-4EF8-A28C-76CFDEC958E6}" type="slidenum">
              <a:rPr lang="en-US" smtClean="0"/>
              <a:pPr/>
              <a:t>24</a:t>
            </a:fld>
            <a:endParaRPr lang="en-US" dirty="0"/>
          </a:p>
        </p:txBody>
      </p:sp>
    </p:spTree>
    <p:extLst>
      <p:ext uri="{BB962C8B-B14F-4D97-AF65-F5344CB8AC3E}">
        <p14:creationId xmlns:p14="http://schemas.microsoft.com/office/powerpoint/2010/main" val="4117549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spcBef>
                <a:spcPct val="60000"/>
              </a:spcBef>
            </a:pPr>
            <a:r>
              <a:rPr lang="en-US" sz="1050" i="1" dirty="0"/>
              <a:t>[</a:t>
            </a:r>
            <a:r>
              <a:rPr lang="en-US" sz="1100" i="1" dirty="0"/>
              <a:t>Module 1: Public Health and Human Rights Rationale]</a:t>
            </a:r>
            <a:endParaRPr lang="en-US" sz="1100" dirty="0"/>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100" b="1"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100" b="1" dirty="0" smtClean="0"/>
              <a:t>Speaker’s Notes:</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100" b="0" dirty="0" smtClean="0"/>
              <a:t>This slide shows</a:t>
            </a:r>
            <a:r>
              <a:rPr lang="en-US" sz="1100" b="0" baseline="0" dirty="0" smtClean="0"/>
              <a:t> the comparison between the proportion of abortions that are estimated to be unsafe compared to safe, by sub-regions in Latin America. While the Caribbean is lower than Central and South America, recalling the previous slides, it is still higher than Asia (40%) and considerably higher than Eastern Europe (13%) </a:t>
            </a:r>
            <a:r>
              <a:rPr lang="en-US" sz="1100" baseline="0" dirty="0" smtClean="0"/>
              <a:t>[1</a:t>
            </a:r>
            <a:r>
              <a:rPr lang="en-US" sz="1100" i="0" baseline="0" dirty="0" smtClean="0"/>
              <a:t>].  </a:t>
            </a:r>
          </a:p>
          <a:p>
            <a:endParaRPr lang="en-US" sz="1100" i="0" baseline="0" dirty="0" smtClean="0"/>
          </a:p>
          <a:p>
            <a:pPr>
              <a:defRPr/>
            </a:pPr>
            <a:r>
              <a:rPr lang="en-US" sz="1100" b="1" dirty="0" smtClean="0"/>
              <a:t>Customizing this side:</a:t>
            </a:r>
          </a:p>
          <a:p>
            <a:pPr>
              <a:defRPr/>
            </a:pPr>
            <a:r>
              <a:rPr lang="en-US" sz="1100" i="1" dirty="0" smtClean="0"/>
              <a:t>You </a:t>
            </a:r>
            <a:r>
              <a:rPr lang="en-US" sz="1100" i="1" dirty="0"/>
              <a:t>can customize  the presentation by adding  a slide with:</a:t>
            </a:r>
          </a:p>
          <a:p>
            <a:pPr marL="228600" lvl="1" indent="-114300">
              <a:lnSpc>
                <a:spcPct val="80000"/>
              </a:lnSpc>
              <a:spcBef>
                <a:spcPct val="0"/>
              </a:spcBef>
              <a:buFont typeface="Wingdings" pitchFamily="2" charset="2"/>
              <a:buChar char="§"/>
            </a:pPr>
            <a:r>
              <a:rPr lang="en-US" sz="1100" i="1" dirty="0"/>
              <a:t>Percentage / proportion of abortions in your country that are unsafe; or </a:t>
            </a:r>
          </a:p>
          <a:p>
            <a:pPr marL="228600" lvl="1" indent="-114300">
              <a:lnSpc>
                <a:spcPct val="80000"/>
              </a:lnSpc>
              <a:spcBef>
                <a:spcPct val="0"/>
              </a:spcBef>
              <a:buFont typeface="Wingdings" pitchFamily="2" charset="2"/>
              <a:buChar char="§"/>
              <a:defRPr/>
            </a:pPr>
            <a:r>
              <a:rPr lang="en-US" sz="1100" i="1" dirty="0"/>
              <a:t>Percentage / proportion of abortions in your country that are unsafe compared to other countries in your region</a:t>
            </a:r>
          </a:p>
          <a:p>
            <a:endParaRPr lang="en-US" sz="1100" b="1" dirty="0" smtClean="0"/>
          </a:p>
          <a:p>
            <a:pPr marL="0" marR="0" indent="0" algn="l" defTabSz="914400" rtl="0" eaLnBrk="1" fontAlgn="auto" latinLnBrk="0" hangingPunct="1">
              <a:lnSpc>
                <a:spcPct val="100000"/>
              </a:lnSpc>
              <a:spcBef>
                <a:spcPts val="0"/>
              </a:spcBef>
              <a:spcAft>
                <a:spcPts val="0"/>
              </a:spcAft>
              <a:buClrTx/>
              <a:buSzTx/>
              <a:buFont typeface="Arial" charset="0"/>
              <a:buNone/>
              <a:tabLst/>
              <a:defRPr/>
            </a:pPr>
            <a:endParaRPr lang="en-US" sz="1100" b="1" u="none" kern="1200" dirty="0" smtClean="0">
              <a:effectLst/>
            </a:endParaRPr>
          </a:p>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en-US" sz="1100" b="1" u="none" kern="1200" dirty="0" smtClean="0">
                <a:effectLst/>
              </a:rPr>
              <a:t>Source: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Sedgh, Gilda; Singh, Susheela; Shah, Iqbal H.; Ahman, Elisabeth; Henshaw, Stanley K.; Bankole, Akinrinola. </a:t>
            </a:r>
            <a:r>
              <a:rPr lang="en-US" sz="1200" i="1" kern="1200" dirty="0" smtClean="0">
                <a:solidFill>
                  <a:schemeClr val="tx1"/>
                </a:solidFill>
                <a:effectLst/>
                <a:latin typeface="+mn-lt"/>
                <a:ea typeface="+mn-ea"/>
                <a:cs typeface="+mn-cs"/>
              </a:rPr>
              <a:t>Induced abortion: Incidence and trends worldwide from 1995 to 2008</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2012. Lancet, 379 (9816): 625-632. </a:t>
            </a:r>
          </a:p>
          <a:p>
            <a:pPr marL="0" marR="0" indent="0" algn="l" defTabSz="914400" rtl="0" eaLnBrk="1" fontAlgn="auto" latinLnBrk="0" hangingPunct="1">
              <a:lnSpc>
                <a:spcPct val="100000"/>
              </a:lnSpc>
              <a:spcBef>
                <a:spcPts val="0"/>
              </a:spcBef>
              <a:spcAft>
                <a:spcPts val="0"/>
              </a:spcAft>
              <a:buClrTx/>
              <a:buSzTx/>
              <a:buFont typeface="Arial" charset="0"/>
              <a:buNone/>
              <a:tabLst/>
              <a:defRPr/>
            </a:pPr>
            <a:endParaRPr lang="en-US" sz="1100" b="1" u="none" kern="1200" dirty="0" smtClean="0">
              <a:effectLst/>
            </a:endParaRPr>
          </a:p>
          <a:p>
            <a:endParaRPr lang="en-US" sz="1100" dirty="0" smtClean="0"/>
          </a:p>
          <a:p>
            <a:endParaRPr lang="en-US" sz="1100" dirty="0"/>
          </a:p>
        </p:txBody>
      </p:sp>
      <p:sp>
        <p:nvSpPr>
          <p:cNvPr id="4" name="Slide Number Placeholder 3"/>
          <p:cNvSpPr>
            <a:spLocks noGrp="1"/>
          </p:cNvSpPr>
          <p:nvPr>
            <p:ph type="sldNum" sz="quarter" idx="10"/>
          </p:nvPr>
        </p:nvSpPr>
        <p:spPr/>
        <p:txBody>
          <a:bodyPr/>
          <a:lstStyle/>
          <a:p>
            <a:fld id="{8F38D732-6D31-4EF8-A28C-76CFDEC958E6}" type="slidenum">
              <a:rPr lang="en-US" smtClean="0"/>
              <a:pPr/>
              <a:t>25</a:t>
            </a:fld>
            <a:endParaRPr lang="en-US" dirty="0"/>
          </a:p>
        </p:txBody>
      </p:sp>
    </p:spTree>
    <p:extLst>
      <p:ext uri="{BB962C8B-B14F-4D97-AF65-F5344CB8AC3E}">
        <p14:creationId xmlns:p14="http://schemas.microsoft.com/office/powerpoint/2010/main" val="4117549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spcBef>
                <a:spcPct val="60000"/>
              </a:spcBef>
            </a:pPr>
            <a:r>
              <a:rPr lang="en-US" sz="1050" i="1" dirty="0"/>
              <a:t>[</a:t>
            </a:r>
            <a:r>
              <a:rPr lang="en-US" sz="1100" i="1" dirty="0"/>
              <a:t>Module 1: Public Health and Human Rights Rationale]</a:t>
            </a:r>
            <a:endParaRPr lang="en-US" sz="1100" dirty="0"/>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100" b="1"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100" b="1" dirty="0" smtClean="0"/>
              <a:t>[Tip for speaker:] </a:t>
            </a:r>
            <a:endParaRPr lang="en-US" sz="11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100" i="1" dirty="0" smtClean="0"/>
              <a:t>This slide is optional. Depending on the purpose of your presentation, your audience and the time available, you may choose to present this slide to compare LAC with Asia and Eastern Europe.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100" b="1"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sz="1100" b="1" dirty="0" smtClean="0"/>
              <a:t>Speaker’s Notes:</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100" b="0" dirty="0" smtClean="0"/>
              <a:t>This slide shows</a:t>
            </a:r>
            <a:r>
              <a:rPr lang="en-US" sz="1100" b="0" baseline="0" dirty="0" smtClean="0"/>
              <a:t> the comparison between the proportion of abortions that are estimated to be unsafe compared to safe, by sub-regions in Latin America. While the Caribbean is lower than Central and South America, recalling the previous slides, it is till higher than Asia (40%) and considerably higher than Eastern Europe (13%), both of which we see at the bottom of the slide </a:t>
            </a:r>
            <a:r>
              <a:rPr lang="en-US" sz="1100" baseline="0" dirty="0" smtClean="0"/>
              <a:t>[1</a:t>
            </a:r>
            <a:r>
              <a:rPr lang="en-US" sz="1100" i="0" baseline="0" dirty="0" smtClean="0"/>
              <a:t>].  </a:t>
            </a:r>
          </a:p>
          <a:p>
            <a:endParaRPr lang="en-US" sz="1100" i="0" baseline="0" dirty="0" smtClean="0"/>
          </a:p>
          <a:p>
            <a:pPr>
              <a:defRPr/>
            </a:pPr>
            <a:r>
              <a:rPr lang="en-US" sz="1100" b="1" dirty="0" smtClean="0"/>
              <a:t>Customizing this side:</a:t>
            </a:r>
          </a:p>
          <a:p>
            <a:pPr>
              <a:defRPr/>
            </a:pPr>
            <a:r>
              <a:rPr lang="en-US" sz="1100" i="1" dirty="0" smtClean="0"/>
              <a:t>You </a:t>
            </a:r>
            <a:r>
              <a:rPr lang="en-US" sz="1100" i="1" dirty="0"/>
              <a:t>can customize  the presentation by adding  a slide with:</a:t>
            </a:r>
          </a:p>
          <a:p>
            <a:pPr marL="228600" lvl="1" indent="-114300">
              <a:lnSpc>
                <a:spcPct val="80000"/>
              </a:lnSpc>
              <a:spcBef>
                <a:spcPct val="0"/>
              </a:spcBef>
              <a:buFont typeface="Wingdings" pitchFamily="2" charset="2"/>
              <a:buChar char="§"/>
            </a:pPr>
            <a:r>
              <a:rPr lang="en-US" sz="1100" i="1" dirty="0"/>
              <a:t>Percentage / proportion of abortions in your country that are unsafe; or </a:t>
            </a:r>
          </a:p>
          <a:p>
            <a:pPr marL="228600" lvl="1" indent="-114300">
              <a:lnSpc>
                <a:spcPct val="80000"/>
              </a:lnSpc>
              <a:spcBef>
                <a:spcPct val="0"/>
              </a:spcBef>
              <a:buFont typeface="Wingdings" pitchFamily="2" charset="2"/>
              <a:buChar char="§"/>
              <a:defRPr/>
            </a:pPr>
            <a:r>
              <a:rPr lang="en-US" sz="1100" i="1" dirty="0"/>
              <a:t>Percentage / proportion of abortions in your country that are unsafe compared to other countries in your region</a:t>
            </a:r>
          </a:p>
          <a:p>
            <a:endParaRPr lang="en-US" sz="1100" b="1" dirty="0" smtClean="0"/>
          </a:p>
          <a:p>
            <a:r>
              <a:rPr lang="en-US" sz="1100" b="1" dirty="0" smtClean="0"/>
              <a:t>More</a:t>
            </a:r>
            <a:r>
              <a:rPr lang="en-US" sz="1100" b="1" baseline="0" dirty="0" smtClean="0"/>
              <a:t> information: </a:t>
            </a:r>
          </a:p>
          <a:p>
            <a:pPr marL="0" marR="0" indent="0" algn="l" defTabSz="914400" rtl="0" eaLnBrk="1" fontAlgn="auto" latinLnBrk="0" hangingPunct="1">
              <a:lnSpc>
                <a:spcPct val="100000"/>
              </a:lnSpc>
              <a:spcBef>
                <a:spcPts val="0"/>
              </a:spcBef>
              <a:spcAft>
                <a:spcPts val="0"/>
              </a:spcAft>
              <a:buClrTx/>
              <a:buSzTx/>
              <a:buFont typeface="Arial" charset="0"/>
              <a:buNone/>
              <a:tabLst/>
              <a:defRPr/>
            </a:pPr>
            <a:endParaRPr lang="en-US" sz="1100" b="1" u="none" kern="1200" dirty="0" smtClean="0">
              <a:effectLst/>
            </a:endParaRPr>
          </a:p>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en-US" sz="1100" b="1" u="none" kern="1200" dirty="0" smtClean="0">
                <a:effectLst/>
              </a:rPr>
              <a:t>Source: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Sedgh, Gilda; Singh, Susheela; Shah, Iqbal H.; Ahman, Elisabeth; Henshaw, Stanley K.; Bankole, Akinrinola. </a:t>
            </a:r>
            <a:r>
              <a:rPr lang="en-US" sz="1200" i="1" kern="1200" dirty="0" smtClean="0">
                <a:solidFill>
                  <a:schemeClr val="tx1"/>
                </a:solidFill>
                <a:effectLst/>
                <a:latin typeface="+mn-lt"/>
                <a:ea typeface="+mn-ea"/>
                <a:cs typeface="+mn-cs"/>
              </a:rPr>
              <a:t>Induced abortion: Incidence and trends worldwide from 1995 to 2008</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2012. Lancet, 379 (9816): 625-632. </a:t>
            </a:r>
          </a:p>
          <a:p>
            <a:pPr marL="0" marR="0" indent="0" algn="l" defTabSz="914400" rtl="0" eaLnBrk="1" fontAlgn="auto" latinLnBrk="0" hangingPunct="1">
              <a:lnSpc>
                <a:spcPct val="100000"/>
              </a:lnSpc>
              <a:spcBef>
                <a:spcPts val="0"/>
              </a:spcBef>
              <a:spcAft>
                <a:spcPts val="0"/>
              </a:spcAft>
              <a:buClrTx/>
              <a:buSzTx/>
              <a:buFont typeface="Arial" charset="0"/>
              <a:buNone/>
              <a:tabLst/>
              <a:defRPr/>
            </a:pPr>
            <a:endParaRPr lang="en-US" sz="1100" b="1" u="none" kern="1200" dirty="0" smtClean="0">
              <a:effectLst/>
            </a:endParaRPr>
          </a:p>
          <a:p>
            <a:endParaRPr lang="en-US" sz="1100" dirty="0" smtClean="0"/>
          </a:p>
          <a:p>
            <a:endParaRPr lang="en-US" sz="1100" dirty="0"/>
          </a:p>
        </p:txBody>
      </p:sp>
      <p:sp>
        <p:nvSpPr>
          <p:cNvPr id="4" name="Slide Number Placeholder 3"/>
          <p:cNvSpPr>
            <a:spLocks noGrp="1"/>
          </p:cNvSpPr>
          <p:nvPr>
            <p:ph type="sldNum" sz="quarter" idx="10"/>
          </p:nvPr>
        </p:nvSpPr>
        <p:spPr/>
        <p:txBody>
          <a:bodyPr/>
          <a:lstStyle/>
          <a:p>
            <a:fld id="{8F38D732-6D31-4EF8-A28C-76CFDEC958E6}" type="slidenum">
              <a:rPr lang="en-US" smtClean="0"/>
              <a:pPr/>
              <a:t>26</a:t>
            </a:fld>
            <a:endParaRPr lang="en-US" dirty="0"/>
          </a:p>
        </p:txBody>
      </p:sp>
    </p:spTree>
    <p:extLst>
      <p:ext uri="{BB962C8B-B14F-4D97-AF65-F5344CB8AC3E}">
        <p14:creationId xmlns:p14="http://schemas.microsoft.com/office/powerpoint/2010/main" val="4117549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spcBef>
                <a:spcPct val="60000"/>
              </a:spcBef>
            </a:pPr>
            <a:r>
              <a:rPr lang="en-US" sz="1050" i="1" dirty="0"/>
              <a:t>[</a:t>
            </a:r>
            <a:r>
              <a:rPr lang="en-US" sz="1100" i="1" dirty="0"/>
              <a:t>Module 1: Public Health and Human Rights Rationale]</a:t>
            </a:r>
            <a:endParaRPr lang="en-US" sz="1100" dirty="0"/>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100" b="1"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100" b="1" dirty="0" smtClean="0"/>
              <a:t>Speaker’s Notes:</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100" b="0" dirty="0" smtClean="0"/>
              <a:t>This slide shows</a:t>
            </a:r>
            <a:r>
              <a:rPr lang="en-US" sz="1100" b="0" baseline="0" dirty="0" smtClean="0"/>
              <a:t> the comparison between the proportion of abortions that are estimated to be unsafe compared to safe, by sub-regions in Africa. There is little variation among the sub-region in Africa. We can see that all but one region ranges between 96%-100% of abortions considered to be unsafe, with only Southern Africa being at 58% estimated to be unsafe; that figure is still higher than Asia, Latin America and the Caribbean. </a:t>
            </a:r>
            <a:r>
              <a:rPr lang="en-US" sz="1100" baseline="0" dirty="0" smtClean="0"/>
              <a:t>[1</a:t>
            </a:r>
            <a:r>
              <a:rPr lang="en-US" sz="1100" i="0" baseline="0" dirty="0" smtClean="0"/>
              <a:t>].  </a:t>
            </a:r>
          </a:p>
          <a:p>
            <a:endParaRPr lang="en-US" sz="1100" i="0" baseline="0" dirty="0" smtClean="0"/>
          </a:p>
          <a:p>
            <a:pPr>
              <a:defRPr/>
            </a:pPr>
            <a:r>
              <a:rPr lang="en-US" sz="1100" b="1" dirty="0" smtClean="0"/>
              <a:t>Customizing this side:</a:t>
            </a:r>
          </a:p>
          <a:p>
            <a:pPr>
              <a:defRPr/>
            </a:pPr>
            <a:r>
              <a:rPr lang="en-US" sz="1100" i="1" dirty="0" smtClean="0"/>
              <a:t>You </a:t>
            </a:r>
            <a:r>
              <a:rPr lang="en-US" sz="1100" i="1" dirty="0"/>
              <a:t>can customize  the presentation by adding  a slide with:</a:t>
            </a:r>
          </a:p>
          <a:p>
            <a:pPr marL="228600" lvl="1" indent="-114300">
              <a:lnSpc>
                <a:spcPct val="80000"/>
              </a:lnSpc>
              <a:spcBef>
                <a:spcPct val="0"/>
              </a:spcBef>
              <a:buFont typeface="Wingdings" pitchFamily="2" charset="2"/>
              <a:buChar char="§"/>
            </a:pPr>
            <a:r>
              <a:rPr lang="en-US" sz="1100" i="1" dirty="0"/>
              <a:t>Percentage / proportion of abortions in your country that are unsafe; or </a:t>
            </a:r>
          </a:p>
          <a:p>
            <a:pPr marL="228600" lvl="1" indent="-114300">
              <a:lnSpc>
                <a:spcPct val="80000"/>
              </a:lnSpc>
              <a:spcBef>
                <a:spcPct val="0"/>
              </a:spcBef>
              <a:buFont typeface="Wingdings" pitchFamily="2" charset="2"/>
              <a:buChar char="§"/>
              <a:defRPr/>
            </a:pPr>
            <a:r>
              <a:rPr lang="en-US" sz="1100" i="1" dirty="0"/>
              <a:t>Percentage / proportion of abortions in your country that are unsafe compared to other countries in your region</a:t>
            </a:r>
          </a:p>
          <a:p>
            <a:endParaRPr lang="en-US" sz="1100" b="1" dirty="0" smtClean="0"/>
          </a:p>
          <a:p>
            <a:r>
              <a:rPr lang="en-US" sz="1100" b="1" dirty="0" smtClean="0"/>
              <a:t>More</a:t>
            </a:r>
            <a:r>
              <a:rPr lang="en-US" sz="1100" b="1" baseline="0" dirty="0" smtClean="0"/>
              <a:t> information: </a:t>
            </a:r>
          </a:p>
          <a:p>
            <a:pPr marL="0" marR="0" indent="0" algn="l" defTabSz="914400" rtl="0" eaLnBrk="1" fontAlgn="auto" latinLnBrk="0" hangingPunct="1">
              <a:lnSpc>
                <a:spcPct val="100000"/>
              </a:lnSpc>
              <a:spcBef>
                <a:spcPts val="0"/>
              </a:spcBef>
              <a:spcAft>
                <a:spcPts val="0"/>
              </a:spcAft>
              <a:buClrTx/>
              <a:buSzTx/>
              <a:buFont typeface="Arial" charset="0"/>
              <a:buNone/>
              <a:tabLst/>
              <a:defRPr/>
            </a:pPr>
            <a:endParaRPr lang="en-US" sz="1100" b="1" u="none" kern="1200" dirty="0" smtClean="0">
              <a:effectLst/>
            </a:endParaRPr>
          </a:p>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en-US" sz="1100" b="1" u="none" kern="1200" dirty="0" smtClean="0">
                <a:effectLst/>
              </a:rPr>
              <a:t>Source: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Sedgh, Gilda; Singh, Susheela; Shah, Iqbal H.; Ahman, Elisabeth; Henshaw, Stanley K.; Bankole, Akinrinola. </a:t>
            </a:r>
            <a:r>
              <a:rPr lang="en-US" sz="1200" i="1" kern="1200" dirty="0" smtClean="0">
                <a:solidFill>
                  <a:schemeClr val="tx1"/>
                </a:solidFill>
                <a:effectLst/>
                <a:latin typeface="+mn-lt"/>
                <a:ea typeface="+mn-ea"/>
                <a:cs typeface="+mn-cs"/>
              </a:rPr>
              <a:t>Induced abortion: Incidence and trends worldwide from 1995 to 2008</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2012. Lancet, 379 (9816): 625-632. </a:t>
            </a:r>
          </a:p>
          <a:p>
            <a:pPr marL="0" marR="0" indent="0" algn="l" defTabSz="914400" rtl="0" eaLnBrk="1" fontAlgn="auto" latinLnBrk="0" hangingPunct="1">
              <a:lnSpc>
                <a:spcPct val="100000"/>
              </a:lnSpc>
              <a:spcBef>
                <a:spcPts val="0"/>
              </a:spcBef>
              <a:spcAft>
                <a:spcPts val="0"/>
              </a:spcAft>
              <a:buClrTx/>
              <a:buSzTx/>
              <a:buFont typeface="Arial" charset="0"/>
              <a:buNone/>
              <a:tabLst/>
              <a:defRPr/>
            </a:pPr>
            <a:endParaRPr lang="en-US" sz="1100" b="1" u="none" kern="1200" dirty="0" smtClean="0">
              <a:effectLst/>
            </a:endParaRPr>
          </a:p>
          <a:p>
            <a:endParaRPr lang="en-US" sz="1100" dirty="0" smtClean="0"/>
          </a:p>
          <a:p>
            <a:endParaRPr lang="en-US" sz="1100" dirty="0"/>
          </a:p>
        </p:txBody>
      </p:sp>
      <p:sp>
        <p:nvSpPr>
          <p:cNvPr id="4" name="Slide Number Placeholder 3"/>
          <p:cNvSpPr>
            <a:spLocks noGrp="1"/>
          </p:cNvSpPr>
          <p:nvPr>
            <p:ph type="sldNum" sz="quarter" idx="10"/>
          </p:nvPr>
        </p:nvSpPr>
        <p:spPr/>
        <p:txBody>
          <a:bodyPr/>
          <a:lstStyle/>
          <a:p>
            <a:fld id="{8F38D732-6D31-4EF8-A28C-76CFDEC958E6}" type="slidenum">
              <a:rPr lang="en-US" smtClean="0"/>
              <a:pPr/>
              <a:t>27</a:t>
            </a:fld>
            <a:endParaRPr lang="en-US" dirty="0"/>
          </a:p>
        </p:txBody>
      </p:sp>
    </p:spTree>
    <p:extLst>
      <p:ext uri="{BB962C8B-B14F-4D97-AF65-F5344CB8AC3E}">
        <p14:creationId xmlns:p14="http://schemas.microsoft.com/office/powerpoint/2010/main" val="4117549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837" y="4465637"/>
            <a:ext cx="5791200" cy="4224814"/>
          </a:xfrm>
        </p:spPr>
        <p:txBody>
          <a:bodyPr/>
          <a:lstStyle/>
          <a:p>
            <a:pPr>
              <a:lnSpc>
                <a:spcPct val="80000"/>
              </a:lnSpc>
              <a:spcBef>
                <a:spcPct val="60000"/>
              </a:spcBef>
            </a:pPr>
            <a:r>
              <a:rPr lang="en-US" sz="1000" i="1" dirty="0"/>
              <a:t>[</a:t>
            </a:r>
            <a:r>
              <a:rPr lang="en-US" sz="1050" i="1" dirty="0"/>
              <a:t>Module 1: Public Health and Human Rights Rationale]</a:t>
            </a:r>
            <a:endParaRPr lang="en-US" sz="1050" dirty="0"/>
          </a:p>
          <a:p>
            <a:endParaRPr lang="en-US" sz="1100"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100" b="1" dirty="0" smtClean="0"/>
              <a:t>Speaker’s Notes:</a:t>
            </a:r>
          </a:p>
          <a:p>
            <a:r>
              <a:rPr lang="en-US" sz="1100" dirty="0" smtClean="0"/>
              <a:t>Here we see a</a:t>
            </a:r>
            <a:r>
              <a:rPr lang="en-US" sz="1100" baseline="0" dirty="0" smtClean="0"/>
              <a:t>n African woman’s risk of death from unsafe abortion broken out by region.  The risk for Least Developed Countries (LDCs) in the world is high at 80 per 100,000 live births, but in sub-Saharan Africa, is even higher, at 90 per 100,000 births. </a:t>
            </a:r>
            <a:r>
              <a:rPr lang="en-US" sz="1100" u="none" dirty="0" smtClean="0">
                <a:cs typeface="Times New Roman" pitchFamily="18" charset="0"/>
              </a:rPr>
              <a:t>When</a:t>
            </a:r>
            <a:r>
              <a:rPr lang="en-US" sz="1100" u="none" baseline="0" dirty="0" smtClean="0">
                <a:cs typeface="Times New Roman" pitchFamily="18" charset="0"/>
              </a:rPr>
              <a:t> we disaggregate (break out) the numbers from regions in Africa, we see that in Northern Africa, the risk is similar to that found in Asia (30 per 100,000), and the estimates rise a bit to </a:t>
            </a:r>
            <a:r>
              <a:rPr lang="en-US" sz="1100" dirty="0">
                <a:cs typeface="Times New Roman" pitchFamily="18" charset="0"/>
              </a:rPr>
              <a:t>40 </a:t>
            </a:r>
            <a:r>
              <a:rPr lang="en-US" sz="1100" dirty="0" smtClean="0">
                <a:cs typeface="Times New Roman" pitchFamily="18" charset="0"/>
              </a:rPr>
              <a:t>deaths per </a:t>
            </a:r>
            <a:r>
              <a:rPr lang="en-US" sz="1100" dirty="0">
                <a:cs typeface="Times New Roman" pitchFamily="18" charset="0"/>
              </a:rPr>
              <a:t>100,000 </a:t>
            </a:r>
            <a:r>
              <a:rPr lang="en-US" sz="1100" dirty="0" smtClean="0">
                <a:cs typeface="Times New Roman" pitchFamily="18" charset="0"/>
              </a:rPr>
              <a:t>unsafe abortions in </a:t>
            </a:r>
            <a:r>
              <a:rPr lang="en-US" sz="1100" u="none" baseline="0" dirty="0" smtClean="0">
                <a:cs typeface="Times New Roman" pitchFamily="18" charset="0"/>
              </a:rPr>
              <a:t>Southern African,</a:t>
            </a:r>
            <a:r>
              <a:rPr lang="en-US" sz="1100" u="none" dirty="0" smtClean="0">
                <a:cs typeface="Times New Roman" pitchFamily="18" charset="0"/>
              </a:rPr>
              <a:t> which is high.  But then the numbers jump up considerably to an estimated </a:t>
            </a:r>
            <a:r>
              <a:rPr lang="en-US" sz="1100" u="none" baseline="0" dirty="0" smtClean="0">
                <a:cs typeface="Times New Roman" pitchFamily="18" charset="0"/>
              </a:rPr>
              <a:t>80 deaths per 100,000 per unsafe abortion in Western Africa and 100 deaths per 100,000 unsafe abortions in Eastern and Middle Africa </a:t>
            </a:r>
            <a:r>
              <a:rPr lang="en-US" sz="1100" dirty="0" smtClean="0">
                <a:cs typeface="Times New Roman" pitchFamily="18" charset="0"/>
              </a:rPr>
              <a:t>[1</a:t>
            </a:r>
            <a:r>
              <a:rPr lang="en-US" sz="1100" u="none" dirty="0" smtClean="0">
                <a:cs typeface="Times New Roman" pitchFamily="18" charset="0"/>
              </a:rPr>
              <a:t>, p. 27].</a:t>
            </a:r>
            <a:endParaRPr lang="en-US" sz="1100" baseline="0" dirty="0" smtClean="0"/>
          </a:p>
          <a:p>
            <a:endParaRPr lang="en-US" sz="1100" baseline="0" dirty="0" smtClean="0"/>
          </a:p>
          <a:p>
            <a:pPr eaLnBrk="1" hangingPunct="1">
              <a:lnSpc>
                <a:spcPct val="80000"/>
              </a:lnSpc>
              <a:spcBef>
                <a:spcPct val="0"/>
              </a:spcBef>
              <a:spcAft>
                <a:spcPct val="50000"/>
              </a:spcAft>
            </a:pPr>
            <a:r>
              <a:rPr lang="en-US" sz="1100" u="none" dirty="0" smtClean="0">
                <a:cs typeface="Times New Roman" pitchFamily="18" charset="0"/>
              </a:rPr>
              <a:t>It is estimated that in Africa, about 29,000 women die each year from complications related to unsafe abortion, accounting for 14% of all maternal deaths [1,</a:t>
            </a:r>
            <a:r>
              <a:rPr lang="en-US" sz="1100" u="none" baseline="0" dirty="0" smtClean="0">
                <a:cs typeface="Times New Roman" pitchFamily="18" charset="0"/>
              </a:rPr>
              <a:t> p. 28</a:t>
            </a:r>
            <a:r>
              <a:rPr lang="en-US" sz="1100" dirty="0" smtClean="0">
                <a:cs typeface="Times New Roman" pitchFamily="18" charset="0"/>
              </a:rPr>
              <a:t>]. </a:t>
            </a:r>
            <a:r>
              <a:rPr lang="en-US" sz="1100" dirty="0" smtClean="0"/>
              <a:t>The stigma around abortion makes it difficult to gather data on this issue, however, and numbers may in fact be much higher.  </a:t>
            </a:r>
          </a:p>
          <a:p>
            <a:endParaRPr lang="en-US" sz="1100" dirty="0" smtClean="0"/>
          </a:p>
          <a:p>
            <a:r>
              <a:rPr lang="en-US" sz="1100" b="1" dirty="0" smtClean="0"/>
              <a:t>Source: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100" kern="1200" dirty="0" smtClean="0">
                <a:solidFill>
                  <a:schemeClr val="tx1"/>
                </a:solidFill>
                <a:effectLst/>
                <a:latin typeface="+mn-lt"/>
                <a:ea typeface="+mn-ea"/>
                <a:cs typeface="+mn-cs"/>
              </a:rPr>
              <a:t>World Health Organization. (2011) </a:t>
            </a:r>
            <a:r>
              <a:rPr lang="en-US" sz="1100" i="1" kern="1200" dirty="0" smtClean="0">
                <a:solidFill>
                  <a:schemeClr val="tx1"/>
                </a:solidFill>
                <a:effectLst/>
                <a:latin typeface="+mn-lt"/>
                <a:ea typeface="+mn-ea"/>
                <a:cs typeface="+mn-cs"/>
              </a:rPr>
              <a:t>Unsafe abortion: global and regional estimates of the incidence of unsafe abortion and associated mortality in 2008, sixth edition </a:t>
            </a:r>
            <a:r>
              <a:rPr lang="en-US" sz="1100" kern="1200" dirty="0" smtClean="0">
                <a:solidFill>
                  <a:schemeClr val="tx1"/>
                </a:solidFill>
                <a:effectLst/>
                <a:latin typeface="+mn-lt"/>
                <a:ea typeface="+mn-ea"/>
                <a:cs typeface="+mn-cs"/>
              </a:rPr>
              <a:t>(Geneva: WHO, 2011). </a:t>
            </a:r>
          </a:p>
        </p:txBody>
      </p:sp>
      <p:sp>
        <p:nvSpPr>
          <p:cNvPr id="4" name="Slide Number Placeholder 3"/>
          <p:cNvSpPr>
            <a:spLocks noGrp="1"/>
          </p:cNvSpPr>
          <p:nvPr>
            <p:ph type="sldNum" sz="quarter" idx="10"/>
          </p:nvPr>
        </p:nvSpPr>
        <p:spPr/>
        <p:txBody>
          <a:bodyPr/>
          <a:lstStyle/>
          <a:p>
            <a:fld id="{8F38D732-6D31-4EF8-A28C-76CFDEC958E6}" type="slidenum">
              <a:rPr lang="en-US" smtClean="0"/>
              <a:pPr/>
              <a:t>28</a:t>
            </a:fld>
            <a:endParaRPr lang="en-US" dirty="0"/>
          </a:p>
        </p:txBody>
      </p:sp>
    </p:spTree>
    <p:extLst>
      <p:ext uri="{BB962C8B-B14F-4D97-AF65-F5344CB8AC3E}">
        <p14:creationId xmlns:p14="http://schemas.microsoft.com/office/powerpoint/2010/main" val="17064693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spcBef>
                <a:spcPct val="60000"/>
              </a:spcBef>
            </a:pPr>
            <a:r>
              <a:rPr lang="en-US" sz="1050" i="1" dirty="0"/>
              <a:t>[</a:t>
            </a:r>
            <a:r>
              <a:rPr lang="en-US" sz="1100" i="1" dirty="0"/>
              <a:t>Module 1: Public Health and Human Rights Rationale]</a:t>
            </a:r>
            <a:endParaRPr lang="en-US" sz="1100" dirty="0"/>
          </a:p>
          <a:p>
            <a:endParaRPr lang="en-US" sz="1100" b="1" baseline="0" dirty="0" smtClean="0"/>
          </a:p>
          <a:p>
            <a:r>
              <a:rPr lang="en-US" sz="1100" b="1" baseline="0" dirty="0" smtClean="0"/>
              <a:t>Speakers Notes: </a:t>
            </a:r>
          </a:p>
          <a:p>
            <a:r>
              <a:rPr lang="en-US" sz="1100" baseline="0" dirty="0" smtClean="0"/>
              <a:t>As we know, the consequences of unsafe abortion can be dire for a woman, her family and the community.  Estimates indicate that the </a:t>
            </a:r>
            <a:r>
              <a:rPr lang="en-US" sz="1100" dirty="0" smtClean="0"/>
              <a:t>22 </a:t>
            </a:r>
            <a:r>
              <a:rPr lang="en-US" sz="1100" dirty="0"/>
              <a:t>million unsafe </a:t>
            </a:r>
            <a:r>
              <a:rPr lang="en-US" sz="1100" dirty="0" smtClean="0"/>
              <a:t>abortions we see globally result in 47,000 abortion-related deaths,</a:t>
            </a:r>
            <a:r>
              <a:rPr lang="en-US" sz="1100" baseline="0" dirty="0" smtClean="0"/>
              <a:t> </a:t>
            </a:r>
            <a:r>
              <a:rPr lang="en-US" sz="1100" dirty="0" smtClean="0"/>
              <a:t>5 million women disabled annually, [1], and 220,000 children left</a:t>
            </a:r>
            <a:r>
              <a:rPr lang="en-US" sz="1100" baseline="0" dirty="0" smtClean="0"/>
              <a:t> </a:t>
            </a:r>
            <a:r>
              <a:rPr lang="en-US" sz="1100" dirty="0" smtClean="0"/>
              <a:t>motherless due to abortion</a:t>
            </a:r>
            <a:r>
              <a:rPr lang="en-US" sz="1100" baseline="0" dirty="0" smtClean="0"/>
              <a:t>-related deaths [2]</a:t>
            </a:r>
            <a:r>
              <a:rPr lang="en-US" sz="1100" dirty="0" smtClean="0"/>
              <a:t> </a:t>
            </a:r>
            <a:r>
              <a:rPr lang="en-US" sz="1100" baseline="0" dirty="0" smtClean="0"/>
              <a:t> </a:t>
            </a:r>
          </a:p>
          <a:p>
            <a:endParaRPr lang="en-US" sz="1100" baseline="0" dirty="0" smtClean="0"/>
          </a:p>
          <a:p>
            <a:r>
              <a:rPr lang="en-US" sz="1100" baseline="0" dirty="0" smtClean="0"/>
              <a:t>It is important to keep in mind however, that given the often illegal or clandestine nature of unsafe abortion, coupled with fear of punishment and stigma among providers and women, these figures are probably vastly under-reported.  For example, reliable data on deaths from unsafe second-trimester abortion is difficult to obtain </a:t>
            </a:r>
            <a:r>
              <a:rPr lang="en-US" sz="1100" dirty="0"/>
              <a:t>[</a:t>
            </a:r>
            <a:r>
              <a:rPr lang="en-US" sz="1100" baseline="0" dirty="0" smtClean="0"/>
              <a:t>3], resulting in gross under-reporting of maternal deaths due to unsafe abortion </a:t>
            </a:r>
            <a:r>
              <a:rPr lang="en-US" sz="1100" dirty="0"/>
              <a:t>[</a:t>
            </a:r>
            <a:r>
              <a:rPr lang="en-US" sz="1100" baseline="0" dirty="0" smtClean="0"/>
              <a:t>4].   </a:t>
            </a:r>
          </a:p>
          <a:p>
            <a:endParaRPr lang="en-US" sz="11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100" b="1" i="0" baseline="0" dirty="0" smtClean="0"/>
              <a:t>Customizing this slide: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100" i="1" baseline="0" dirty="0" smtClean="0"/>
              <a:t>You can customize the slides in this module  (or add an additional slides)  with facts such as:</a:t>
            </a:r>
          </a:p>
          <a:p>
            <a:pPr marL="228600" lvl="1" indent="-114300" eaLnBrk="1" hangingPunct="1">
              <a:lnSpc>
                <a:spcPct val="80000"/>
              </a:lnSpc>
              <a:spcBef>
                <a:spcPct val="0"/>
              </a:spcBef>
              <a:buFont typeface="Wingdings" pitchFamily="2" charset="2"/>
              <a:buChar char="§"/>
            </a:pPr>
            <a:r>
              <a:rPr lang="en-US" sz="1100" i="1" baseline="0" dirty="0" smtClean="0"/>
              <a:t>The number of abortion related deaths annually in your country or region </a:t>
            </a:r>
          </a:p>
          <a:p>
            <a:pPr marL="228600" lvl="1" indent="-114300" eaLnBrk="1" hangingPunct="1">
              <a:lnSpc>
                <a:spcPct val="80000"/>
              </a:lnSpc>
              <a:spcBef>
                <a:spcPct val="0"/>
              </a:spcBef>
              <a:buFont typeface="Wingdings" pitchFamily="2" charset="2"/>
              <a:buChar char="§"/>
            </a:pPr>
            <a:r>
              <a:rPr lang="en-US" sz="1100" i="1" dirty="0" smtClean="0"/>
              <a:t>The number of women in your country or region with disabilities</a:t>
            </a:r>
            <a:r>
              <a:rPr lang="en-US" sz="1100" i="1" baseline="0" dirty="0" smtClean="0"/>
              <a:t> resulting from unsafe abortion</a:t>
            </a:r>
          </a:p>
          <a:p>
            <a:pPr marL="228600" lvl="1" indent="-114300" eaLnBrk="1" hangingPunct="1">
              <a:lnSpc>
                <a:spcPct val="80000"/>
              </a:lnSpc>
              <a:spcBef>
                <a:spcPct val="0"/>
              </a:spcBef>
              <a:buFont typeface="Wingdings" pitchFamily="2" charset="2"/>
              <a:buChar char="§"/>
            </a:pPr>
            <a:r>
              <a:rPr lang="en-US" sz="1100" i="1" dirty="0" smtClean="0"/>
              <a:t>National percentages of how many maternal deaths are attributable to unsafe abortion.  </a:t>
            </a:r>
          </a:p>
          <a:p>
            <a:pPr marL="228600" lvl="1" indent="-114300" eaLnBrk="1" hangingPunct="1">
              <a:lnSpc>
                <a:spcPct val="80000"/>
              </a:lnSpc>
              <a:spcBef>
                <a:spcPct val="0"/>
              </a:spcBef>
              <a:buFont typeface="Wingdings" pitchFamily="2" charset="2"/>
              <a:buChar char="§"/>
            </a:pPr>
            <a:r>
              <a:rPr lang="en-US" sz="1100" i="1" dirty="0" smtClean="0"/>
              <a:t>Estimate of the number of women who die annually in your country</a:t>
            </a:r>
            <a:r>
              <a:rPr lang="en-US" sz="1100" i="1" baseline="0" dirty="0" smtClean="0"/>
              <a:t> due to unsafe abortion</a:t>
            </a:r>
            <a:endParaRPr lang="en-US" sz="1100" i="1" dirty="0" smtClean="0"/>
          </a:p>
          <a:p>
            <a:pPr marL="228600" lvl="1" indent="-114300" eaLnBrk="1" hangingPunct="1">
              <a:lnSpc>
                <a:spcPct val="80000"/>
              </a:lnSpc>
              <a:spcBef>
                <a:spcPct val="0"/>
              </a:spcBef>
              <a:spcAft>
                <a:spcPct val="50000"/>
              </a:spcAft>
              <a:buFont typeface="Wingdings" pitchFamily="2" charset="2"/>
              <a:buChar char="§"/>
            </a:pPr>
            <a:r>
              <a:rPr lang="en-US" sz="1100" i="1" dirty="0" smtClean="0"/>
              <a:t>National</a:t>
            </a:r>
            <a:r>
              <a:rPr lang="en-US" sz="1100" i="1" baseline="0" dirty="0" smtClean="0"/>
              <a:t> p</a:t>
            </a:r>
            <a:r>
              <a:rPr lang="en-US" sz="1100" i="1" dirty="0" smtClean="0"/>
              <a:t>ercentage</a:t>
            </a:r>
            <a:r>
              <a:rPr lang="en-US" sz="1100" i="1" baseline="0" dirty="0" smtClean="0"/>
              <a:t> of women who are likely to develop temporary or life long disability requiring medical care due to unsafe abortion.</a:t>
            </a:r>
          </a:p>
          <a:p>
            <a:pPr marL="114300" lvl="1" indent="0" eaLnBrk="1" hangingPunct="1">
              <a:lnSpc>
                <a:spcPct val="80000"/>
              </a:lnSpc>
              <a:spcBef>
                <a:spcPct val="0"/>
              </a:spcBef>
              <a:spcAft>
                <a:spcPct val="50000"/>
              </a:spcAft>
              <a:buFont typeface="Wingdings" pitchFamily="2" charset="2"/>
              <a:buNone/>
            </a:pPr>
            <a:endParaRPr lang="en-US" sz="1100" i="1" baseline="0" dirty="0" smtClean="0"/>
          </a:p>
          <a:p>
            <a:pPr>
              <a:lnSpc>
                <a:spcPct val="80000"/>
              </a:lnSpc>
              <a:spcBef>
                <a:spcPct val="0"/>
              </a:spcBef>
              <a:spcAft>
                <a:spcPct val="50000"/>
              </a:spcAft>
            </a:pPr>
            <a:r>
              <a:rPr lang="en-US" sz="1100" b="1" dirty="0" smtClean="0"/>
              <a:t>Sources:</a:t>
            </a:r>
          </a:p>
          <a:p>
            <a:pPr marL="228600" indent="-228600">
              <a:lnSpc>
                <a:spcPct val="80000"/>
              </a:lnSpc>
              <a:spcBef>
                <a:spcPct val="0"/>
              </a:spcBef>
              <a:buFont typeface="+mj-lt"/>
              <a:buAutoNum type="arabicPeriod"/>
            </a:pPr>
            <a:r>
              <a:rPr lang="en-US" sz="1100" dirty="0"/>
              <a:t>World Health Organization. (2011) </a:t>
            </a:r>
            <a:r>
              <a:rPr lang="en-US" sz="1100" i="1" dirty="0"/>
              <a:t>Unsafe abortion: global and regional estimates of the incidence of unsafe abortion and associated mortality in 2008, sixth edition </a:t>
            </a:r>
            <a:r>
              <a:rPr lang="en-US" sz="1100" dirty="0"/>
              <a:t>(Geneva: WHO, 2011). </a:t>
            </a:r>
            <a:endParaRPr lang="en-US" sz="1100" dirty="0" smtClean="0"/>
          </a:p>
          <a:p>
            <a:pPr marL="228600" indent="-228600">
              <a:lnSpc>
                <a:spcPct val="80000"/>
              </a:lnSpc>
              <a:spcBef>
                <a:spcPct val="0"/>
              </a:spcBef>
              <a:buFont typeface="+mj-lt"/>
              <a:buAutoNum type="arabicPeriod"/>
            </a:pPr>
            <a:r>
              <a:rPr lang="en-US" sz="1100" dirty="0" smtClean="0"/>
              <a:t>Haddad</a:t>
            </a:r>
            <a:r>
              <a:rPr lang="en-US" sz="1100" dirty="0"/>
              <a:t>, Lisa B., Nour, Nawal M., </a:t>
            </a:r>
            <a:r>
              <a:rPr lang="en-US" sz="1100" i="1" dirty="0"/>
              <a:t>Unsafe Abortion: Unnecessary Maternal Mortality. </a:t>
            </a:r>
            <a:r>
              <a:rPr lang="da-DK" sz="1100" dirty="0"/>
              <a:t>Rev Obstet Gynecol. </a:t>
            </a:r>
            <a:r>
              <a:rPr lang="da-DK" sz="1100" i="1" dirty="0"/>
              <a:t>2009;2(2):122-126.  </a:t>
            </a:r>
            <a:endParaRPr lang="en-US" sz="1100" dirty="0" smtClean="0"/>
          </a:p>
          <a:p>
            <a:pPr marL="228600" indent="-228600">
              <a:lnSpc>
                <a:spcPct val="80000"/>
              </a:lnSpc>
              <a:spcBef>
                <a:spcPct val="0"/>
              </a:spcBef>
              <a:buFont typeface="+mj-lt"/>
              <a:buAutoNum type="arabicPeriod"/>
            </a:pPr>
            <a:r>
              <a:rPr lang="en-US" sz="1100" dirty="0" smtClean="0">
                <a:cs typeface="Times New Roman" pitchFamily="18" charset="0"/>
              </a:rPr>
              <a:t>Walker </a:t>
            </a:r>
            <a:r>
              <a:rPr lang="en-US" sz="1100" dirty="0">
                <a:cs typeface="Times New Roman" pitchFamily="18" charset="0"/>
              </a:rPr>
              <a:t>D et al., Deaths from complications of unsafe abortion: misclassified second trimester deaths. </a:t>
            </a:r>
            <a:r>
              <a:rPr lang="en-US" sz="1100" i="1" dirty="0">
                <a:cs typeface="Times New Roman" pitchFamily="18" charset="0"/>
              </a:rPr>
              <a:t>Reproductive Health Matters, </a:t>
            </a:r>
            <a:r>
              <a:rPr lang="en-US" sz="1100" dirty="0">
                <a:cs typeface="Times New Roman" pitchFamily="18" charset="0"/>
              </a:rPr>
              <a:t>2004, 12:27-38.</a:t>
            </a:r>
          </a:p>
          <a:p>
            <a:pPr marL="228600" indent="-228600">
              <a:lnSpc>
                <a:spcPct val="80000"/>
              </a:lnSpc>
              <a:spcBef>
                <a:spcPct val="0"/>
              </a:spcBef>
              <a:spcAft>
                <a:spcPct val="50000"/>
              </a:spcAft>
              <a:buFont typeface="+mj-lt"/>
              <a:buAutoNum type="arabicPeriod"/>
            </a:pPr>
            <a:r>
              <a:rPr lang="en-US" sz="1100" dirty="0"/>
              <a:t>World Health Organization (2012). </a:t>
            </a:r>
            <a:r>
              <a:rPr lang="en-US" sz="1100" i="1" dirty="0"/>
              <a:t>Safe Abortion: technical and policy guidance for health systems</a:t>
            </a:r>
            <a:r>
              <a:rPr lang="en-US" sz="1100" dirty="0"/>
              <a:t>, second edition, (Geneva: WHO, 2012</a:t>
            </a:r>
            <a:r>
              <a:rPr lang="en-US" sz="1100" dirty="0" smtClean="0"/>
              <a:t>).</a:t>
            </a:r>
          </a:p>
          <a:p>
            <a:pPr marL="0" indent="0">
              <a:lnSpc>
                <a:spcPct val="80000"/>
              </a:lnSpc>
              <a:spcBef>
                <a:spcPct val="0"/>
              </a:spcBef>
              <a:spcAft>
                <a:spcPct val="50000"/>
              </a:spcAft>
              <a:buFont typeface="+mj-lt"/>
              <a:buNone/>
            </a:pPr>
            <a:endParaRPr lang="en-US" sz="1100" dirty="0"/>
          </a:p>
          <a:p>
            <a:pPr marL="0" indent="0">
              <a:buFont typeface="Wingdings" pitchFamily="2" charset="2"/>
              <a:buNone/>
            </a:pPr>
            <a:r>
              <a:rPr lang="en-US" sz="1100" b="1" dirty="0" smtClean="0"/>
              <a:t>Photo credits:</a:t>
            </a:r>
          </a:p>
          <a:p>
            <a:pPr marL="0" indent="0">
              <a:buFont typeface="Wingdings" pitchFamily="2" charset="2"/>
              <a:buNone/>
            </a:pPr>
            <a:r>
              <a:rPr lang="en-US" sz="1100" i="1" dirty="0" smtClean="0"/>
              <a:t>Clockwise</a:t>
            </a:r>
            <a:r>
              <a:rPr lang="en-US" sz="1100" i="1" baseline="0" dirty="0" smtClean="0"/>
              <a:t> from top left:</a:t>
            </a:r>
          </a:p>
          <a:p>
            <a:pPr marL="171450" indent="-171450">
              <a:buFont typeface="Arial" pitchFamily="34" charset="0"/>
              <a:buChar char="•"/>
            </a:pPr>
            <a:r>
              <a:rPr lang="en-US" sz="1100" b="0" kern="1200" dirty="0" smtClean="0">
                <a:effectLst/>
              </a:rPr>
              <a:t>© Richard Lord 2006. </a:t>
            </a:r>
          </a:p>
          <a:p>
            <a:pPr marL="171450" indent="-171450">
              <a:buFont typeface="Arial" pitchFamily="34" charset="0"/>
              <a:buChar char="•"/>
            </a:pPr>
            <a:r>
              <a:rPr lang="en-US" sz="1100" dirty="0" smtClean="0">
                <a:effectLst/>
              </a:rPr>
              <a:t>© Richard Lord</a:t>
            </a:r>
            <a:r>
              <a:rPr lang="en-US" sz="1100" baseline="0" dirty="0" smtClean="0">
                <a:effectLst/>
              </a:rPr>
              <a:t> 2006.</a:t>
            </a:r>
            <a:r>
              <a:rPr lang="en-US" sz="1100" b="0" dirty="0" smtClean="0">
                <a:effectLst/>
              </a:rPr>
              <a:t> </a:t>
            </a:r>
          </a:p>
          <a:p>
            <a:pPr marL="171450" indent="-171450">
              <a:buFont typeface="Arial" pitchFamily="34" charset="0"/>
              <a:buChar char="•"/>
            </a:pPr>
            <a:r>
              <a:rPr lang="en-US" sz="1100" b="0" kern="1200" dirty="0" smtClean="0">
                <a:effectLst/>
              </a:rPr>
              <a:t>© Sara Gómez/Ipas. </a:t>
            </a:r>
            <a:r>
              <a:rPr lang="en-US" sz="1100" kern="1200" dirty="0" smtClean="0">
                <a:effectLst/>
              </a:rPr>
              <a:t> </a:t>
            </a:r>
          </a:p>
          <a:p>
            <a:pPr marL="0" indent="0">
              <a:buFont typeface="Arial" pitchFamily="34" charset="0"/>
              <a:buNone/>
            </a:pPr>
            <a:endParaRPr lang="en-US" sz="1100" kern="1200" dirty="0" smtClean="0">
              <a:effectLst/>
            </a:endParaRPr>
          </a:p>
          <a:p>
            <a:r>
              <a:rPr lang="en-US" sz="1100" i="1" kern="1200" dirty="0" smtClean="0">
                <a:effectLst/>
              </a:rPr>
              <a:t>Disclaimer:</a:t>
            </a:r>
            <a:r>
              <a:rPr lang="en-US" sz="1100" i="1" kern="1200" baseline="0" dirty="0" smtClean="0">
                <a:effectLst/>
              </a:rPr>
              <a:t> </a:t>
            </a:r>
            <a:r>
              <a:rPr lang="en-US" sz="1100" i="1" kern="1200" dirty="0" smtClean="0">
                <a:effectLst/>
              </a:rPr>
              <a:t>The photographs used in this publication are for illustrative purposes only; they do not imply any particular attitudes, behaviors, or actions on the part of the any person who appears in the photographs.</a:t>
            </a:r>
            <a:br>
              <a:rPr lang="en-US" sz="1100" i="1" kern="1200" dirty="0" smtClean="0">
                <a:effectLst/>
              </a:rPr>
            </a:br>
            <a:endParaRPr lang="en-US" sz="1100" i="1" dirty="0"/>
          </a:p>
          <a:p>
            <a:pPr marL="176679" indent="-176679">
              <a:buFont typeface="Wingdings" pitchFamily="2" charset="2"/>
              <a:buChar char="§"/>
            </a:pPr>
            <a:endParaRPr lang="en-US" sz="1100" baseline="30000" dirty="0"/>
          </a:p>
        </p:txBody>
      </p:sp>
      <p:sp>
        <p:nvSpPr>
          <p:cNvPr id="4" name="Slide Number Placeholder 3"/>
          <p:cNvSpPr>
            <a:spLocks noGrp="1"/>
          </p:cNvSpPr>
          <p:nvPr>
            <p:ph type="sldNum" sz="quarter" idx="10"/>
          </p:nvPr>
        </p:nvSpPr>
        <p:spPr/>
        <p:txBody>
          <a:bodyPr/>
          <a:lstStyle/>
          <a:p>
            <a:fld id="{8F38D732-6D31-4EF8-A28C-76CFDEC958E6}" type="slidenum">
              <a:rPr lang="en-US" smtClean="0"/>
              <a:pPr/>
              <a:t>29</a:t>
            </a:fld>
            <a:endParaRPr lang="en-US" dirty="0"/>
          </a:p>
        </p:txBody>
      </p:sp>
    </p:spTree>
    <p:extLst>
      <p:ext uri="{BB962C8B-B14F-4D97-AF65-F5344CB8AC3E}">
        <p14:creationId xmlns:p14="http://schemas.microsoft.com/office/powerpoint/2010/main" val="3263900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100" i="1" dirty="0"/>
              <a:t>[Introduction]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t>Speaker’s Notes: </a:t>
            </a:r>
          </a:p>
          <a:p>
            <a:pPr>
              <a:defRPr/>
            </a:pPr>
            <a:r>
              <a:rPr lang="en-US" sz="1100" b="0" i="0" baseline="0" dirty="0" smtClean="0">
                <a:latin typeface="+mn-lt"/>
              </a:rPr>
              <a:t>The </a:t>
            </a:r>
            <a:r>
              <a:rPr lang="en-US" sz="1100" dirty="0" smtClean="0"/>
              <a:t>presentation</a:t>
            </a:r>
            <a:r>
              <a:rPr lang="en-US" sz="1100" baseline="0" dirty="0" smtClean="0"/>
              <a:t> </a:t>
            </a:r>
            <a:r>
              <a:rPr lang="en-US" sz="1100" dirty="0" smtClean="0"/>
              <a:t>will begin by covering:</a:t>
            </a:r>
          </a:p>
          <a:p>
            <a:pPr marL="685800" lvl="1" indent="-228600">
              <a:buFont typeface="+mj-lt"/>
              <a:buAutoNum type="alphaUcPeriod"/>
              <a:defRPr/>
            </a:pPr>
            <a:r>
              <a:rPr lang="en-US" sz="1100" dirty="0" smtClean="0"/>
              <a:t>An Introduction</a:t>
            </a:r>
            <a:r>
              <a:rPr lang="en-US" sz="1100" baseline="0" dirty="0" smtClean="0"/>
              <a:t> including </a:t>
            </a:r>
            <a:r>
              <a:rPr lang="en-US" sz="1100" dirty="0" smtClean="0"/>
              <a:t>a short summary on how the new </a:t>
            </a:r>
            <a:r>
              <a:rPr lang="en-US" sz="1100" i="1" dirty="0" smtClean="0"/>
              <a:t>WHO Safe</a:t>
            </a:r>
            <a:r>
              <a:rPr lang="en-US" sz="1100" i="1" baseline="0" dirty="0" smtClean="0"/>
              <a:t> Abortion </a:t>
            </a:r>
            <a:r>
              <a:rPr lang="en-US" sz="1100" i="1" dirty="0" smtClean="0"/>
              <a:t>Guidance</a:t>
            </a:r>
            <a:r>
              <a:rPr lang="en-US" sz="1100" dirty="0" smtClean="0"/>
              <a:t> was developed,</a:t>
            </a:r>
            <a:r>
              <a:rPr lang="en-US" sz="1100" baseline="0" dirty="0" smtClean="0"/>
              <a:t> audiences and types of new information it contains. </a:t>
            </a:r>
          </a:p>
          <a:p>
            <a:pPr>
              <a:defRPr/>
            </a:pPr>
            <a:r>
              <a:rPr lang="en-US" sz="1100" dirty="0" smtClean="0"/>
              <a:t>Then,</a:t>
            </a:r>
            <a:r>
              <a:rPr lang="en-US" sz="1100" baseline="0" dirty="0" smtClean="0"/>
              <a:t> we will cover:</a:t>
            </a:r>
          </a:p>
          <a:p>
            <a:pPr lvl="1">
              <a:defRPr/>
            </a:pPr>
            <a:r>
              <a:rPr lang="en-US" sz="1100" dirty="0" smtClean="0"/>
              <a:t>B. </a:t>
            </a:r>
            <a:r>
              <a:rPr lang="en-US" sz="1100" i="0" dirty="0" smtClean="0"/>
              <a:t>Highlights of What’s New in the 2</a:t>
            </a:r>
            <a:r>
              <a:rPr lang="en-US" sz="1100" i="0" baseline="30000" dirty="0" smtClean="0"/>
              <a:t>nd</a:t>
            </a:r>
            <a:r>
              <a:rPr lang="en-US" sz="1100" i="0" baseline="0" dirty="0" smtClean="0"/>
              <a:t> edition  of the </a:t>
            </a:r>
            <a:r>
              <a:rPr lang="en-US" sz="1100" i="1" baseline="0" dirty="0" smtClean="0"/>
              <a:t>WHO Safe</a:t>
            </a:r>
            <a:r>
              <a:rPr lang="en-US" sz="1100" i="1" dirty="0" smtClean="0"/>
              <a:t> Abortion Guidance</a:t>
            </a:r>
            <a:r>
              <a:rPr lang="en-US" sz="1100" i="0" dirty="0" smtClean="0"/>
              <a:t>. This section</a:t>
            </a:r>
            <a:r>
              <a:rPr lang="en-US" sz="1100" i="0" baseline="0" dirty="0" smtClean="0"/>
              <a:t> is designed for </a:t>
            </a:r>
            <a:r>
              <a:rPr lang="en-US" sz="1100" i="0" u="none" baseline="0" dirty="0" smtClean="0"/>
              <a:t>audiences who are very familiar with the 1</a:t>
            </a:r>
            <a:r>
              <a:rPr lang="en-US" sz="1100" i="0" u="none" baseline="30000" dirty="0" smtClean="0"/>
              <a:t>st</a:t>
            </a:r>
            <a:r>
              <a:rPr lang="en-US" sz="1100" i="0" u="none" baseline="0" dirty="0" smtClean="0"/>
              <a:t> edition of the </a:t>
            </a:r>
            <a:r>
              <a:rPr lang="en-US" sz="1100" i="1" baseline="0" dirty="0" smtClean="0"/>
              <a:t>WHO Safe Abortion Guidance </a:t>
            </a:r>
            <a:r>
              <a:rPr lang="en-US" sz="1100" i="0" u="none" baseline="0" dirty="0" smtClean="0"/>
              <a:t>released in 2003.  Therefore,</a:t>
            </a:r>
            <a:r>
              <a:rPr lang="en-US" sz="1100" i="0" u="none" dirty="0" smtClean="0"/>
              <a:t> it</a:t>
            </a:r>
            <a:r>
              <a:rPr lang="en-US" sz="1100" i="0" u="none" baseline="0" dirty="0" smtClean="0"/>
              <a:t> </a:t>
            </a:r>
            <a:r>
              <a:rPr lang="en-US" sz="1100" dirty="0" smtClean="0"/>
              <a:t>touches only on the new information or major changes in the overview and each of the four chapters of the </a:t>
            </a:r>
            <a:r>
              <a:rPr lang="en-US" sz="1100" i="1" dirty="0"/>
              <a:t>WHO Safe Abortion Guidance </a:t>
            </a:r>
            <a:r>
              <a:rPr lang="en-US" sz="1100" i="1" dirty="0" smtClean="0"/>
              <a:t>, 2</a:t>
            </a:r>
            <a:r>
              <a:rPr lang="en-US" sz="1100" i="1" baseline="30000" dirty="0" smtClean="0"/>
              <a:t>nd</a:t>
            </a:r>
            <a:r>
              <a:rPr lang="en-US" sz="1100" i="1" dirty="0" smtClean="0"/>
              <a:t> edition.  </a:t>
            </a:r>
            <a:r>
              <a:rPr lang="en-US" sz="1100" dirty="0" smtClean="0"/>
              <a:t>The four chapters are:</a:t>
            </a:r>
          </a:p>
          <a:p>
            <a:pPr marL="633879" lvl="1" indent="-176679">
              <a:buFont typeface="Arial" pitchFamily="34" charset="0"/>
              <a:buChar char="•"/>
              <a:defRPr/>
            </a:pPr>
            <a:r>
              <a:rPr lang="en-US" sz="1100" dirty="0" smtClean="0"/>
              <a:t>1</a:t>
            </a:r>
            <a:r>
              <a:rPr lang="en-US" sz="1100" dirty="0"/>
              <a:t>: Safe abortion care: the public health and human rights rationale</a:t>
            </a:r>
          </a:p>
          <a:p>
            <a:pPr marL="633879" lvl="1" indent="-176679">
              <a:buFont typeface="Arial" pitchFamily="34" charset="0"/>
              <a:buChar char="•"/>
              <a:defRPr/>
            </a:pPr>
            <a:r>
              <a:rPr lang="en-US" sz="1100" dirty="0" smtClean="0"/>
              <a:t>2</a:t>
            </a:r>
            <a:r>
              <a:rPr lang="en-US" sz="1100" dirty="0"/>
              <a:t>: Clinical care for women undergoing abortion</a:t>
            </a:r>
          </a:p>
          <a:p>
            <a:pPr marL="633879" lvl="1" indent="-176679">
              <a:buFont typeface="Arial" pitchFamily="34" charset="0"/>
              <a:buChar char="•"/>
              <a:defRPr/>
            </a:pPr>
            <a:r>
              <a:rPr lang="en-US" sz="1100" dirty="0" smtClean="0"/>
              <a:t>3</a:t>
            </a:r>
            <a:r>
              <a:rPr lang="en-US" sz="1100" dirty="0"/>
              <a:t>: Planning and managing safe abortion care</a:t>
            </a:r>
          </a:p>
          <a:p>
            <a:pPr marL="633879" lvl="1" indent="-176679">
              <a:buFont typeface="Arial" pitchFamily="34" charset="0"/>
              <a:buChar char="•"/>
              <a:defRPr/>
            </a:pPr>
            <a:r>
              <a:rPr lang="en-US" sz="1100" dirty="0" smtClean="0"/>
              <a:t>4</a:t>
            </a:r>
            <a:r>
              <a:rPr lang="en-US" sz="1100" dirty="0"/>
              <a:t>: Legal and policy </a:t>
            </a:r>
            <a:r>
              <a:rPr lang="en-US" sz="1100" dirty="0" smtClean="0"/>
              <a:t>considerations  </a:t>
            </a:r>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0" u="none" baseline="0" dirty="0" smtClean="0"/>
              <a:t>More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i="0" u="none" baseline="0" dirty="0" smtClean="0"/>
              <a:t>For a more comprehensive presentation of the </a:t>
            </a:r>
            <a:r>
              <a:rPr lang="en-US" sz="1100" i="1" dirty="0" smtClean="0"/>
              <a:t>WHO Safe</a:t>
            </a:r>
            <a:r>
              <a:rPr lang="en-US" sz="1100" i="1" baseline="0" dirty="0" smtClean="0"/>
              <a:t> Abortion </a:t>
            </a:r>
            <a:r>
              <a:rPr lang="en-US" sz="1100" i="1" dirty="0" smtClean="0"/>
              <a:t>Guidance</a:t>
            </a:r>
            <a:r>
              <a:rPr lang="en-US" sz="1100" dirty="0" smtClean="0"/>
              <a:t> 2</a:t>
            </a:r>
            <a:r>
              <a:rPr lang="en-US" sz="1100" baseline="30000" dirty="0" smtClean="0"/>
              <a:t>nd</a:t>
            </a:r>
            <a:r>
              <a:rPr lang="en-US" sz="1100" dirty="0" smtClean="0"/>
              <a:t> edition,</a:t>
            </a:r>
            <a:r>
              <a:rPr lang="en-US" sz="1100" baseline="0" dirty="0" smtClean="0"/>
              <a:t> please see the </a:t>
            </a:r>
            <a:r>
              <a:rPr lang="en-US" sz="1100" dirty="0" smtClean="0"/>
              <a:t>corresponding </a:t>
            </a:r>
            <a:r>
              <a:rPr lang="en-US" sz="1100" baseline="0" dirty="0" smtClean="0"/>
              <a:t>Modules</a:t>
            </a:r>
            <a:r>
              <a:rPr lang="en-US" sz="1100" dirty="0" smtClean="0"/>
              <a:t> </a:t>
            </a:r>
            <a:r>
              <a:rPr lang="en-US" sz="1100" baseline="0" dirty="0" smtClean="0"/>
              <a:t>in this Dissemination Packet:</a:t>
            </a:r>
            <a:endParaRPr lang="en-US" sz="1100" dirty="0" smtClean="0"/>
          </a:p>
          <a:p>
            <a:pPr marL="633879" lvl="1" indent="-176679">
              <a:buFont typeface="Arial" pitchFamily="34" charset="0"/>
              <a:buChar char="•"/>
              <a:defRPr/>
            </a:pPr>
            <a:r>
              <a:rPr lang="en-US" sz="1100" dirty="0" smtClean="0"/>
              <a:t>Module 1: Safe abortion care: the public health and human rights rationale</a:t>
            </a:r>
          </a:p>
          <a:p>
            <a:pPr marL="633879" lvl="1" indent="-176679">
              <a:buFont typeface="Arial" pitchFamily="34" charset="0"/>
              <a:buChar char="•"/>
              <a:defRPr/>
            </a:pPr>
            <a:r>
              <a:rPr lang="en-US" sz="1100" dirty="0" smtClean="0"/>
              <a:t>Module 2: Clinical care</a:t>
            </a:r>
          </a:p>
          <a:p>
            <a:pPr marL="633879" lvl="1" indent="-176679">
              <a:buFont typeface="Arial" pitchFamily="34" charset="0"/>
              <a:buChar char="•"/>
              <a:defRPr/>
            </a:pPr>
            <a:r>
              <a:rPr lang="en-US" sz="1100" dirty="0" smtClean="0"/>
              <a:t>Module 3: Planning and managing care</a:t>
            </a:r>
          </a:p>
          <a:p>
            <a:pPr marL="633879" lvl="1" indent="-176679">
              <a:buFont typeface="Arial" pitchFamily="34" charset="0"/>
              <a:buChar char="•"/>
              <a:defRPr/>
            </a:pPr>
            <a:r>
              <a:rPr lang="en-US" sz="1100" dirty="0" smtClean="0"/>
              <a:t>Module 4: Legal and policy considerations.  </a:t>
            </a:r>
          </a:p>
          <a:p>
            <a:pPr>
              <a:defRPr/>
            </a:pPr>
            <a:endParaRPr lang="en-US" sz="1100" baseline="0" dirty="0" smtClean="0"/>
          </a:p>
          <a:p>
            <a:pPr>
              <a:defRPr/>
            </a:pPr>
            <a:r>
              <a:rPr lang="en-US" sz="1100" baseline="0" dirty="0" smtClean="0"/>
              <a:t>Also,</a:t>
            </a:r>
            <a:r>
              <a:rPr lang="en-US" sz="1100" dirty="0" smtClean="0"/>
              <a:t> for </a:t>
            </a:r>
            <a:r>
              <a:rPr lang="en-US" sz="1100" dirty="0"/>
              <a:t>a more detailed description of any of the points </a:t>
            </a:r>
            <a:r>
              <a:rPr lang="en-US" sz="1100" dirty="0" smtClean="0"/>
              <a:t>in </a:t>
            </a:r>
            <a:r>
              <a:rPr lang="en-US" sz="1100" dirty="0"/>
              <a:t>the following slides, please refer to the new </a:t>
            </a:r>
            <a:r>
              <a:rPr lang="en-US" sz="1100" i="1" dirty="0"/>
              <a:t>WHO Safe Abortion Guidance</a:t>
            </a:r>
            <a:r>
              <a:rPr lang="en-US" sz="1100" dirty="0"/>
              <a:t> 2</a:t>
            </a:r>
            <a:r>
              <a:rPr lang="en-US" sz="1100" baseline="30000" dirty="0"/>
              <a:t>nd</a:t>
            </a:r>
            <a:r>
              <a:rPr lang="en-US" sz="1100" dirty="0"/>
              <a:t> edition itself.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Other elements of the </a:t>
            </a:r>
            <a:r>
              <a:rPr lang="en-US" sz="1100" i="1" dirty="0" smtClean="0"/>
              <a:t>Dissemination Packet </a:t>
            </a:r>
            <a:r>
              <a:rPr lang="en-US" sz="1100" dirty="0" smtClean="0"/>
              <a:t>include a list of references for resources that can be used to support policy development, health systems strengthening, training, clinical practice. </a:t>
            </a:r>
            <a:r>
              <a:rPr lang="en-US" sz="1100" i="0" baseline="0" dirty="0" smtClean="0"/>
              <a:t>Sources for this presentation are cited throughout the speakers’ notes, with full citations included at the end of the slide sequence.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100" i="0" baseline="0" dirty="0" smtClean="0"/>
              <a:t>Ipas is solely responsible for the content of this presentation. </a:t>
            </a:r>
          </a:p>
          <a:p>
            <a:pPr eaLnBrk="1" hangingPunct="1">
              <a:spcBef>
                <a:spcPct val="60000"/>
              </a:spcBef>
            </a:pPr>
            <a:endParaRPr lang="en-US" sz="1100" b="1" i="1" dirty="0" smtClean="0"/>
          </a:p>
          <a:p>
            <a:pPr eaLnBrk="1" hangingPunct="1">
              <a:spcBef>
                <a:spcPct val="60000"/>
              </a:spcBef>
            </a:pPr>
            <a:r>
              <a:rPr lang="en-US" sz="1100" b="1" i="1" dirty="0" smtClean="0"/>
              <a:t>Photo</a:t>
            </a:r>
            <a:r>
              <a:rPr lang="en-US" sz="1100" b="1" i="1" baseline="0" dirty="0" smtClean="0"/>
              <a:t> credits: </a:t>
            </a:r>
            <a:endParaRPr lang="en-US" sz="1100" b="0" i="1" baseline="0" dirty="0" smtClean="0"/>
          </a:p>
          <a:p>
            <a:pPr marL="171450" indent="-171450">
              <a:lnSpc>
                <a:spcPct val="100000"/>
              </a:lnSpc>
              <a:buFont typeface="Arial" pitchFamily="34" charset="0"/>
              <a:buChar char="•"/>
            </a:pPr>
            <a:r>
              <a:rPr lang="en-US" sz="1100" b="0" kern="1200" dirty="0" smtClean="0">
                <a:effectLst/>
              </a:rPr>
              <a:t>Top left: </a:t>
            </a:r>
            <a:r>
              <a:rPr lang="en-US" sz="1100" kern="1200" dirty="0" smtClean="0">
                <a:solidFill>
                  <a:schemeClr val="tx1"/>
                </a:solidFill>
                <a:effectLst/>
                <a:latin typeface="+mn-lt"/>
                <a:ea typeface="+mn-ea"/>
                <a:cs typeface="+mn-cs"/>
              </a:rPr>
              <a:t>© Richard Lord, no</a:t>
            </a:r>
            <a:r>
              <a:rPr lang="en-US" sz="1100" kern="1200" baseline="0" dirty="0" smtClean="0">
                <a:solidFill>
                  <a:schemeClr val="tx1"/>
                </a:solidFill>
                <a:effectLst/>
                <a:latin typeface="+mn-lt"/>
                <a:ea typeface="+mn-ea"/>
                <a:cs typeface="+mn-cs"/>
              </a:rPr>
              <a:t> date.</a:t>
            </a:r>
            <a:r>
              <a:rPr lang="en-US" sz="1100" kern="1200" dirty="0" smtClean="0">
                <a:solidFill>
                  <a:schemeClr val="tx1"/>
                </a:solidFill>
                <a:effectLst/>
                <a:latin typeface="+mn-lt"/>
                <a:ea typeface="+mn-ea"/>
                <a:cs typeface="+mn-cs"/>
              </a:rPr>
              <a:t> </a:t>
            </a:r>
          </a:p>
          <a:p>
            <a:pPr marL="171450" indent="-171450">
              <a:buFont typeface="Arial" pitchFamily="34" charset="0"/>
              <a:buChar char="•"/>
            </a:pPr>
            <a:r>
              <a:rPr lang="en-US" sz="1100" b="0" kern="1200" dirty="0" smtClean="0">
                <a:effectLst/>
              </a:rPr>
              <a:t>Second</a:t>
            </a:r>
            <a:r>
              <a:rPr lang="en-US" sz="1100" b="0" kern="1200" baseline="0" dirty="0" smtClean="0">
                <a:effectLst/>
              </a:rPr>
              <a:t> from top: </a:t>
            </a:r>
            <a:r>
              <a:rPr lang="en-US" sz="1100" kern="1200" dirty="0" smtClean="0">
                <a:effectLst/>
              </a:rPr>
              <a:t>© </a:t>
            </a:r>
            <a:r>
              <a:rPr lang="en-US" sz="1100" b="0" kern="1200" baseline="0" dirty="0" smtClean="0">
                <a:effectLst/>
              </a:rPr>
              <a:t>Ipas, no date.</a:t>
            </a:r>
          </a:p>
          <a:p>
            <a:pPr marL="171450" indent="-171450">
              <a:buFont typeface="Arial" pitchFamily="34" charset="0"/>
              <a:buChar char="•"/>
            </a:pPr>
            <a:r>
              <a:rPr lang="en-US" sz="1100" b="0" kern="1200" baseline="0" dirty="0" smtClean="0">
                <a:effectLst/>
              </a:rPr>
              <a:t>Second from bottom: </a:t>
            </a:r>
            <a:r>
              <a:rPr lang="en-US" sz="1100" kern="1200" dirty="0" smtClean="0">
                <a:effectLst/>
              </a:rPr>
              <a:t>© </a:t>
            </a:r>
            <a:r>
              <a:rPr lang="en-US" sz="1100" b="0" kern="1200" baseline="0" dirty="0" smtClean="0">
                <a:effectLst/>
              </a:rPr>
              <a:t>Ipas, 2010 </a:t>
            </a:r>
            <a:endParaRPr lang="en-US" sz="1100" b="0" kern="1200" dirty="0" smtClean="0">
              <a:effectLst/>
            </a:endParaRPr>
          </a:p>
          <a:p>
            <a:pPr marL="171450" indent="-171450">
              <a:lnSpc>
                <a:spcPct val="100000"/>
              </a:lnSpc>
              <a:buFont typeface="Arial" pitchFamily="34" charset="0"/>
              <a:buChar char="•"/>
            </a:pPr>
            <a:r>
              <a:rPr lang="en-US" sz="1050" b="0" kern="1200" dirty="0" smtClean="0">
                <a:effectLst/>
              </a:rPr>
              <a:t>Bottom right: </a:t>
            </a:r>
            <a:r>
              <a:rPr lang="en-US" sz="1100" kern="1200" dirty="0" smtClean="0">
                <a:solidFill>
                  <a:schemeClr val="tx1"/>
                </a:solidFill>
                <a:effectLst/>
                <a:latin typeface="+mn-lt"/>
                <a:ea typeface="+mn-ea"/>
                <a:cs typeface="+mn-cs"/>
              </a:rPr>
              <a:t>© Richard Lord, 2011</a:t>
            </a:r>
            <a:r>
              <a:rPr lang="en-US" sz="1050" b="0" kern="1200" dirty="0" smtClean="0">
                <a:effectLst/>
              </a:rPr>
              <a:t>. </a:t>
            </a:r>
            <a:endParaRPr lang="en-US" sz="1050" b="0" i="0" baseline="0" dirty="0" smtClean="0"/>
          </a:p>
          <a:p>
            <a:r>
              <a:rPr lang="en-US" sz="1100" dirty="0" smtClean="0">
                <a:ea typeface="Calibri"/>
                <a:cs typeface="Andalus" pitchFamily="18" charset="-78"/>
              </a:rPr>
              <a:t>Disclaimer: The photographs used in this publication are for illustrative purposes only; they do not imply any particular attitudes, behaviors, or actions on the part of the any person who appears in the photographs.</a:t>
            </a:r>
          </a:p>
          <a:p>
            <a:endParaRPr lang="en-US" sz="1100" b="0" kern="1200" dirty="0" smtClean="0">
              <a:effectLst/>
            </a:endParaRPr>
          </a:p>
          <a:p>
            <a:endParaRPr lang="en-US" sz="1100" i="0" baseline="0" dirty="0" smtClean="0"/>
          </a:p>
          <a:p>
            <a:endParaRPr lang="en-US" sz="1100" i="0" baseline="0" dirty="0" smtClean="0"/>
          </a:p>
        </p:txBody>
      </p:sp>
      <p:sp>
        <p:nvSpPr>
          <p:cNvPr id="4" name="Slide Number Placeholder 3"/>
          <p:cNvSpPr>
            <a:spLocks noGrp="1"/>
          </p:cNvSpPr>
          <p:nvPr>
            <p:ph type="sldNum" sz="quarter" idx="10"/>
          </p:nvPr>
        </p:nvSpPr>
        <p:spPr/>
        <p:txBody>
          <a:bodyPr/>
          <a:lstStyle/>
          <a:p>
            <a:fld id="{8F38D732-6D31-4EF8-A28C-76CFDEC958E6}" type="slidenum">
              <a:rPr lang="en-US" smtClean="0"/>
              <a:pPr/>
              <a:t>3</a:t>
            </a:fld>
            <a:endParaRPr lang="en-US" dirty="0"/>
          </a:p>
        </p:txBody>
      </p:sp>
    </p:spTree>
    <p:extLst>
      <p:ext uri="{BB962C8B-B14F-4D97-AF65-F5344CB8AC3E}">
        <p14:creationId xmlns:p14="http://schemas.microsoft.com/office/powerpoint/2010/main" val="13842001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spcBef>
                <a:spcPct val="60000"/>
              </a:spcBef>
            </a:pPr>
            <a:r>
              <a:rPr lang="en-US" sz="1100" i="1" dirty="0"/>
              <a:t>[Module 1: Public Health and Human Rights Rationale]</a:t>
            </a:r>
            <a:endParaRPr lang="en-US" sz="1100" dirty="0"/>
          </a:p>
          <a:p>
            <a:endParaRPr lang="en-US" sz="11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100" b="1" dirty="0" smtClean="0"/>
              <a:t>Speaker’s Notes:</a:t>
            </a:r>
          </a:p>
          <a:p>
            <a:pPr>
              <a:defRPr/>
            </a:pPr>
            <a:r>
              <a:rPr lang="en-US" sz="1100" baseline="0" dirty="0" smtClean="0"/>
              <a:t>Looking further at the consequences of unsafe abortion: </a:t>
            </a:r>
            <a:r>
              <a:rPr lang="en-US" sz="1100" dirty="0" smtClean="0"/>
              <a:t>Here we see 2008 case fatality</a:t>
            </a:r>
            <a:r>
              <a:rPr lang="en-US" sz="1100" baseline="0" dirty="0" smtClean="0"/>
              <a:t> rates for unsafe abortion procedures. At the top, in the beige colored bar, we see all the rates for all developing regions combined, then the numbers broken out by specific region. </a:t>
            </a:r>
            <a:r>
              <a:rPr lang="en-US" sz="1100" dirty="0"/>
              <a:t>Africa has the highest rate of abortion-related deaths of any </a:t>
            </a:r>
            <a:r>
              <a:rPr lang="en-US" sz="1100" dirty="0" smtClean="0"/>
              <a:t>region with an estimated 460 deaths per </a:t>
            </a:r>
            <a:r>
              <a:rPr lang="en-US" sz="1100" dirty="0"/>
              <a:t>100,000 unsafe abortions </a:t>
            </a:r>
            <a:r>
              <a:rPr lang="en-US" sz="1100" dirty="0" smtClean="0"/>
              <a:t>[</a:t>
            </a:r>
            <a:r>
              <a:rPr lang="en-US" sz="1100" dirty="0"/>
              <a:t>1, p. 27]. As can be seen in the chart, this is much higher than the next highest region, Asia, at </a:t>
            </a:r>
            <a:r>
              <a:rPr lang="en-US" sz="1100" dirty="0" smtClean="0"/>
              <a:t>160 </a:t>
            </a:r>
            <a:r>
              <a:rPr lang="en-US" sz="1100" dirty="0" smtClean="0">
                <a:cs typeface="Times New Roman" pitchFamily="18" charset="0"/>
              </a:rPr>
              <a:t>[</a:t>
            </a:r>
            <a:r>
              <a:rPr lang="en-US" sz="1100" dirty="0">
                <a:cs typeface="Times New Roman" pitchFamily="18" charset="0"/>
              </a:rPr>
              <a:t>1, p. </a:t>
            </a:r>
            <a:r>
              <a:rPr lang="en-US" sz="1100" dirty="0" smtClean="0">
                <a:cs typeface="Times New Roman" pitchFamily="18" charset="0"/>
              </a:rPr>
              <a:t>30]. </a:t>
            </a:r>
            <a:r>
              <a:rPr lang="en-US" sz="1100" dirty="0" smtClean="0"/>
              <a:t> </a:t>
            </a:r>
          </a:p>
          <a:p>
            <a:pPr>
              <a:defRPr/>
            </a:pPr>
            <a:endParaRPr lang="en-US" sz="1100" dirty="0"/>
          </a:p>
          <a:p>
            <a:pPr>
              <a:defRPr/>
            </a:pPr>
            <a:r>
              <a:rPr lang="en-US" sz="1100" dirty="0" smtClean="0"/>
              <a:t>Africa’s burden of deaths due to unsafe abortion is disproportionately heavy: “Sixty-two percent (62%) </a:t>
            </a:r>
            <a:r>
              <a:rPr lang="en-US" sz="1100" dirty="0"/>
              <a:t>of deaths due to unsafe abortion occurred in Africa in 2008” [1, p. 20]. </a:t>
            </a:r>
            <a:r>
              <a:rPr lang="en-US" sz="1100" dirty="0" smtClean="0"/>
              <a:t>This results in an estimated </a:t>
            </a:r>
            <a:r>
              <a:rPr lang="en-US" sz="1100" dirty="0" smtClean="0">
                <a:cs typeface="Times New Roman" pitchFamily="18" charset="0"/>
              </a:rPr>
              <a:t>29,000* women dying year in Africa from complications related to unsafe abortion -- accounting for 14% of all maternal deaths among African women </a:t>
            </a:r>
            <a:r>
              <a:rPr lang="en-US" sz="1100" u="none" dirty="0" smtClean="0">
                <a:cs typeface="Times New Roman" pitchFamily="18" charset="0"/>
              </a:rPr>
              <a:t>[1, </a:t>
            </a:r>
            <a:r>
              <a:rPr lang="en-US" sz="1100" u="none" baseline="0" dirty="0" smtClean="0">
                <a:cs typeface="Times New Roman" pitchFamily="18" charset="0"/>
              </a:rPr>
              <a:t>p. 28</a:t>
            </a:r>
            <a:r>
              <a:rPr lang="en-US" sz="1100" u="none" dirty="0" smtClean="0">
                <a:cs typeface="Times New Roman" pitchFamily="18" charset="0"/>
              </a:rPr>
              <a:t>].   And, as noted before, these</a:t>
            </a:r>
            <a:r>
              <a:rPr lang="en-US" sz="1100" u="none" baseline="0" dirty="0" smtClean="0">
                <a:cs typeface="Times New Roman" pitchFamily="18" charset="0"/>
              </a:rPr>
              <a:t> figures may be a gross underestimate of the actual number of cases, due to under-reporting. </a:t>
            </a:r>
          </a:p>
          <a:p>
            <a:pPr eaLnBrk="1" hangingPunct="1">
              <a:lnSpc>
                <a:spcPct val="80000"/>
              </a:lnSpc>
              <a:spcBef>
                <a:spcPct val="0"/>
              </a:spcBef>
              <a:spcAft>
                <a:spcPct val="50000"/>
              </a:spcAft>
            </a:pPr>
            <a:endParaRPr lang="en-US" sz="1100" u="none" baseline="0" dirty="0" smtClean="0">
              <a:cs typeface="Times New Roman" pitchFamily="18" charset="0"/>
            </a:endParaRPr>
          </a:p>
          <a:p>
            <a:pPr eaLnBrk="1" hangingPunct="1">
              <a:lnSpc>
                <a:spcPct val="80000"/>
              </a:lnSpc>
              <a:spcBef>
                <a:spcPct val="0"/>
              </a:spcBef>
            </a:pPr>
            <a:r>
              <a:rPr lang="en-US" sz="1100" b="1" u="none" baseline="0" dirty="0" smtClean="0">
                <a:cs typeface="Times New Roman" pitchFamily="18" charset="0"/>
              </a:rPr>
              <a:t>More information:</a:t>
            </a:r>
          </a:p>
          <a:p>
            <a:pPr>
              <a:lnSpc>
                <a:spcPct val="80000"/>
              </a:lnSpc>
              <a:spcBef>
                <a:spcPct val="0"/>
              </a:spcBef>
              <a:spcAft>
                <a:spcPct val="50000"/>
              </a:spcAft>
            </a:pPr>
            <a:r>
              <a:rPr lang="en-US" sz="1100" dirty="0" smtClean="0">
                <a:cs typeface="Times New Roman" pitchFamily="18" charset="0"/>
              </a:rPr>
              <a:t>*Figures </a:t>
            </a:r>
            <a:r>
              <a:rPr lang="en-US" sz="1100" dirty="0">
                <a:cs typeface="Times New Roman" pitchFamily="18" charset="0"/>
              </a:rPr>
              <a:t>exclude Japan, Australia and New </a:t>
            </a:r>
            <a:r>
              <a:rPr lang="en-US" sz="1100" dirty="0" smtClean="0">
                <a:cs typeface="Times New Roman" pitchFamily="18" charset="0"/>
              </a:rPr>
              <a:t>Zealand.</a:t>
            </a:r>
          </a:p>
          <a:p>
            <a:pPr>
              <a:lnSpc>
                <a:spcPct val="80000"/>
              </a:lnSpc>
              <a:spcBef>
                <a:spcPct val="0"/>
              </a:spcBef>
              <a:spcAft>
                <a:spcPct val="50000"/>
              </a:spcAft>
            </a:pPr>
            <a:endParaRPr lang="en-US" sz="1100" u="none" baseline="0" dirty="0" smtClean="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100" b="1" i="0" baseline="0" dirty="0" smtClean="0"/>
              <a:t>Customizing this slide: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100" i="1" baseline="0" dirty="0" smtClean="0"/>
              <a:t>You can customize this slide (or add an additional slide)  with facts such as:</a:t>
            </a:r>
          </a:p>
          <a:p>
            <a:pPr marL="228600" lvl="1" indent="-114300" eaLnBrk="1" hangingPunct="1">
              <a:lnSpc>
                <a:spcPct val="80000"/>
              </a:lnSpc>
              <a:spcBef>
                <a:spcPct val="0"/>
              </a:spcBef>
              <a:buFont typeface="Wingdings" pitchFamily="2" charset="2"/>
              <a:buChar char="§"/>
            </a:pPr>
            <a:r>
              <a:rPr lang="en-US" sz="1100" i="1" dirty="0" smtClean="0"/>
              <a:t>National percentages of how many maternal deaths are attributable to unsafe abortion.  </a:t>
            </a:r>
          </a:p>
          <a:p>
            <a:pPr marL="228600" lvl="1" indent="-114300" eaLnBrk="1" hangingPunct="1">
              <a:lnSpc>
                <a:spcPct val="80000"/>
              </a:lnSpc>
              <a:spcBef>
                <a:spcPct val="0"/>
              </a:spcBef>
              <a:spcAft>
                <a:spcPct val="50000"/>
              </a:spcAft>
              <a:buFont typeface="Wingdings" pitchFamily="2" charset="2"/>
              <a:buChar char="§"/>
            </a:pPr>
            <a:r>
              <a:rPr lang="en-US" sz="1100" i="1" dirty="0" smtClean="0"/>
              <a:t>Estimate of the number of women who die annually in your country</a:t>
            </a:r>
            <a:r>
              <a:rPr lang="en-US" sz="1100" i="1" baseline="0" dirty="0" smtClean="0"/>
              <a:t> due to unsafe abortion</a:t>
            </a:r>
          </a:p>
          <a:p>
            <a:pPr marL="228600" lvl="1" indent="-114300" eaLnBrk="1" hangingPunct="1">
              <a:lnSpc>
                <a:spcPct val="80000"/>
              </a:lnSpc>
              <a:spcBef>
                <a:spcPct val="0"/>
              </a:spcBef>
              <a:spcAft>
                <a:spcPct val="50000"/>
              </a:spcAft>
              <a:buFont typeface="Wingdings" pitchFamily="2" charset="2"/>
              <a:buChar char="§"/>
            </a:pPr>
            <a:endParaRPr lang="en-US" sz="1100" i="1" baseline="0" dirty="0" smtClean="0"/>
          </a:p>
          <a:p>
            <a:pPr indent="-342900">
              <a:lnSpc>
                <a:spcPct val="80000"/>
              </a:lnSpc>
              <a:spcBef>
                <a:spcPct val="0"/>
              </a:spcBef>
              <a:spcAft>
                <a:spcPct val="50000"/>
              </a:spcAft>
            </a:pPr>
            <a:r>
              <a:rPr lang="en-US" sz="1100" b="1" dirty="0" smtClean="0"/>
              <a:t>Sources:</a:t>
            </a:r>
          </a:p>
          <a:p>
            <a:pPr marL="228600" indent="-228600">
              <a:lnSpc>
                <a:spcPct val="80000"/>
              </a:lnSpc>
              <a:spcBef>
                <a:spcPct val="0"/>
              </a:spcBef>
              <a:spcAft>
                <a:spcPct val="50000"/>
              </a:spcAft>
              <a:buFont typeface="+mj-lt"/>
              <a:buAutoNum type="arabicPeriod"/>
            </a:pPr>
            <a:r>
              <a:rPr lang="en-US" sz="1100" dirty="0"/>
              <a:t>World Health Organization. (2011) </a:t>
            </a:r>
            <a:r>
              <a:rPr lang="en-US" sz="1100" i="1" dirty="0"/>
              <a:t>Unsafe abortion: global and regional estimates of the incidence of unsafe abortion and associated mortality in 2008, sixth edition </a:t>
            </a:r>
            <a:r>
              <a:rPr lang="en-US" sz="1100" dirty="0"/>
              <a:t>(Geneva: WHO, 2011).</a:t>
            </a:r>
            <a:endParaRPr lang="en-US" sz="1100" i="1" dirty="0" smtClean="0"/>
          </a:p>
          <a:p>
            <a:endParaRPr lang="en-US" sz="1100" baseline="0" dirty="0" smtClean="0"/>
          </a:p>
          <a:p>
            <a:pPr marL="171450" indent="-171450">
              <a:buFont typeface="Arial" pitchFamily="34" charset="0"/>
              <a:buChar char="•"/>
            </a:pPr>
            <a:endParaRPr lang="en-US" sz="1100" i="1" baseline="0" dirty="0" smtClean="0"/>
          </a:p>
        </p:txBody>
      </p:sp>
      <p:sp>
        <p:nvSpPr>
          <p:cNvPr id="4" name="Slide Number Placeholder 3"/>
          <p:cNvSpPr>
            <a:spLocks noGrp="1"/>
          </p:cNvSpPr>
          <p:nvPr>
            <p:ph type="sldNum" sz="quarter" idx="10"/>
          </p:nvPr>
        </p:nvSpPr>
        <p:spPr/>
        <p:txBody>
          <a:bodyPr/>
          <a:lstStyle/>
          <a:p>
            <a:fld id="{8F38D732-6D31-4EF8-A28C-76CFDEC958E6}" type="slidenum">
              <a:rPr lang="en-US" smtClean="0"/>
              <a:pPr/>
              <a:t>30</a:t>
            </a:fld>
            <a:endParaRPr lang="en-US" dirty="0"/>
          </a:p>
        </p:txBody>
      </p:sp>
    </p:spTree>
    <p:extLst>
      <p:ext uri="{BB962C8B-B14F-4D97-AF65-F5344CB8AC3E}">
        <p14:creationId xmlns:p14="http://schemas.microsoft.com/office/powerpoint/2010/main" val="17064693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08037" y="4465637"/>
            <a:ext cx="5681980" cy="4224814"/>
          </a:xfrm>
        </p:spPr>
        <p:txBody>
          <a:bodyPr/>
          <a:lstStyle/>
          <a:p>
            <a:pPr>
              <a:defRPr/>
            </a:pPr>
            <a:r>
              <a:rPr lang="en-US" sz="1050" i="1" dirty="0"/>
              <a:t>[</a:t>
            </a:r>
            <a:r>
              <a:rPr lang="en-US" sz="1100" i="1" dirty="0"/>
              <a:t>Module 1: Public Health and Human Rights Rationale]</a:t>
            </a:r>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1" i="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smtClean="0"/>
              <a:t>Speaker’s Notes: </a:t>
            </a:r>
          </a:p>
          <a:p>
            <a:pPr eaLnBrk="1" hangingPunct="1">
              <a:spcBef>
                <a:spcPct val="60000"/>
              </a:spcBef>
              <a:tabLst>
                <a:tab pos="0" algn="l"/>
              </a:tabLst>
            </a:pPr>
            <a:r>
              <a:rPr lang="en-US" sz="1100" i="0" dirty="0" smtClean="0">
                <a:cs typeface="Arial" charset="0"/>
              </a:rPr>
              <a:t>The legal status of abortion affects its </a:t>
            </a:r>
            <a:r>
              <a:rPr lang="en-US" sz="1100" b="1" i="0" dirty="0" smtClean="0">
                <a:cs typeface="Arial" charset="0"/>
              </a:rPr>
              <a:t>safety </a:t>
            </a:r>
            <a:r>
              <a:rPr lang="en-US" sz="1100" i="0" dirty="0" smtClean="0">
                <a:cs typeface="Arial" charset="0"/>
              </a:rPr>
              <a:t>: </a:t>
            </a:r>
            <a:r>
              <a:rPr lang="en-US" sz="1100" dirty="0" smtClean="0">
                <a:cs typeface="Arial" charset="0"/>
              </a:rPr>
              <a:t>In countries where abortion is legal and available, it is more likely to be safe, and deaths and disabilities from abortion have been shown to decrease dramatically.  </a:t>
            </a:r>
            <a:r>
              <a:rPr lang="en-US" sz="1100" baseline="0" dirty="0" smtClean="0"/>
              <a:t>For example: </a:t>
            </a:r>
          </a:p>
          <a:p>
            <a:pPr marL="171450" indent="-171450">
              <a:buFont typeface="Arial" pitchFamily="34" charset="0"/>
              <a:buChar char="•"/>
            </a:pPr>
            <a:r>
              <a:rPr lang="en-US" sz="1100" baseline="0" dirty="0" smtClean="0"/>
              <a:t>“In countries where laws and policies allow abortion under broad indications, mortality from unsafe abortion is reduced to a minimum” [1; 2*]. </a:t>
            </a:r>
          </a:p>
          <a:p>
            <a:pPr marL="171450" indent="-171450">
              <a:buFont typeface="Arial" pitchFamily="34" charset="0"/>
              <a:buChar char="•"/>
            </a:pPr>
            <a:r>
              <a:rPr lang="en-US" sz="1100" baseline="0" dirty="0" smtClean="0"/>
              <a:t>“The accumulated evidence shows that the removal of restrictions on abortion results in reduction of maternal mortality due to unsafe abortion and, thus, a reduction in the overall level of maternal mortality [1, WHO, 2012, p. 23**]</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i="0" dirty="0" smtClean="0">
                <a:cs typeface="Arial" charset="0"/>
              </a:rPr>
              <a:t>In Romania, abortion was legalized in December 1989. In 1990, the number of maternal deaths due to abortion dropped abruptly by more than half [3].</a:t>
            </a:r>
          </a:p>
          <a:p>
            <a:pPr lvl="0">
              <a:defRPr/>
            </a:pPr>
            <a:endParaRPr lang="en-US" sz="1100" dirty="0" smtClean="0"/>
          </a:p>
          <a:p>
            <a:pPr lvl="0">
              <a:defRPr/>
            </a:pPr>
            <a:r>
              <a:rPr lang="en-US" sz="1100" dirty="0" smtClean="0"/>
              <a:t>Therefore we can summarize here by pointing out that maternal mortality*** </a:t>
            </a:r>
            <a:r>
              <a:rPr lang="en-US" sz="1100" dirty="0"/>
              <a:t>due to unsafe </a:t>
            </a:r>
            <a:r>
              <a:rPr lang="en-US" sz="1100" dirty="0" smtClean="0"/>
              <a:t>abortion is: </a:t>
            </a:r>
            <a:endParaRPr lang="en-US" sz="1100" dirty="0"/>
          </a:p>
          <a:p>
            <a:pPr marL="171450" indent="-171450">
              <a:buSzPct val="130000"/>
              <a:buFont typeface="Arial" pitchFamily="34" charset="0"/>
              <a:buChar char="•"/>
            </a:pPr>
            <a:r>
              <a:rPr lang="en-US" sz="1100" dirty="0"/>
              <a:t>Higher in countries with major restrictions to abortion </a:t>
            </a:r>
          </a:p>
          <a:p>
            <a:pPr marL="171450" indent="-171450">
              <a:buSzPct val="130000"/>
              <a:buFont typeface="Arial" pitchFamily="34" charset="0"/>
              <a:buChar char="•"/>
            </a:pPr>
            <a:r>
              <a:rPr lang="en-US" sz="1100" dirty="0"/>
              <a:t>Lower in countries were abortion is available upon request or under broad conditions</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100" dirty="0" smtClean="0">
              <a:cs typeface="Arial" charset="0"/>
            </a:endParaRPr>
          </a:p>
          <a:p>
            <a:r>
              <a:rPr lang="en-US" sz="1100" b="1" dirty="0" smtClean="0"/>
              <a:t>More information:</a:t>
            </a:r>
          </a:p>
          <a:p>
            <a:pPr>
              <a:defRPr/>
            </a:pPr>
            <a:r>
              <a:rPr lang="en-US" sz="1100" b="1" dirty="0" smtClean="0"/>
              <a:t>*</a:t>
            </a:r>
            <a:r>
              <a:rPr lang="en-US" sz="1100" dirty="0" smtClean="0"/>
              <a:t> Based </a:t>
            </a:r>
            <a:r>
              <a:rPr lang="en-US" sz="1100" dirty="0"/>
              <a:t>on data from WHO, 2008</a:t>
            </a:r>
            <a:endParaRPr lang="en-US" sz="1100" b="1" dirty="0"/>
          </a:p>
          <a:p>
            <a:r>
              <a:rPr lang="en-US" sz="1100" dirty="0" smtClean="0"/>
              <a:t>** </a:t>
            </a:r>
            <a:r>
              <a:rPr lang="en-US" sz="1100" dirty="0"/>
              <a:t>Citations in the 2012 </a:t>
            </a:r>
            <a:r>
              <a:rPr lang="en-US" sz="1100" i="1" dirty="0"/>
              <a:t>WHO Safe Abortion Guidance </a:t>
            </a:r>
            <a:r>
              <a:rPr lang="en-US" sz="1100" dirty="0"/>
              <a:t>(p. 23) supporting these findings include:</a:t>
            </a:r>
          </a:p>
          <a:p>
            <a:pPr marL="171450" indent="-171450">
              <a:buFont typeface="Arial" pitchFamily="34" charset="0"/>
              <a:buChar char="•"/>
            </a:pPr>
            <a:r>
              <a:rPr lang="en-US" sz="1100" dirty="0"/>
              <a:t>David HP. Abortion in Europe, 1920–91 – a public health perspective. </a:t>
            </a:r>
            <a:r>
              <a:rPr lang="en-US" sz="1100" i="1" dirty="0"/>
              <a:t>Studies in Family Planning</a:t>
            </a:r>
            <a:r>
              <a:rPr lang="en-US" sz="1100" dirty="0"/>
              <a:t>, 1992, 23:1–22.</a:t>
            </a:r>
          </a:p>
          <a:p>
            <a:pPr marL="171450" indent="-171450">
              <a:buFont typeface="Arial" pitchFamily="34" charset="0"/>
              <a:buChar char="•"/>
            </a:pPr>
            <a:r>
              <a:rPr lang="en-US" sz="1100" dirty="0"/>
              <a:t>Jewkes R et al. Prevalence of morbidity associated with abortion before and after legalization in South Africa. </a:t>
            </a:r>
            <a:r>
              <a:rPr lang="en-US" sz="1100" i="1" dirty="0"/>
              <a:t>British Medical Journal, </a:t>
            </a:r>
            <a:r>
              <a:rPr lang="en-US" sz="1100" dirty="0"/>
              <a:t>2002, 324:1252–1253.</a:t>
            </a:r>
          </a:p>
          <a:p>
            <a:pPr marL="171450" indent="-171450">
              <a:buFont typeface="Arial" pitchFamily="34" charset="0"/>
              <a:buChar char="•"/>
            </a:pPr>
            <a:r>
              <a:rPr lang="en-US" sz="1100" dirty="0"/>
              <a:t>Jewkes R and Rees H, Dramatic decline in abortion mortality due to the Choice on Termination of Pregnancy Act. </a:t>
            </a:r>
            <a:r>
              <a:rPr lang="en-US" sz="1100" i="1" dirty="0"/>
              <a:t>South African Medical Journal, </a:t>
            </a:r>
            <a:r>
              <a:rPr lang="en-US" sz="1100" dirty="0"/>
              <a:t>2005, 95[4]:</a:t>
            </a:r>
            <a:r>
              <a:rPr lang="en-US" sz="1100" dirty="0" smtClean="0"/>
              <a:t>250.</a:t>
            </a:r>
          </a:p>
          <a:p>
            <a:pPr marL="171450" indent="-171450">
              <a:buFont typeface="Arial" pitchFamily="34" charset="0"/>
              <a:buChar char="•"/>
            </a:pPr>
            <a:endParaRPr lang="en-US" sz="1100" dirty="0" smtClean="0"/>
          </a:p>
          <a:p>
            <a:pPr lvl="0"/>
            <a:r>
              <a:rPr lang="en-US" sz="1100" i="1" u="sng" dirty="0"/>
              <a:t>***Maternal mortality due to unsafe abortion: </a:t>
            </a:r>
            <a:r>
              <a:rPr lang="en-US" sz="1100" i="1" dirty="0"/>
              <a:t>“The maternal mortality ratio per 100,000 live births due to unsafe abortion is generally higher in counties with major restrictions and lower in countries where abortion is available upon request or under broad conditions”.</a:t>
            </a:r>
          </a:p>
          <a:p>
            <a:endParaRPr lang="en-US" sz="1100" b="1" u="sng" dirty="0" smtClean="0"/>
          </a:p>
          <a:p>
            <a:r>
              <a:rPr lang="en-US" sz="1100" b="1" dirty="0" smtClean="0"/>
              <a:t>Sources:</a:t>
            </a:r>
          </a:p>
          <a:p>
            <a:pPr marL="228600" lvl="0" indent="-228600">
              <a:buFont typeface="+mj-lt"/>
              <a:buAutoNum type="arabicPeriod"/>
              <a:defRPr/>
            </a:pPr>
            <a:r>
              <a:rPr lang="en-US" sz="1100" dirty="0"/>
              <a:t>World Health Organization (2012). </a:t>
            </a:r>
            <a:r>
              <a:rPr lang="en-US" sz="1100" i="1" dirty="0"/>
              <a:t>Safe Abortion: technical and policy guidance for health systems</a:t>
            </a:r>
            <a:r>
              <a:rPr lang="en-US" sz="1100" dirty="0"/>
              <a:t>, second edition, (Geneva: WHO, 2012</a:t>
            </a:r>
            <a:r>
              <a:rPr lang="en-US" sz="1100" dirty="0" smtClean="0"/>
              <a:t>).</a:t>
            </a:r>
          </a:p>
          <a:p>
            <a:pPr marL="228600" lvl="0" indent="-228600">
              <a:buFont typeface="+mj-lt"/>
              <a:buAutoNum type="arabicPeriod"/>
              <a:defRPr/>
            </a:pPr>
            <a:r>
              <a:rPr lang="en-US" sz="1100" dirty="0"/>
              <a:t>World Health Organization. (2011) </a:t>
            </a:r>
            <a:r>
              <a:rPr lang="en-US" sz="1100" i="1" dirty="0"/>
              <a:t>Unsafe abortion: global and regional estimates of the incidence of unsafe abortion and associated mortality in 2008, sixth edition </a:t>
            </a:r>
            <a:r>
              <a:rPr lang="en-US" sz="1100" dirty="0"/>
              <a:t>(Geneva: WHO, 2011</a:t>
            </a:r>
            <a:r>
              <a:rPr lang="en-US" sz="1100" dirty="0" smtClean="0"/>
              <a:t>).</a:t>
            </a:r>
          </a:p>
          <a:p>
            <a:pPr marL="228600" indent="-228600">
              <a:buFont typeface="+mj-lt"/>
              <a:buAutoNum type="arabicPeriod"/>
              <a:defRPr/>
            </a:pPr>
            <a:r>
              <a:rPr lang="en-US" sz="1100" dirty="0">
                <a:cs typeface="Arial" charset="0"/>
              </a:rPr>
              <a:t>Alan Guttmacher Institute, </a:t>
            </a:r>
            <a:r>
              <a:rPr lang="en-US" sz="1100" i="1" dirty="0">
                <a:cs typeface="Arial" charset="0"/>
              </a:rPr>
              <a:t>Sharing Responsibility: Women, Society and Abortion Worldwide </a:t>
            </a:r>
            <a:r>
              <a:rPr lang="en-US" sz="1100" dirty="0">
                <a:cs typeface="Arial" charset="0"/>
              </a:rPr>
              <a:t>(New York: AGI, 1999). </a:t>
            </a:r>
            <a:endParaRPr lang="en-US" sz="1100" dirty="0" smtClean="0">
              <a:cs typeface="Arial" charset="0"/>
            </a:endParaRPr>
          </a:p>
          <a:p>
            <a:pPr marL="171450" indent="-171450">
              <a:buFont typeface="Arial" pitchFamily="34" charset="0"/>
              <a:buChar char="•"/>
            </a:pPr>
            <a:endParaRPr lang="en-US" sz="1100" dirty="0"/>
          </a:p>
        </p:txBody>
      </p:sp>
      <p:sp>
        <p:nvSpPr>
          <p:cNvPr id="4" name="Slide Number Placeholder 3"/>
          <p:cNvSpPr>
            <a:spLocks noGrp="1"/>
          </p:cNvSpPr>
          <p:nvPr>
            <p:ph type="sldNum" sz="quarter" idx="10"/>
          </p:nvPr>
        </p:nvSpPr>
        <p:spPr/>
        <p:txBody>
          <a:bodyPr/>
          <a:lstStyle/>
          <a:p>
            <a:fld id="{8F38D732-6D31-4EF8-A28C-76CFDEC958E6}" type="slidenum">
              <a:rPr lang="en-US" smtClean="0"/>
              <a:pPr/>
              <a:t>31</a:t>
            </a:fld>
            <a:endParaRPr lang="en-US" dirty="0"/>
          </a:p>
        </p:txBody>
      </p:sp>
    </p:spTree>
    <p:extLst>
      <p:ext uri="{BB962C8B-B14F-4D97-AF65-F5344CB8AC3E}">
        <p14:creationId xmlns:p14="http://schemas.microsoft.com/office/powerpoint/2010/main" val="18202291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1" dirty="0" smtClean="0"/>
              <a:t>[Module</a:t>
            </a:r>
            <a:r>
              <a:rPr lang="en-US" sz="1100" b="0" i="1" baseline="0" dirty="0" smtClean="0"/>
              <a:t> 1: Public Health and Human Rights Rationale</a:t>
            </a:r>
            <a:r>
              <a:rPr lang="en-US" sz="1100" i="1" baseline="0" dirty="0" smtClean="0"/>
              <a:t>]</a:t>
            </a:r>
          </a:p>
          <a:p>
            <a:pPr marL="0" marR="0" lvl="0" indent="0" algn="l" defTabSz="1066800" rtl="0" eaLnBrk="1" fontAlgn="auto" latinLnBrk="0" hangingPunct="1">
              <a:lnSpc>
                <a:spcPct val="90000"/>
              </a:lnSpc>
              <a:spcBef>
                <a:spcPct val="0"/>
              </a:spcBef>
              <a:spcAft>
                <a:spcPct val="10000"/>
              </a:spcAft>
              <a:buClr>
                <a:srgbClr val="E2D6B5"/>
              </a:buClr>
              <a:buSzPct val="130000"/>
              <a:buFontTx/>
              <a:buNone/>
              <a:tabLst/>
              <a:defRPr/>
            </a:pPr>
            <a:endParaRPr lang="en-US" sz="1100" b="1" dirty="0" smtClean="0"/>
          </a:p>
          <a:p>
            <a:pPr marL="0" marR="0" lvl="0" indent="0" algn="l" defTabSz="1066800" rtl="0" eaLnBrk="1" fontAlgn="auto" latinLnBrk="0" hangingPunct="1">
              <a:lnSpc>
                <a:spcPct val="90000"/>
              </a:lnSpc>
              <a:spcBef>
                <a:spcPct val="0"/>
              </a:spcBef>
              <a:spcAft>
                <a:spcPct val="10000"/>
              </a:spcAft>
              <a:buClr>
                <a:srgbClr val="E2D6B5"/>
              </a:buClr>
              <a:buSzPct val="130000"/>
              <a:buFontTx/>
              <a:buNone/>
              <a:tabLst/>
              <a:defRPr/>
            </a:pPr>
            <a:r>
              <a:rPr lang="en-US" sz="1100" b="1" dirty="0" smtClean="0"/>
              <a:t>Speaker’s Notes:</a:t>
            </a:r>
          </a:p>
          <a:p>
            <a:pPr marL="0" marR="0" indent="0" algn="l" defTabSz="1066800" rtl="0" eaLnBrk="1" fontAlgn="auto" latinLnBrk="0" hangingPunct="1">
              <a:lnSpc>
                <a:spcPct val="90000"/>
              </a:lnSpc>
              <a:spcBef>
                <a:spcPct val="0"/>
              </a:spcBef>
              <a:spcAft>
                <a:spcPct val="10000"/>
              </a:spcAft>
              <a:buClr>
                <a:srgbClr val="E2D6B5"/>
              </a:buClr>
              <a:buSzPct val="130000"/>
              <a:buFontTx/>
              <a:buNone/>
              <a:tabLst/>
              <a:defRPr/>
            </a:pPr>
            <a:r>
              <a:rPr lang="en-US" sz="1100" baseline="0" dirty="0" smtClean="0"/>
              <a:t>But despite the evidence showing that removal of restrictions on abortion results in reduction of maternal mortality [1, p. 23]:</a:t>
            </a:r>
          </a:p>
          <a:p>
            <a:pPr marL="171450" marR="0" indent="-171450" algn="l" defTabSz="1066800" rtl="0" eaLnBrk="1" fontAlgn="auto" latinLnBrk="0" hangingPunct="1">
              <a:lnSpc>
                <a:spcPct val="90000"/>
              </a:lnSpc>
              <a:spcBef>
                <a:spcPct val="0"/>
              </a:spcBef>
              <a:spcAft>
                <a:spcPct val="10000"/>
              </a:spcAft>
              <a:buSzPct val="100000"/>
              <a:buFont typeface="Arial" pitchFamily="34" charset="0"/>
              <a:buChar char="•"/>
              <a:tabLst/>
              <a:defRPr/>
            </a:pPr>
            <a:r>
              <a:rPr lang="en-US" sz="1100" i="0" dirty="0" smtClean="0"/>
              <a:t>40% of women of child bearing age around the world live in countries with </a:t>
            </a:r>
            <a:r>
              <a:rPr lang="en-US" sz="1100" i="1" dirty="0" smtClean="0"/>
              <a:t>highly</a:t>
            </a:r>
            <a:r>
              <a:rPr lang="en-US" sz="1100" i="0" dirty="0" smtClean="0"/>
              <a:t> restrictive laws and/or where abortion is neither available or accessible, even when legal </a:t>
            </a:r>
            <a:r>
              <a:rPr lang="en-US" sz="1100" dirty="0"/>
              <a:t>[</a:t>
            </a:r>
            <a:r>
              <a:rPr lang="en-US" sz="1100" i="0" dirty="0" smtClean="0"/>
              <a:t>1,</a:t>
            </a:r>
            <a:r>
              <a:rPr lang="en-US" sz="1100" i="0" baseline="0" dirty="0" smtClean="0"/>
              <a:t> p. 90], and </a:t>
            </a:r>
          </a:p>
          <a:p>
            <a:pPr marL="171450" marR="0" indent="-171450" algn="l" defTabSz="1066800" rtl="0" eaLnBrk="1" fontAlgn="auto" latinLnBrk="0" hangingPunct="1">
              <a:lnSpc>
                <a:spcPct val="90000"/>
              </a:lnSpc>
              <a:spcBef>
                <a:spcPct val="0"/>
              </a:spcBef>
              <a:spcAft>
                <a:spcPct val="10000"/>
              </a:spcAft>
              <a:buSzPct val="100000"/>
              <a:buFont typeface="Arial" pitchFamily="34" charset="0"/>
              <a:buChar char="•"/>
              <a:tabLst/>
              <a:defRPr/>
            </a:pPr>
            <a:r>
              <a:rPr lang="en-US" sz="1100" baseline="0" dirty="0" smtClean="0"/>
              <a:t>Only 19% of developing countries allow abortion based on social or economic circumstances. This is compared to 80% of developed countries where, as we saw, rates of unsafe</a:t>
            </a:r>
            <a:r>
              <a:rPr lang="en-US" sz="1100" dirty="0" smtClean="0"/>
              <a:t> abortion and related deaths, are much lower</a:t>
            </a:r>
            <a:r>
              <a:rPr lang="en-US" sz="1100" baseline="0" dirty="0" smtClean="0"/>
              <a:t>. </a:t>
            </a:r>
          </a:p>
          <a:p>
            <a:pPr marL="0" marR="0" indent="0" algn="l" defTabSz="1066800" rtl="0" eaLnBrk="1" fontAlgn="auto" latinLnBrk="0" hangingPunct="1">
              <a:lnSpc>
                <a:spcPct val="90000"/>
              </a:lnSpc>
              <a:spcBef>
                <a:spcPct val="0"/>
              </a:spcBef>
              <a:spcAft>
                <a:spcPct val="10000"/>
              </a:spcAft>
              <a:buClr>
                <a:srgbClr val="E2D6B5"/>
              </a:buClr>
              <a:buSzPct val="130000"/>
              <a:buFontTx/>
              <a:buNone/>
              <a:tabLst/>
              <a:defRPr/>
            </a:pPr>
            <a:endParaRPr lang="en-US" sz="1100" dirty="0" smtClean="0"/>
          </a:p>
          <a:p>
            <a:pPr algn="l" defTabSz="1066800">
              <a:lnSpc>
                <a:spcPct val="90000"/>
              </a:lnSpc>
              <a:spcBef>
                <a:spcPct val="0"/>
              </a:spcBef>
              <a:spcAft>
                <a:spcPct val="10000"/>
              </a:spcAft>
              <a:buClr>
                <a:srgbClr val="E2D6B5"/>
              </a:buClr>
              <a:buSzPct val="130000"/>
            </a:pPr>
            <a:r>
              <a:rPr lang="en-US" sz="1100" b="1" i="0" baseline="0" dirty="0" smtClean="0"/>
              <a:t>Source:</a:t>
            </a:r>
          </a:p>
          <a:p>
            <a:pPr marL="228600" indent="-228600" defTabSz="1066800">
              <a:lnSpc>
                <a:spcPct val="90000"/>
              </a:lnSpc>
              <a:spcBef>
                <a:spcPct val="0"/>
              </a:spcBef>
              <a:spcAft>
                <a:spcPct val="10000"/>
              </a:spcAft>
              <a:buSzPct val="100000"/>
              <a:buFont typeface="+mj-lt"/>
              <a:buAutoNum type="arabicPeriod"/>
            </a:pPr>
            <a:r>
              <a:rPr lang="en-US" sz="1100" dirty="0"/>
              <a:t>World Health Organization (2012). </a:t>
            </a:r>
            <a:r>
              <a:rPr lang="en-US" sz="1100" i="1" dirty="0"/>
              <a:t>Safe Abortion: technical and policy guidance for health systems</a:t>
            </a:r>
            <a:r>
              <a:rPr lang="en-US" sz="1100" dirty="0"/>
              <a:t>, second edition, (Geneva: WHO, 2012). </a:t>
            </a:r>
          </a:p>
          <a:p>
            <a:pPr marL="228600" indent="-228600" algn="l" defTabSz="1066800">
              <a:lnSpc>
                <a:spcPct val="90000"/>
              </a:lnSpc>
              <a:spcBef>
                <a:spcPct val="0"/>
              </a:spcBef>
              <a:spcAft>
                <a:spcPct val="10000"/>
              </a:spcAft>
              <a:buClr>
                <a:srgbClr val="E2D6B5"/>
              </a:buClr>
              <a:buSzPct val="130000"/>
              <a:buFont typeface="+mj-lt"/>
              <a:buAutoNum type="arabicPeriod"/>
            </a:pPr>
            <a:endParaRPr lang="en-US" sz="1100" i="0" baseline="0" dirty="0" smtClean="0"/>
          </a:p>
          <a:p>
            <a:pPr algn="l" defTabSz="1066800">
              <a:lnSpc>
                <a:spcPct val="90000"/>
              </a:lnSpc>
              <a:spcBef>
                <a:spcPct val="0"/>
              </a:spcBef>
              <a:spcAft>
                <a:spcPct val="10000"/>
              </a:spcAft>
              <a:buClr>
                <a:srgbClr val="E2D6B5"/>
              </a:buClr>
              <a:buSzPct val="130000"/>
            </a:pPr>
            <a:endParaRPr lang="en-US" sz="1100" i="1" dirty="0" smtClean="0"/>
          </a:p>
          <a:p>
            <a:pPr>
              <a:defRPr/>
            </a:pPr>
            <a:endParaRPr lang="en-US" sz="1100" u="sng" baseline="0" dirty="0" smtClean="0"/>
          </a:p>
        </p:txBody>
      </p:sp>
      <p:sp>
        <p:nvSpPr>
          <p:cNvPr id="4" name="Slide Number Placeholder 3"/>
          <p:cNvSpPr>
            <a:spLocks noGrp="1"/>
          </p:cNvSpPr>
          <p:nvPr>
            <p:ph type="sldNum" sz="quarter" idx="10"/>
          </p:nvPr>
        </p:nvSpPr>
        <p:spPr/>
        <p:txBody>
          <a:bodyPr/>
          <a:lstStyle/>
          <a:p>
            <a:fld id="{8F38D732-6D31-4EF8-A28C-76CFDEC958E6}" type="slidenum">
              <a:rPr lang="en-US" smtClean="0"/>
              <a:pPr/>
              <a:t>32</a:t>
            </a:fld>
            <a:endParaRPr lang="en-US" dirty="0"/>
          </a:p>
        </p:txBody>
      </p:sp>
    </p:spTree>
    <p:extLst>
      <p:ext uri="{BB962C8B-B14F-4D97-AF65-F5344CB8AC3E}">
        <p14:creationId xmlns:p14="http://schemas.microsoft.com/office/powerpoint/2010/main" val="13842001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1" dirty="0" smtClean="0"/>
              <a:t>[Module</a:t>
            </a:r>
            <a:r>
              <a:rPr lang="en-US" sz="1100" b="0" i="1" baseline="0" dirty="0" smtClean="0"/>
              <a:t> 1: Public Health and Human Rights Rationale</a:t>
            </a:r>
            <a:r>
              <a:rPr lang="en-US" sz="1100" i="1" baseline="0" dirty="0" smtClean="0"/>
              <a:t>]</a:t>
            </a:r>
          </a:p>
          <a:p>
            <a:endParaRPr lang="en-US" sz="11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smtClean="0"/>
              <a:t>Speaker’s Notes:</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This graph shows the main legal grounds under which abortion is permitted, along with the percentages of countries in Developed Countries and the regions of Asia,*, Africa,</a:t>
            </a:r>
            <a:r>
              <a:rPr lang="en-US" sz="1100" baseline="0" dirty="0" smtClean="0"/>
              <a:t> and Latin American and the Caribbean, </a:t>
            </a:r>
            <a:r>
              <a:rPr lang="en-US" sz="1100" dirty="0" smtClean="0"/>
              <a:t>that allow abortion on those specific grounds** </a:t>
            </a:r>
            <a:r>
              <a:rPr lang="en-US" sz="1100" baseline="0" dirty="0" smtClean="0"/>
              <a:t>[1, table 1.2, p. 25]. The percentages marked on the chart represent the percentages of countries in that region that allow abortion on the ground of social or economic circumstances. We can see that, overall in each region, this is the grounds most restricted, compared to physical health; mental health (which is more restricted than physical health); rape or incest; or fetal impairment, all three of which tend to be highly restricted. </a:t>
            </a:r>
            <a:endParaRPr lang="en-US" sz="1100" dirty="0" smtClean="0"/>
          </a:p>
          <a:p>
            <a:endParaRPr lang="en-US" sz="1100" dirty="0" smtClean="0"/>
          </a:p>
          <a:p>
            <a:r>
              <a:rPr lang="en-US" sz="1100" b="1" dirty="0" smtClean="0"/>
              <a:t>More information:</a:t>
            </a:r>
          </a:p>
          <a:p>
            <a:r>
              <a:rPr lang="en-US" sz="1100" b="0" u="none" dirty="0" smtClean="0"/>
              <a:t>*</a:t>
            </a:r>
            <a:r>
              <a:rPr lang="en-US" sz="1100" b="0" u="sng" dirty="0" smtClean="0"/>
              <a:t>Asia:</a:t>
            </a:r>
            <a:r>
              <a:rPr lang="en-US" sz="1100" b="0" u="none" baseline="0" dirty="0" smtClean="0"/>
              <a:t> Japan, Australia and New Zealand are not included in these regional statistics, but are included in the category of ‘developed countries’. </a:t>
            </a:r>
          </a:p>
          <a:p>
            <a:r>
              <a:rPr lang="en-US" sz="1100" dirty="0" smtClean="0"/>
              <a:t>**</a:t>
            </a:r>
            <a:r>
              <a:rPr lang="en-US" sz="1100" u="sng" dirty="0" smtClean="0"/>
              <a:t>Specific grounds</a:t>
            </a:r>
            <a:r>
              <a:rPr lang="en-US" sz="1100" dirty="0" smtClean="0"/>
              <a:t>:</a:t>
            </a:r>
            <a:endParaRPr lang="en-US" sz="1100" b="0" u="sng" dirty="0" smtClean="0"/>
          </a:p>
          <a:p>
            <a:endParaRPr lang="en-US" sz="1100" b="1" dirty="0" smtClean="0"/>
          </a:p>
          <a:p>
            <a:r>
              <a:rPr lang="en-US" sz="1100" b="1" dirty="0" smtClean="0"/>
              <a:t>To preserve physical health</a:t>
            </a:r>
          </a:p>
          <a:p>
            <a:pPr marL="171450" indent="-171450">
              <a:buFont typeface="Arial" pitchFamily="34" charset="0"/>
              <a:buChar char="•"/>
            </a:pPr>
            <a:r>
              <a:rPr lang="en-US" sz="1100" b="0" dirty="0" smtClean="0"/>
              <a:t>Developed</a:t>
            </a:r>
            <a:r>
              <a:rPr lang="en-US" sz="1100" b="0" baseline="0" dirty="0" smtClean="0"/>
              <a:t> countries: 88%</a:t>
            </a:r>
          </a:p>
          <a:p>
            <a:pPr marL="171450" indent="-171450">
              <a:buFont typeface="Arial" pitchFamily="34" charset="0"/>
              <a:buChar char="•"/>
            </a:pPr>
            <a:r>
              <a:rPr lang="en-US" sz="1100" b="0" baseline="0" dirty="0" smtClean="0"/>
              <a:t>Asia: 63%</a:t>
            </a:r>
          </a:p>
          <a:p>
            <a:pPr marL="171450" indent="-171450">
              <a:buFont typeface="Arial" pitchFamily="34" charset="0"/>
              <a:buChar char="•"/>
            </a:pPr>
            <a:r>
              <a:rPr lang="en-US" sz="1100" b="0" baseline="0" dirty="0" smtClean="0"/>
              <a:t>Africa: 60%</a:t>
            </a:r>
          </a:p>
          <a:p>
            <a:pPr marL="171450" indent="-171450">
              <a:buFont typeface="Arial" pitchFamily="34" charset="0"/>
              <a:buChar char="•"/>
            </a:pPr>
            <a:r>
              <a:rPr lang="en-US" sz="1100" b="0" baseline="0" dirty="0" smtClean="0"/>
              <a:t>LAC: 58%</a:t>
            </a:r>
          </a:p>
          <a:p>
            <a:pPr marL="171450" indent="-171450">
              <a:buFont typeface="Arial" pitchFamily="34" charset="0"/>
              <a:buChar char="•"/>
            </a:pPr>
            <a:endParaRPr lang="en-US" sz="1100" b="0" dirty="0" smtClean="0"/>
          </a:p>
          <a:p>
            <a:r>
              <a:rPr lang="en-US" sz="1100" b="1" dirty="0" smtClean="0"/>
              <a:t>To preserve mental health</a:t>
            </a:r>
          </a:p>
          <a:p>
            <a:pPr marL="171450" indent="-171450">
              <a:buFont typeface="Arial" pitchFamily="34" charset="0"/>
              <a:buChar char="•"/>
            </a:pPr>
            <a:r>
              <a:rPr lang="en-US" sz="1100" b="0" dirty="0" smtClean="0"/>
              <a:t>Developed</a:t>
            </a:r>
            <a:r>
              <a:rPr lang="en-US" sz="1100" b="0" baseline="0" dirty="0" smtClean="0"/>
              <a:t> countries: 86%</a:t>
            </a:r>
          </a:p>
          <a:p>
            <a:pPr marL="171450" indent="-171450">
              <a:buFont typeface="Arial" pitchFamily="34" charset="0"/>
              <a:buChar char="•"/>
            </a:pPr>
            <a:r>
              <a:rPr lang="en-US" sz="1100" b="0" baseline="0" dirty="0" smtClean="0"/>
              <a:t>Asia: 61%</a:t>
            </a:r>
          </a:p>
          <a:p>
            <a:pPr marL="171450" indent="-171450">
              <a:buFont typeface="Arial" pitchFamily="34" charset="0"/>
              <a:buChar char="•"/>
            </a:pPr>
            <a:r>
              <a:rPr lang="en-US" sz="1100" b="0" baseline="0" dirty="0" smtClean="0"/>
              <a:t>Africa: 55%</a:t>
            </a:r>
          </a:p>
          <a:p>
            <a:pPr marL="171450" indent="-171450">
              <a:buFont typeface="Arial" pitchFamily="34" charset="0"/>
              <a:buChar char="•"/>
            </a:pPr>
            <a:r>
              <a:rPr lang="en-US" sz="1100" b="0" baseline="0" dirty="0" smtClean="0"/>
              <a:t>LAC: 52%</a:t>
            </a:r>
          </a:p>
          <a:p>
            <a:r>
              <a:rPr lang="en-US" sz="800" dirty="0" smtClean="0"/>
              <a:t> </a:t>
            </a:r>
          </a:p>
          <a:p>
            <a:r>
              <a:rPr lang="en-US" sz="1100" b="1" dirty="0" smtClean="0"/>
              <a:t>Rape or incest</a:t>
            </a:r>
          </a:p>
          <a:p>
            <a:pPr marL="171450" indent="-171450">
              <a:buFont typeface="Arial" pitchFamily="34" charset="0"/>
              <a:buChar char="•"/>
            </a:pPr>
            <a:r>
              <a:rPr lang="en-US" sz="1100" b="0" dirty="0" smtClean="0"/>
              <a:t>Developed</a:t>
            </a:r>
            <a:r>
              <a:rPr lang="en-US" sz="1100" b="0" baseline="0" dirty="0" smtClean="0"/>
              <a:t> countries: 84%</a:t>
            </a:r>
          </a:p>
          <a:p>
            <a:pPr marL="171450" indent="-171450">
              <a:buFont typeface="Arial" pitchFamily="34" charset="0"/>
              <a:buChar char="•"/>
            </a:pPr>
            <a:r>
              <a:rPr lang="en-US" sz="1100" b="0" baseline="0" dirty="0" smtClean="0"/>
              <a:t>Asia: 50%</a:t>
            </a:r>
          </a:p>
          <a:p>
            <a:pPr marL="171450" indent="-171450">
              <a:buFont typeface="Arial" pitchFamily="34" charset="0"/>
              <a:buChar char="•"/>
            </a:pPr>
            <a:r>
              <a:rPr lang="en-US" sz="1100" b="0" baseline="0" dirty="0" smtClean="0"/>
              <a:t>Africa: 32%</a:t>
            </a:r>
          </a:p>
          <a:p>
            <a:pPr marL="171450" indent="-171450">
              <a:buFont typeface="Arial" pitchFamily="34" charset="0"/>
              <a:buChar char="•"/>
            </a:pPr>
            <a:r>
              <a:rPr lang="en-US" sz="1100" b="0" baseline="0" dirty="0" smtClean="0"/>
              <a:t>LAC: 36%</a:t>
            </a:r>
          </a:p>
          <a:p>
            <a:endParaRPr lang="en-US" sz="800" dirty="0" smtClean="0"/>
          </a:p>
          <a:p>
            <a:r>
              <a:rPr lang="en-US" sz="1100" b="1" dirty="0" smtClean="0"/>
              <a:t>Fetal impairment</a:t>
            </a:r>
          </a:p>
          <a:p>
            <a:pPr marL="171450" indent="-171450">
              <a:buFont typeface="Arial" pitchFamily="34" charset="0"/>
              <a:buChar char="•"/>
            </a:pPr>
            <a:r>
              <a:rPr lang="en-US" sz="1100" b="0" dirty="0" smtClean="0"/>
              <a:t>Developed</a:t>
            </a:r>
            <a:r>
              <a:rPr lang="en-US" sz="1100" b="0" baseline="0" dirty="0" smtClean="0"/>
              <a:t> countries: 84%</a:t>
            </a:r>
          </a:p>
          <a:p>
            <a:pPr marL="171450" indent="-171450">
              <a:buFont typeface="Arial" pitchFamily="34" charset="0"/>
              <a:buChar char="•"/>
            </a:pPr>
            <a:r>
              <a:rPr lang="en-US" sz="1100" b="0" baseline="0" dirty="0" smtClean="0"/>
              <a:t>Asia: 54%</a:t>
            </a:r>
          </a:p>
          <a:p>
            <a:pPr marL="171450" indent="-171450">
              <a:buFont typeface="Arial" pitchFamily="34" charset="0"/>
              <a:buChar char="•"/>
            </a:pPr>
            <a:r>
              <a:rPr lang="en-US" sz="1100" b="0" baseline="0" dirty="0" smtClean="0"/>
              <a:t>Africa: 32%</a:t>
            </a:r>
          </a:p>
          <a:p>
            <a:pPr marL="171450" indent="-171450">
              <a:buFont typeface="Arial" pitchFamily="34" charset="0"/>
              <a:buChar char="•"/>
            </a:pPr>
            <a:r>
              <a:rPr lang="en-US" sz="1100" b="0" baseline="0" dirty="0" smtClean="0"/>
              <a:t>LAC: 22%</a:t>
            </a:r>
          </a:p>
          <a:p>
            <a:endParaRPr lang="en-US" sz="800" dirty="0" smtClean="0"/>
          </a:p>
          <a:p>
            <a:r>
              <a:rPr lang="en-US" sz="1100" b="1" dirty="0" smtClean="0"/>
              <a:t>Economic or social reasons</a:t>
            </a:r>
          </a:p>
          <a:p>
            <a:pPr marL="171450" indent="-171450">
              <a:buFont typeface="Arial" pitchFamily="34" charset="0"/>
              <a:buChar char="•"/>
            </a:pPr>
            <a:r>
              <a:rPr lang="en-US" sz="1100" b="0" dirty="0" smtClean="0"/>
              <a:t>Developed</a:t>
            </a:r>
            <a:r>
              <a:rPr lang="en-US" sz="1100" b="0" baseline="0" dirty="0" smtClean="0"/>
              <a:t> countries: 80%</a:t>
            </a:r>
          </a:p>
          <a:p>
            <a:pPr marL="171450" indent="-171450">
              <a:buFont typeface="Arial" pitchFamily="34" charset="0"/>
              <a:buChar char="•"/>
            </a:pPr>
            <a:r>
              <a:rPr lang="en-US" sz="1100" b="0" baseline="0" dirty="0" smtClean="0"/>
              <a:t>Asia: 39%</a:t>
            </a:r>
          </a:p>
          <a:p>
            <a:pPr marL="171450" indent="-171450">
              <a:buFont typeface="Arial" pitchFamily="34" charset="0"/>
              <a:buChar char="•"/>
            </a:pPr>
            <a:r>
              <a:rPr lang="en-US" sz="1100" b="0" baseline="0" dirty="0" smtClean="0"/>
              <a:t>Africa: 8%</a:t>
            </a:r>
          </a:p>
          <a:p>
            <a:pPr marL="171450" indent="-171450">
              <a:buFont typeface="Arial" pitchFamily="34" charset="0"/>
              <a:buChar char="•"/>
            </a:pPr>
            <a:r>
              <a:rPr lang="en-US" sz="1100" b="0" baseline="0" dirty="0" smtClean="0"/>
              <a:t>LAC: 18%</a:t>
            </a:r>
          </a:p>
          <a:p>
            <a:endParaRPr lang="en-US" sz="1100" b="1" dirty="0" smtClean="0"/>
          </a:p>
          <a:p>
            <a:endParaRPr lang="en-US" sz="1100" dirty="0"/>
          </a:p>
          <a:p>
            <a:r>
              <a:rPr lang="en-US" sz="1100" b="1" dirty="0" smtClean="0"/>
              <a:t>Source: </a:t>
            </a:r>
          </a:p>
          <a:p>
            <a:pPr marL="228600" indent="-228600">
              <a:buFont typeface="+mj-lt"/>
              <a:buAutoNum type="arabicPeriod"/>
            </a:pPr>
            <a:r>
              <a:rPr lang="en-US" sz="1100" dirty="0"/>
              <a:t>World Health Organization (2012). </a:t>
            </a:r>
            <a:r>
              <a:rPr lang="en-US" sz="1100" i="1" dirty="0"/>
              <a:t>Safe Abortion: technical and policy guidance for health systems</a:t>
            </a:r>
            <a:r>
              <a:rPr lang="en-US" sz="1100" dirty="0"/>
              <a:t>, second edition, (Geneva: WHO, 2012). </a:t>
            </a:r>
          </a:p>
          <a:p>
            <a:endParaRPr lang="en-US" sz="1100" b="1" dirty="0"/>
          </a:p>
        </p:txBody>
      </p:sp>
      <p:sp>
        <p:nvSpPr>
          <p:cNvPr id="4" name="Slide Number Placeholder 3"/>
          <p:cNvSpPr>
            <a:spLocks noGrp="1"/>
          </p:cNvSpPr>
          <p:nvPr>
            <p:ph type="sldNum" sz="quarter" idx="10"/>
          </p:nvPr>
        </p:nvSpPr>
        <p:spPr/>
        <p:txBody>
          <a:bodyPr/>
          <a:lstStyle/>
          <a:p>
            <a:fld id="{8F38D732-6D31-4EF8-A28C-76CFDEC958E6}" type="slidenum">
              <a:rPr lang="en-US" smtClean="0"/>
              <a:pPr/>
              <a:t>33</a:t>
            </a:fld>
            <a:endParaRPr lang="en-US" dirty="0"/>
          </a:p>
        </p:txBody>
      </p:sp>
    </p:spTree>
    <p:extLst>
      <p:ext uri="{BB962C8B-B14F-4D97-AF65-F5344CB8AC3E}">
        <p14:creationId xmlns:p14="http://schemas.microsoft.com/office/powerpoint/2010/main" val="3617052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1" dirty="0" smtClean="0"/>
              <a:t>[Module</a:t>
            </a:r>
            <a:r>
              <a:rPr lang="en-US" sz="1100" b="0" i="1" baseline="0" dirty="0" smtClean="0"/>
              <a:t> 1: Public Health and Human Rights Rationale</a:t>
            </a:r>
            <a:r>
              <a:rPr lang="en-US" sz="1100" i="1" baseline="0" dirty="0" smtClean="0"/>
              <a:t>]</a:t>
            </a:r>
          </a:p>
          <a:p>
            <a:endParaRPr lang="en-US" sz="11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smtClean="0"/>
              <a:t>[Tip to speaker:]</a:t>
            </a:r>
            <a:endParaRPr lang="en-US" sz="1100" b="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1" dirty="0" smtClean="0"/>
              <a:t>This</a:t>
            </a:r>
            <a:r>
              <a:rPr lang="en-US" sz="1100" b="0" i="1" baseline="0" dirty="0" smtClean="0"/>
              <a:t> slide is optional. Depending on your audience and the amount of time you have, you may wish to show this slide and/or the next 2  to 4 slides presenting the ground on which abortion is permitted by sub-regions. </a:t>
            </a:r>
            <a:r>
              <a:rPr lang="en-US" sz="1100" i="1" dirty="0" smtClean="0"/>
              <a:t>You may choose to present it particularly if your audience includes advocates, policymakers and others who can bring about change in the legal/regulatory environment.  </a:t>
            </a:r>
            <a:endParaRPr lang="en-US" sz="1100" i="1"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smtClean="0"/>
              <a:t>Speaker’s Notes:</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This graph shows the main legal grounds under which abortion is permitted along with the percentages of countries in each sub-region of Asia that allow abortion on those specific grounds.*</a:t>
            </a:r>
          </a:p>
          <a:p>
            <a:endParaRPr lang="en-US" sz="1100" dirty="0" smtClean="0"/>
          </a:p>
          <a:p>
            <a:r>
              <a:rPr lang="en-US" sz="1100" dirty="0" smtClean="0"/>
              <a:t>Looking quickly at the sub-regions in Asia, we see that Eastern</a:t>
            </a:r>
            <a:r>
              <a:rPr lang="en-US" sz="1100" baseline="0" dirty="0" smtClean="0"/>
              <a:t> Asia has the broadest indications under which abortion is permitted [1, table 1.2, p. 25], and you may remember from the previous slide that it has the lowest case fatality rate due to unsafe abortion in the region, and among the lowest in the world.  The legal and regulatory environment in the rest of the Asia region is much more restrictive; and, as you will remember, their case fatality rates are higher. </a:t>
            </a:r>
          </a:p>
          <a:p>
            <a:endParaRPr lang="en-US" sz="1100" dirty="0" smtClean="0"/>
          </a:p>
          <a:p>
            <a:r>
              <a:rPr lang="en-US" sz="1100" b="1" dirty="0" smtClean="0"/>
              <a:t>More information:</a:t>
            </a:r>
          </a:p>
          <a:p>
            <a:r>
              <a:rPr lang="en-US" sz="1100" b="1" dirty="0" smtClean="0"/>
              <a:t>To preserve physical health</a:t>
            </a:r>
          </a:p>
          <a:p>
            <a:pPr marL="171450" indent="-171450">
              <a:buFont typeface="Arial" pitchFamily="34" charset="0"/>
              <a:buChar char="•"/>
            </a:pPr>
            <a:r>
              <a:rPr lang="en-US" sz="1100" dirty="0" smtClean="0"/>
              <a:t>Eastern Asia: 100%</a:t>
            </a:r>
          </a:p>
          <a:p>
            <a:pPr marL="171450" indent="-171450">
              <a:buFont typeface="Arial" pitchFamily="34" charset="0"/>
              <a:buChar char="•"/>
            </a:pPr>
            <a:r>
              <a:rPr lang="en-US" sz="1100" dirty="0" smtClean="0"/>
              <a:t>South-central  Asia: 64%</a:t>
            </a:r>
          </a:p>
          <a:p>
            <a:pPr marL="171450" indent="-171450">
              <a:buFont typeface="Arial" pitchFamily="34" charset="0"/>
              <a:buChar char="•"/>
            </a:pPr>
            <a:r>
              <a:rPr lang="en-US" sz="1100" dirty="0" smtClean="0"/>
              <a:t>Western Asia: 59%</a:t>
            </a:r>
          </a:p>
          <a:p>
            <a:pPr marL="171450" indent="-171450">
              <a:buFont typeface="Arial" pitchFamily="34" charset="0"/>
              <a:buChar char="•"/>
            </a:pPr>
            <a:r>
              <a:rPr lang="en-US" sz="1100" dirty="0" smtClean="0"/>
              <a:t>South-eastern Asia: 55%</a:t>
            </a:r>
          </a:p>
          <a:p>
            <a:endParaRPr lang="en-US" sz="1100" b="1" dirty="0" smtClean="0"/>
          </a:p>
          <a:p>
            <a:r>
              <a:rPr lang="en-US" sz="1100" b="1" dirty="0" smtClean="0"/>
              <a:t>To preserve mental health</a:t>
            </a:r>
          </a:p>
          <a:p>
            <a:pPr marL="171450" indent="-171450">
              <a:buFont typeface="Arial" pitchFamily="34" charset="0"/>
              <a:buChar char="•"/>
            </a:pPr>
            <a:r>
              <a:rPr lang="en-US" sz="1100" dirty="0" smtClean="0"/>
              <a:t>Eastern Asia: 100%</a:t>
            </a:r>
          </a:p>
          <a:p>
            <a:pPr marL="171450" indent="-171450">
              <a:buFont typeface="Arial" pitchFamily="34" charset="0"/>
              <a:buChar char="•"/>
            </a:pPr>
            <a:r>
              <a:rPr lang="en-US" sz="1100" dirty="0" smtClean="0"/>
              <a:t>South-central  Asia: 64%</a:t>
            </a:r>
          </a:p>
          <a:p>
            <a:pPr marL="171450" indent="-171450">
              <a:buFont typeface="Arial" pitchFamily="34" charset="0"/>
              <a:buChar char="•"/>
            </a:pPr>
            <a:r>
              <a:rPr lang="en-US" sz="1100" dirty="0" smtClean="0"/>
              <a:t>Western Asia: 59%</a:t>
            </a:r>
          </a:p>
          <a:p>
            <a:pPr marL="171450" indent="-171450">
              <a:buFont typeface="Arial" pitchFamily="34" charset="0"/>
              <a:buChar char="•"/>
            </a:pPr>
            <a:r>
              <a:rPr lang="en-US" sz="1100" dirty="0" smtClean="0"/>
              <a:t>South-eastern Asia: 45%</a:t>
            </a:r>
          </a:p>
          <a:p>
            <a:r>
              <a:rPr lang="en-US" sz="800" dirty="0" smtClean="0"/>
              <a:t> </a:t>
            </a:r>
          </a:p>
          <a:p>
            <a:r>
              <a:rPr lang="en-US" sz="1100" b="1" dirty="0" smtClean="0"/>
              <a:t>Rape or incest</a:t>
            </a:r>
          </a:p>
          <a:p>
            <a:pPr marL="171450" indent="-171450">
              <a:buFont typeface="Arial" pitchFamily="34" charset="0"/>
              <a:buChar char="•"/>
            </a:pPr>
            <a:r>
              <a:rPr lang="en-US" sz="1100" dirty="0" smtClean="0"/>
              <a:t>Eastern Asia: 100%</a:t>
            </a:r>
          </a:p>
          <a:p>
            <a:pPr marL="171450" indent="-171450">
              <a:buFont typeface="Arial" pitchFamily="34" charset="0"/>
              <a:buChar char="•"/>
            </a:pPr>
            <a:r>
              <a:rPr lang="en-US" sz="1100" dirty="0" smtClean="0"/>
              <a:t>South-central  Asia: 57%</a:t>
            </a:r>
          </a:p>
          <a:p>
            <a:pPr marL="171450" indent="-171450">
              <a:buFont typeface="Arial" pitchFamily="34" charset="0"/>
              <a:buChar char="•"/>
            </a:pPr>
            <a:r>
              <a:rPr lang="en-US" sz="1100" dirty="0" smtClean="0"/>
              <a:t>Western Asia: 41%</a:t>
            </a:r>
          </a:p>
          <a:p>
            <a:pPr marL="171450" indent="-171450">
              <a:buFont typeface="Arial" pitchFamily="34" charset="0"/>
              <a:buChar char="•"/>
            </a:pPr>
            <a:r>
              <a:rPr lang="en-US" sz="1100" dirty="0" smtClean="0"/>
              <a:t>South-eastern Asia: 36%</a:t>
            </a:r>
          </a:p>
          <a:p>
            <a:endParaRPr lang="en-US" sz="800" dirty="0" smtClean="0"/>
          </a:p>
          <a:p>
            <a:r>
              <a:rPr lang="en-US" sz="1100" b="1" dirty="0" smtClean="0"/>
              <a:t>Fetal impairment</a:t>
            </a:r>
          </a:p>
          <a:p>
            <a:pPr marL="171450" indent="-171450">
              <a:buFont typeface="Arial" pitchFamily="34" charset="0"/>
              <a:buChar char="•"/>
            </a:pPr>
            <a:r>
              <a:rPr lang="en-US" sz="1100" dirty="0" smtClean="0"/>
              <a:t>Eastern Asia: 100%</a:t>
            </a:r>
          </a:p>
          <a:p>
            <a:pPr marL="171450" indent="-171450">
              <a:buFont typeface="Arial" pitchFamily="34" charset="0"/>
              <a:buChar char="•"/>
            </a:pPr>
            <a:r>
              <a:rPr lang="en-US" sz="1100" dirty="0" smtClean="0"/>
              <a:t>South-central  Asia: 50%</a:t>
            </a:r>
          </a:p>
          <a:p>
            <a:pPr marL="171450" indent="-171450">
              <a:buFont typeface="Arial" pitchFamily="34" charset="0"/>
              <a:buChar char="•"/>
            </a:pPr>
            <a:r>
              <a:rPr lang="en-US" sz="1100" dirty="0" smtClean="0"/>
              <a:t>Western Asia: 59%</a:t>
            </a:r>
          </a:p>
          <a:p>
            <a:pPr marL="171450" indent="-171450">
              <a:buFont typeface="Arial" pitchFamily="34" charset="0"/>
              <a:buChar char="•"/>
            </a:pPr>
            <a:r>
              <a:rPr lang="en-US" sz="1100" dirty="0" smtClean="0"/>
              <a:t>South-eastern Asia: 36%</a:t>
            </a:r>
          </a:p>
          <a:p>
            <a:endParaRPr lang="en-US" sz="800" dirty="0" smtClean="0"/>
          </a:p>
          <a:p>
            <a:r>
              <a:rPr lang="en-US" sz="1100" b="1" dirty="0" smtClean="0"/>
              <a:t>Economic or social reasons</a:t>
            </a:r>
          </a:p>
          <a:p>
            <a:pPr marL="171450" indent="-171450">
              <a:buFont typeface="Arial" pitchFamily="34" charset="0"/>
              <a:buChar char="•"/>
            </a:pPr>
            <a:r>
              <a:rPr lang="en-US" sz="1100" dirty="0" smtClean="0"/>
              <a:t>Eastern Asia: 75%</a:t>
            </a:r>
          </a:p>
          <a:p>
            <a:pPr marL="171450" indent="-171450">
              <a:buFont typeface="Arial" pitchFamily="34" charset="0"/>
              <a:buChar char="•"/>
            </a:pPr>
            <a:r>
              <a:rPr lang="en-US" sz="1100" dirty="0" smtClean="0"/>
              <a:t>South-central  Asia: 50%</a:t>
            </a:r>
          </a:p>
          <a:p>
            <a:pPr marL="171450" indent="-171450">
              <a:buFont typeface="Arial" pitchFamily="34" charset="0"/>
              <a:buChar char="•"/>
            </a:pPr>
            <a:r>
              <a:rPr lang="en-US" sz="1100" dirty="0" smtClean="0"/>
              <a:t>Western Asia: 29%</a:t>
            </a:r>
          </a:p>
          <a:p>
            <a:pPr marL="171450" indent="-171450">
              <a:buFont typeface="Arial" pitchFamily="34" charset="0"/>
              <a:buChar char="•"/>
            </a:pPr>
            <a:r>
              <a:rPr lang="en-US" sz="1100" dirty="0" smtClean="0"/>
              <a:t>South-eastern Asia: 27%</a:t>
            </a:r>
          </a:p>
          <a:p>
            <a:endParaRPr lang="en-US" sz="1100" b="1" dirty="0" smtClean="0"/>
          </a:p>
          <a:p>
            <a:endParaRPr lang="en-US" sz="1100" dirty="0"/>
          </a:p>
          <a:p>
            <a:r>
              <a:rPr lang="en-US" sz="1100" b="1" dirty="0" smtClean="0"/>
              <a:t>Source: </a:t>
            </a:r>
          </a:p>
          <a:p>
            <a:pPr marL="228600" indent="-228600">
              <a:buFont typeface="+mj-lt"/>
              <a:buAutoNum type="arabicPeriod"/>
            </a:pPr>
            <a:r>
              <a:rPr lang="en-US" sz="1100" dirty="0"/>
              <a:t>World Health Organization (2012). </a:t>
            </a:r>
            <a:r>
              <a:rPr lang="en-US" sz="1100" i="1" dirty="0"/>
              <a:t>Safe Abortion: technical and policy guidance for health systems</a:t>
            </a:r>
            <a:r>
              <a:rPr lang="en-US" sz="1100" dirty="0"/>
              <a:t>, second edition, (Geneva: WHO, 2012). </a:t>
            </a:r>
          </a:p>
          <a:p>
            <a:endParaRPr lang="en-US" sz="1100" b="1" dirty="0"/>
          </a:p>
        </p:txBody>
      </p:sp>
      <p:sp>
        <p:nvSpPr>
          <p:cNvPr id="4" name="Slide Number Placeholder 3"/>
          <p:cNvSpPr>
            <a:spLocks noGrp="1"/>
          </p:cNvSpPr>
          <p:nvPr>
            <p:ph type="sldNum" sz="quarter" idx="10"/>
          </p:nvPr>
        </p:nvSpPr>
        <p:spPr/>
        <p:txBody>
          <a:bodyPr/>
          <a:lstStyle/>
          <a:p>
            <a:fld id="{8F38D732-6D31-4EF8-A28C-76CFDEC958E6}" type="slidenum">
              <a:rPr lang="en-US" smtClean="0"/>
              <a:pPr/>
              <a:t>34</a:t>
            </a:fld>
            <a:endParaRPr lang="en-US" dirty="0"/>
          </a:p>
        </p:txBody>
      </p:sp>
    </p:spTree>
    <p:extLst>
      <p:ext uri="{BB962C8B-B14F-4D97-AF65-F5344CB8AC3E}">
        <p14:creationId xmlns:p14="http://schemas.microsoft.com/office/powerpoint/2010/main" val="3617052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1" dirty="0" smtClean="0"/>
              <a:t>[Module</a:t>
            </a:r>
            <a:r>
              <a:rPr lang="en-US" sz="1100" b="0" i="1" baseline="0" dirty="0" smtClean="0"/>
              <a:t> 1: Public Health and Human Rights Rationale</a:t>
            </a:r>
            <a:r>
              <a:rPr lang="en-US" sz="1100" i="1" baseline="0" dirty="0" smtClean="0"/>
              <a:t>]</a:t>
            </a:r>
          </a:p>
          <a:p>
            <a:endParaRPr lang="en-US" sz="11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smtClean="0"/>
              <a:t>[Tip to speaker:]</a:t>
            </a:r>
            <a:endParaRPr lang="en-US" sz="1100" b="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1" dirty="0" smtClean="0"/>
              <a:t>This</a:t>
            </a:r>
            <a:r>
              <a:rPr lang="en-US" sz="1100" b="0" i="1" baseline="0" dirty="0" smtClean="0"/>
              <a:t> slide is optional. Depending on your audience and the amount of time you have, you may wish to show this slide and/or the next  2 or 3 slides presenting the ground on which abortion is permitted by sub-regions. </a:t>
            </a:r>
            <a:r>
              <a:rPr lang="en-US" sz="1100" i="1" dirty="0" smtClean="0"/>
              <a:t>You may choose to present it particularly if your audience includes advocates, policymakers and others who can bring about change in the legal/regulatory environment.  </a:t>
            </a:r>
            <a:endParaRPr lang="en-US" sz="1100" i="1"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smtClean="0"/>
              <a:t>Speaker’s Notes:</a:t>
            </a:r>
          </a:p>
          <a:p>
            <a:r>
              <a:rPr lang="en-US" sz="1100" dirty="0" smtClean="0"/>
              <a:t>This graph shows the situation</a:t>
            </a:r>
            <a:r>
              <a:rPr lang="en-US" sz="1100" baseline="0" dirty="0" smtClean="0"/>
              <a:t> in Latin America, with </a:t>
            </a:r>
            <a:r>
              <a:rPr lang="en-US" sz="1100" dirty="0" smtClean="0"/>
              <a:t>the percentages</a:t>
            </a:r>
            <a:r>
              <a:rPr lang="en-US" sz="1100" baseline="0" dirty="0" smtClean="0"/>
              <a:t> of countries in each sub-region – Central America, South America, and the Caribbean -- that allow abortion under the same </a:t>
            </a:r>
            <a:r>
              <a:rPr lang="en-US" sz="1100" dirty="0" smtClean="0"/>
              <a:t>legal grounds as</a:t>
            </a:r>
            <a:r>
              <a:rPr lang="en-US" sz="1100" baseline="0" dirty="0" smtClean="0"/>
              <a:t> those we just saw for Asia</a:t>
            </a:r>
            <a:r>
              <a:rPr lang="en-US" sz="1100" dirty="0" smtClean="0"/>
              <a:t>* </a:t>
            </a:r>
            <a:r>
              <a:rPr lang="en-US" sz="1100" baseline="0" dirty="0" smtClean="0"/>
              <a:t>[1, table 1.2, p. 25]</a:t>
            </a:r>
            <a:r>
              <a:rPr lang="en-US" sz="1100" dirty="0" smtClean="0"/>
              <a:t>. </a:t>
            </a:r>
          </a:p>
          <a:p>
            <a:endParaRPr lang="en-US" sz="800" dirty="0"/>
          </a:p>
          <a:p>
            <a:r>
              <a:rPr lang="en-US" sz="1100" dirty="0" smtClean="0"/>
              <a:t>Looking at the sub-regions in LAC,</a:t>
            </a:r>
            <a:r>
              <a:rPr lang="en-US" sz="1100" baseline="0" dirty="0" smtClean="0"/>
              <a:t> we see that the Caribbean has the broadest grounds on which abortion is permitted, and in terms of physical and mental health, it is comparable to some of the sub-regions in Asia.  However, in terms of rape or incest, fetal impairment and social and economic grounds, it becomes much more restrictive.  Central and South America are yet more restrictive, with only 50% of countries allowing abortion on the grounds of physical health, and then dropping off sharply from there. </a:t>
            </a:r>
            <a:r>
              <a:rPr lang="en-US" sz="1100" dirty="0" smtClean="0"/>
              <a:t> </a:t>
            </a:r>
          </a:p>
          <a:p>
            <a:pPr marL="171450" indent="-171450">
              <a:buFont typeface="Arial" pitchFamily="34" charset="0"/>
              <a:buChar char="•"/>
            </a:pPr>
            <a:endParaRPr lang="en-US" sz="1100" dirty="0" smtClean="0"/>
          </a:p>
          <a:p>
            <a:r>
              <a:rPr lang="en-US" sz="1100" b="1" dirty="0" smtClean="0"/>
              <a:t>More Information:</a:t>
            </a:r>
          </a:p>
          <a:p>
            <a:r>
              <a:rPr lang="en-US" sz="1100" b="1" dirty="0" smtClean="0"/>
              <a:t>*Legal grounds </a:t>
            </a:r>
            <a:r>
              <a:rPr lang="en-US" sz="1100" dirty="0"/>
              <a:t>under which abortion is permitted, along with the percentages of countries in each sub-Region of Africa that allow abortion on those specific </a:t>
            </a:r>
            <a:r>
              <a:rPr lang="en-US" sz="1100" dirty="0" smtClean="0"/>
              <a:t>grounds:</a:t>
            </a:r>
          </a:p>
          <a:p>
            <a:endParaRPr lang="en-US" sz="1100" b="1" dirty="0" smtClean="0"/>
          </a:p>
          <a:p>
            <a:r>
              <a:rPr lang="en-US" sz="1100" b="1" dirty="0" smtClean="0"/>
              <a:t>To preserve physical health</a:t>
            </a:r>
            <a:endParaRPr lang="en-US" sz="1100" b="1" dirty="0"/>
          </a:p>
          <a:p>
            <a:pPr marL="171450" indent="-171450">
              <a:buFont typeface="Arial" pitchFamily="34" charset="0"/>
              <a:buChar char="•"/>
            </a:pPr>
            <a:r>
              <a:rPr lang="en-US" sz="1100" dirty="0" smtClean="0"/>
              <a:t>Caribbean:  69%</a:t>
            </a:r>
            <a:endParaRPr lang="en-US" sz="1100" dirty="0"/>
          </a:p>
          <a:p>
            <a:pPr marL="171450" indent="-171450">
              <a:buFont typeface="Arial" pitchFamily="34" charset="0"/>
              <a:buChar char="•"/>
            </a:pPr>
            <a:r>
              <a:rPr lang="en-US" sz="1100" dirty="0" smtClean="0"/>
              <a:t>Central America:  50%</a:t>
            </a:r>
            <a:endParaRPr lang="en-US" sz="1100" dirty="0"/>
          </a:p>
          <a:p>
            <a:pPr marL="171450" indent="-171450">
              <a:buFont typeface="Arial" pitchFamily="34" charset="0"/>
              <a:buChar char="•"/>
            </a:pPr>
            <a:r>
              <a:rPr lang="en-US" sz="1100" dirty="0" smtClean="0"/>
              <a:t>South America:  50%</a:t>
            </a:r>
            <a:endParaRPr lang="en-US" sz="1100" dirty="0"/>
          </a:p>
          <a:p>
            <a:endParaRPr lang="en-US" sz="800" dirty="0" smtClean="0"/>
          </a:p>
          <a:p>
            <a:r>
              <a:rPr lang="en-US" sz="1100" b="1" dirty="0"/>
              <a:t>To preserve </a:t>
            </a:r>
            <a:r>
              <a:rPr lang="en-US" sz="1100" b="1" dirty="0" smtClean="0"/>
              <a:t>mental </a:t>
            </a:r>
            <a:r>
              <a:rPr lang="en-US" sz="1100" b="1" dirty="0"/>
              <a:t>health</a:t>
            </a:r>
          </a:p>
          <a:p>
            <a:pPr marL="171450" indent="-171450">
              <a:buFont typeface="Arial" pitchFamily="34" charset="0"/>
              <a:buChar char="•"/>
            </a:pPr>
            <a:r>
              <a:rPr lang="en-US" sz="1100" dirty="0"/>
              <a:t>Caribbean:  </a:t>
            </a:r>
            <a:r>
              <a:rPr lang="en-US" sz="1100" dirty="0" smtClean="0"/>
              <a:t>69%</a:t>
            </a:r>
            <a:endParaRPr lang="en-US" sz="1100" dirty="0"/>
          </a:p>
          <a:p>
            <a:pPr marL="171450" indent="-171450">
              <a:buFont typeface="Arial" pitchFamily="34" charset="0"/>
              <a:buChar char="•"/>
            </a:pPr>
            <a:r>
              <a:rPr lang="en-US" sz="1100" dirty="0"/>
              <a:t>Central America:  </a:t>
            </a:r>
            <a:r>
              <a:rPr lang="en-US" sz="1100" dirty="0" smtClean="0"/>
              <a:t>38%</a:t>
            </a:r>
            <a:endParaRPr lang="en-US" sz="1100" dirty="0"/>
          </a:p>
          <a:p>
            <a:pPr marL="171450" indent="-171450">
              <a:buFont typeface="Arial" pitchFamily="34" charset="0"/>
              <a:buChar char="•"/>
            </a:pPr>
            <a:r>
              <a:rPr lang="en-US" sz="1100" dirty="0"/>
              <a:t>South America:  </a:t>
            </a:r>
            <a:r>
              <a:rPr lang="en-US" sz="1100" dirty="0" smtClean="0"/>
              <a:t>42%</a:t>
            </a:r>
            <a:endParaRPr lang="en-US" sz="1100" dirty="0"/>
          </a:p>
          <a:p>
            <a:endParaRPr lang="en-US" sz="800" dirty="0" smtClean="0"/>
          </a:p>
          <a:p>
            <a:r>
              <a:rPr lang="en-US" sz="1100" b="1" dirty="0" smtClean="0"/>
              <a:t>Rape or incest</a:t>
            </a:r>
          </a:p>
          <a:p>
            <a:pPr marL="171450" indent="-171450">
              <a:buFont typeface="Arial" pitchFamily="34" charset="0"/>
              <a:buChar char="•"/>
            </a:pPr>
            <a:r>
              <a:rPr lang="en-US" sz="1100" dirty="0"/>
              <a:t>Caribbean:  </a:t>
            </a:r>
            <a:r>
              <a:rPr lang="en-US" sz="1100" dirty="0" smtClean="0"/>
              <a:t>38%</a:t>
            </a:r>
            <a:endParaRPr lang="en-US" sz="1100" dirty="0"/>
          </a:p>
          <a:p>
            <a:pPr marL="171450" indent="-171450">
              <a:buFont typeface="Arial" pitchFamily="34" charset="0"/>
              <a:buChar char="•"/>
            </a:pPr>
            <a:r>
              <a:rPr lang="en-US" sz="1100" dirty="0"/>
              <a:t>Central America:  </a:t>
            </a:r>
            <a:r>
              <a:rPr lang="en-US" sz="1100" dirty="0" smtClean="0"/>
              <a:t>25%</a:t>
            </a:r>
            <a:endParaRPr lang="en-US" sz="1100" dirty="0"/>
          </a:p>
          <a:p>
            <a:pPr marL="171450" indent="-171450">
              <a:buFont typeface="Arial" pitchFamily="34" charset="0"/>
              <a:buChar char="•"/>
            </a:pPr>
            <a:r>
              <a:rPr lang="en-US" sz="1100" dirty="0"/>
              <a:t>South America:  </a:t>
            </a:r>
            <a:r>
              <a:rPr lang="en-US" sz="1100" dirty="0" smtClean="0"/>
              <a:t>42%</a:t>
            </a:r>
            <a:endParaRPr lang="en-US" sz="1100" dirty="0"/>
          </a:p>
          <a:p>
            <a:endParaRPr lang="en-US" sz="800" dirty="0"/>
          </a:p>
          <a:p>
            <a:r>
              <a:rPr lang="en-US" sz="1100" b="1" dirty="0" smtClean="0"/>
              <a:t>Fetal impairment</a:t>
            </a:r>
          </a:p>
          <a:p>
            <a:pPr marL="171450" indent="-171450">
              <a:buFont typeface="Arial" pitchFamily="34" charset="0"/>
              <a:buChar char="•"/>
            </a:pPr>
            <a:r>
              <a:rPr lang="en-US" sz="1100" dirty="0"/>
              <a:t>Caribbean:  </a:t>
            </a:r>
            <a:r>
              <a:rPr lang="en-US" sz="1100" dirty="0" smtClean="0"/>
              <a:t>23%</a:t>
            </a:r>
            <a:endParaRPr lang="en-US" sz="1100" dirty="0"/>
          </a:p>
          <a:p>
            <a:pPr marL="171450" indent="-171450">
              <a:buFont typeface="Arial" pitchFamily="34" charset="0"/>
              <a:buChar char="•"/>
            </a:pPr>
            <a:r>
              <a:rPr lang="en-US" sz="1100" dirty="0"/>
              <a:t>Central America:  </a:t>
            </a:r>
            <a:r>
              <a:rPr lang="en-US" sz="1100" dirty="0" smtClean="0"/>
              <a:t>25%</a:t>
            </a:r>
            <a:endParaRPr lang="en-US" sz="1100" dirty="0"/>
          </a:p>
          <a:p>
            <a:pPr marL="171450" indent="-171450">
              <a:buFont typeface="Arial" pitchFamily="34" charset="0"/>
              <a:buChar char="•"/>
            </a:pPr>
            <a:r>
              <a:rPr lang="en-US" sz="1100" dirty="0"/>
              <a:t>South America:  </a:t>
            </a:r>
            <a:r>
              <a:rPr lang="en-US" sz="1100" dirty="0" smtClean="0"/>
              <a:t>17%</a:t>
            </a:r>
            <a:endParaRPr lang="en-US" sz="1100" dirty="0"/>
          </a:p>
          <a:p>
            <a:endParaRPr lang="en-US" sz="800" dirty="0"/>
          </a:p>
          <a:p>
            <a:r>
              <a:rPr lang="en-US" sz="1100" b="1" dirty="0" smtClean="0"/>
              <a:t>Economic or social reasons</a:t>
            </a:r>
          </a:p>
          <a:p>
            <a:pPr marL="171450" indent="-171450">
              <a:buFont typeface="Arial" pitchFamily="34" charset="0"/>
              <a:buChar char="•"/>
            </a:pPr>
            <a:r>
              <a:rPr lang="en-US" sz="1100" dirty="0"/>
              <a:t>Caribbean:  </a:t>
            </a:r>
            <a:r>
              <a:rPr lang="en-US" sz="1100" dirty="0" smtClean="0"/>
              <a:t>23%</a:t>
            </a:r>
            <a:endParaRPr lang="en-US" sz="1100" dirty="0"/>
          </a:p>
          <a:p>
            <a:pPr marL="171450" indent="-171450">
              <a:buFont typeface="Arial" pitchFamily="34" charset="0"/>
              <a:buChar char="•"/>
            </a:pPr>
            <a:r>
              <a:rPr lang="en-US" sz="1100" dirty="0"/>
              <a:t>Central America:  </a:t>
            </a:r>
            <a:r>
              <a:rPr lang="en-US" sz="1100" dirty="0" smtClean="0"/>
              <a:t>25%</a:t>
            </a:r>
            <a:endParaRPr lang="en-US" sz="1100" dirty="0"/>
          </a:p>
          <a:p>
            <a:pPr marL="171450" indent="-171450">
              <a:buFont typeface="Arial" pitchFamily="34" charset="0"/>
              <a:buChar char="•"/>
            </a:pPr>
            <a:r>
              <a:rPr lang="en-US" sz="1100" dirty="0"/>
              <a:t>South America:  </a:t>
            </a:r>
            <a:r>
              <a:rPr lang="en-US" sz="1100" dirty="0" smtClean="0"/>
              <a:t>8%</a:t>
            </a:r>
            <a:endParaRPr lang="en-US" sz="1100" dirty="0"/>
          </a:p>
          <a:p>
            <a:endParaRPr lang="en-US" sz="1100" baseline="0" dirty="0" smtClean="0"/>
          </a:p>
          <a:p>
            <a:endParaRPr lang="en-US" sz="1100" dirty="0"/>
          </a:p>
          <a:p>
            <a:r>
              <a:rPr lang="en-US" sz="1100" b="1" dirty="0" smtClean="0"/>
              <a:t>Source: </a:t>
            </a:r>
          </a:p>
          <a:p>
            <a:pPr marL="228600" indent="-228600">
              <a:buFont typeface="+mj-lt"/>
              <a:buAutoNum type="arabicPeriod"/>
            </a:pPr>
            <a:r>
              <a:rPr lang="en-US" sz="1100" dirty="0"/>
              <a:t>World Health Organization (2012). </a:t>
            </a:r>
            <a:r>
              <a:rPr lang="en-US" sz="1100" i="1" dirty="0"/>
              <a:t>Safe Abortion: technical and policy guidance for health systems</a:t>
            </a:r>
            <a:r>
              <a:rPr lang="en-US" sz="1100" dirty="0"/>
              <a:t>, second edition, (Geneva: WHO, 2012). </a:t>
            </a:r>
          </a:p>
          <a:p>
            <a:endParaRPr lang="en-US" sz="1100" b="1" dirty="0"/>
          </a:p>
        </p:txBody>
      </p:sp>
      <p:sp>
        <p:nvSpPr>
          <p:cNvPr id="4" name="Slide Number Placeholder 3"/>
          <p:cNvSpPr>
            <a:spLocks noGrp="1"/>
          </p:cNvSpPr>
          <p:nvPr>
            <p:ph type="sldNum" sz="quarter" idx="10"/>
          </p:nvPr>
        </p:nvSpPr>
        <p:spPr/>
        <p:txBody>
          <a:bodyPr/>
          <a:lstStyle/>
          <a:p>
            <a:fld id="{8F38D732-6D31-4EF8-A28C-76CFDEC958E6}" type="slidenum">
              <a:rPr lang="en-US" smtClean="0"/>
              <a:pPr/>
              <a:t>35</a:t>
            </a:fld>
            <a:endParaRPr lang="en-US" dirty="0"/>
          </a:p>
        </p:txBody>
      </p:sp>
    </p:spTree>
    <p:extLst>
      <p:ext uri="{BB962C8B-B14F-4D97-AF65-F5344CB8AC3E}">
        <p14:creationId xmlns:p14="http://schemas.microsoft.com/office/powerpoint/2010/main" val="3617052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1" dirty="0" smtClean="0"/>
              <a:t>[Module</a:t>
            </a:r>
            <a:r>
              <a:rPr lang="en-US" sz="1100" b="0" i="1" baseline="0" dirty="0" smtClean="0"/>
              <a:t> 1: Public Health and Human Rights Rationale</a:t>
            </a:r>
            <a:r>
              <a:rPr lang="en-US" sz="1100" i="1" baseline="0" dirty="0" smtClean="0"/>
              <a:t>]</a:t>
            </a:r>
          </a:p>
          <a:p>
            <a:endParaRPr lang="en-US" sz="11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smtClean="0"/>
              <a:t>[Tip to speaker:]</a:t>
            </a:r>
            <a:endParaRPr lang="en-US" sz="1100" b="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1" dirty="0" smtClean="0"/>
              <a:t>This</a:t>
            </a:r>
            <a:r>
              <a:rPr lang="en-US" sz="1100" b="0" i="1" baseline="0" dirty="0" smtClean="0"/>
              <a:t> slide is optional. Depending on your audience and the amount of time you have, you may wish to show this slide and/or the next slide presenting the ground on which abortion is permitted by sub-regions. </a:t>
            </a:r>
            <a:r>
              <a:rPr lang="en-US" sz="1100" i="1" dirty="0" smtClean="0"/>
              <a:t>You may choose to present it particularly if your audience includes advocates, policymakers and others who can bring about change in the legal/regulatory environment.  </a:t>
            </a:r>
            <a:endParaRPr lang="en-US" sz="1100" i="1"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smtClean="0"/>
              <a:t>Speaker’s Notes:</a:t>
            </a:r>
          </a:p>
          <a:p>
            <a:r>
              <a:rPr lang="en-US" sz="1100" dirty="0" smtClean="0"/>
              <a:t>This graph shows situation</a:t>
            </a:r>
            <a:r>
              <a:rPr lang="en-US" sz="1100" baseline="0" dirty="0" smtClean="0"/>
              <a:t> in Africa, with </a:t>
            </a:r>
            <a:r>
              <a:rPr lang="en-US" sz="1100" dirty="0" smtClean="0"/>
              <a:t>the percentages</a:t>
            </a:r>
            <a:r>
              <a:rPr lang="en-US" sz="1100" baseline="0" dirty="0" smtClean="0"/>
              <a:t> of countries in each sub-region of Africa that allow abortion under the same </a:t>
            </a:r>
            <a:r>
              <a:rPr lang="en-US" sz="1100" dirty="0" smtClean="0"/>
              <a:t>legal grounds as</a:t>
            </a:r>
            <a:r>
              <a:rPr lang="en-US" sz="1100" baseline="0" dirty="0" smtClean="0"/>
              <a:t> those we just saw for Asia</a:t>
            </a:r>
            <a:r>
              <a:rPr lang="en-US" sz="1100" dirty="0" smtClean="0"/>
              <a:t>*. </a:t>
            </a:r>
          </a:p>
          <a:p>
            <a:endParaRPr lang="en-US" sz="800" dirty="0"/>
          </a:p>
          <a:p>
            <a:r>
              <a:rPr lang="en-US" sz="1100" dirty="0" smtClean="0"/>
              <a:t>Looking quickly at the sub-regions in Africa, we see that Southern Africa </a:t>
            </a:r>
            <a:r>
              <a:rPr lang="en-US" sz="1100" baseline="0" dirty="0" smtClean="0"/>
              <a:t> has the broadest indications under which abortion is permitted [1, table 1.2, p. 25], and you may remember from the previous slide that it has the lowest case fatality rate due to unsafe abortion in the region.  The legal and regulatory environment in the rest of the Africa region is much more restrictive; and, as you will remember, their case fatality rates are higher.  While all countries indicate</a:t>
            </a:r>
            <a:r>
              <a:rPr lang="en-US" sz="1100" dirty="0" smtClean="0"/>
              <a:t> that abortion is legal to save the life of the mother  in  100% of the countries (not figured on graph) – although it is highly debatable whether this legality is operationalized through ensuring access to safe abortion services – the remainder of legal grounds throughout Africa are among the most restricted in the world.  For example, looking the last bar on the far-right of each regional grouping on the chart, we see that no countries in Middle Africa allow legal abortion for economic or social reasons, only 6% of countries in Eastern and Western Africa do so, and the highest percentage is Southern Africa, where it is still only 20%.  For rape or incest or fetal impairment in Middle Africa, the percentages are similarly low. </a:t>
            </a:r>
          </a:p>
          <a:p>
            <a:pPr marL="171450" indent="-171450">
              <a:buFont typeface="Arial" pitchFamily="34" charset="0"/>
              <a:buChar char="•"/>
            </a:pPr>
            <a:endParaRPr lang="en-US" sz="1100" dirty="0" smtClean="0"/>
          </a:p>
          <a:p>
            <a:r>
              <a:rPr lang="en-US" sz="1100" b="1" dirty="0" smtClean="0"/>
              <a:t>More Information:</a:t>
            </a:r>
          </a:p>
          <a:p>
            <a:r>
              <a:rPr lang="en-US" sz="1100" b="1" dirty="0" smtClean="0"/>
              <a:t>*Legal grounds </a:t>
            </a:r>
            <a:r>
              <a:rPr lang="en-US" sz="1100" dirty="0"/>
              <a:t>under which abortion is permitted, along with the percentages of countries in each sub-Region of Africa that allow abortion on those specific </a:t>
            </a:r>
            <a:r>
              <a:rPr lang="en-US" sz="1100" dirty="0" smtClean="0"/>
              <a:t>grounds:</a:t>
            </a:r>
          </a:p>
          <a:p>
            <a:endParaRPr lang="en-US" sz="1100" b="1" dirty="0" smtClean="0"/>
          </a:p>
          <a:p>
            <a:r>
              <a:rPr lang="en-US" sz="1100" b="1" dirty="0" smtClean="0"/>
              <a:t>To preserve physical health</a:t>
            </a:r>
            <a:endParaRPr lang="en-US" sz="1100" b="1" dirty="0"/>
          </a:p>
          <a:p>
            <a:pPr marL="171450" indent="-171450">
              <a:buFont typeface="Arial" pitchFamily="34" charset="0"/>
              <a:buChar char="•"/>
            </a:pPr>
            <a:r>
              <a:rPr lang="en-US" sz="1100" dirty="0" smtClean="0"/>
              <a:t>Southern Africa: 80%</a:t>
            </a:r>
            <a:endParaRPr lang="en-US" sz="1100" dirty="0"/>
          </a:p>
          <a:p>
            <a:pPr marL="171450" indent="-171450">
              <a:buFont typeface="Arial" pitchFamily="34" charset="0"/>
              <a:buChar char="•"/>
            </a:pPr>
            <a:r>
              <a:rPr lang="en-US" sz="1100" dirty="0"/>
              <a:t>Eastern </a:t>
            </a:r>
            <a:r>
              <a:rPr lang="en-US" sz="1100" dirty="0" smtClean="0"/>
              <a:t>Africa: 71%</a:t>
            </a:r>
            <a:endParaRPr lang="en-US" sz="1100" dirty="0"/>
          </a:p>
          <a:p>
            <a:pPr marL="171450" indent="-171450">
              <a:buFont typeface="Arial" pitchFamily="34" charset="0"/>
              <a:buChar char="•"/>
            </a:pPr>
            <a:r>
              <a:rPr lang="en-US" sz="1100" dirty="0"/>
              <a:t>Northern </a:t>
            </a:r>
            <a:r>
              <a:rPr lang="en-US" sz="1100" dirty="0" smtClean="0"/>
              <a:t>Africa: 50%</a:t>
            </a:r>
            <a:endParaRPr lang="en-US" sz="1100" dirty="0"/>
          </a:p>
          <a:p>
            <a:pPr marL="171450" indent="-171450">
              <a:buFont typeface="Arial" pitchFamily="34" charset="0"/>
              <a:buChar char="•"/>
            </a:pPr>
            <a:r>
              <a:rPr lang="en-US" sz="1100" dirty="0"/>
              <a:t>Western </a:t>
            </a:r>
            <a:r>
              <a:rPr lang="en-US" sz="1100" dirty="0" smtClean="0"/>
              <a:t>Africa: 63%</a:t>
            </a:r>
            <a:endParaRPr lang="en-US" sz="1100" dirty="0"/>
          </a:p>
          <a:p>
            <a:pPr marL="171450" indent="-171450">
              <a:buFont typeface="Arial" pitchFamily="34" charset="0"/>
              <a:buChar char="•"/>
            </a:pPr>
            <a:r>
              <a:rPr lang="en-US" sz="1100" dirty="0"/>
              <a:t>Middle </a:t>
            </a:r>
            <a:r>
              <a:rPr lang="en-US" sz="1100" dirty="0" smtClean="0"/>
              <a:t>Africa: 33%</a:t>
            </a:r>
          </a:p>
          <a:p>
            <a:endParaRPr lang="en-US" sz="800" dirty="0" smtClean="0"/>
          </a:p>
          <a:p>
            <a:r>
              <a:rPr lang="en-US" sz="1100" b="1" dirty="0"/>
              <a:t>To preserve </a:t>
            </a:r>
            <a:r>
              <a:rPr lang="en-US" sz="1100" b="1" dirty="0" smtClean="0"/>
              <a:t>mental </a:t>
            </a:r>
            <a:r>
              <a:rPr lang="en-US" sz="1100" b="1" dirty="0"/>
              <a:t>health</a:t>
            </a:r>
          </a:p>
          <a:p>
            <a:pPr marL="171450" indent="-171450">
              <a:buFont typeface="Arial" pitchFamily="34" charset="0"/>
              <a:buChar char="•"/>
            </a:pPr>
            <a:r>
              <a:rPr lang="en-US" sz="1100" dirty="0"/>
              <a:t>Southern Africa: </a:t>
            </a:r>
            <a:r>
              <a:rPr lang="en-US" sz="1100" dirty="0" smtClean="0"/>
              <a:t>80%</a:t>
            </a:r>
            <a:endParaRPr lang="en-US" sz="1100" dirty="0"/>
          </a:p>
          <a:p>
            <a:pPr marL="171450" indent="-171450">
              <a:buFont typeface="Arial" pitchFamily="34" charset="0"/>
              <a:buChar char="•"/>
            </a:pPr>
            <a:r>
              <a:rPr lang="en-US" sz="1100" dirty="0"/>
              <a:t>Eastern </a:t>
            </a:r>
            <a:r>
              <a:rPr lang="en-US" sz="1100" dirty="0" smtClean="0"/>
              <a:t>Africa: 65%</a:t>
            </a:r>
            <a:endParaRPr lang="en-US" sz="1100" dirty="0"/>
          </a:p>
          <a:p>
            <a:pPr marL="171450" indent="-171450">
              <a:buFont typeface="Arial" pitchFamily="34" charset="0"/>
              <a:buChar char="•"/>
            </a:pPr>
            <a:r>
              <a:rPr lang="en-US" sz="1100" dirty="0"/>
              <a:t>Northern Africa</a:t>
            </a:r>
            <a:r>
              <a:rPr lang="en-US" sz="1100" dirty="0" smtClean="0"/>
              <a:t>: 50%</a:t>
            </a:r>
            <a:endParaRPr lang="en-US" sz="1100" dirty="0"/>
          </a:p>
          <a:p>
            <a:pPr marL="171450" indent="-171450">
              <a:buFont typeface="Arial" pitchFamily="34" charset="0"/>
              <a:buChar char="•"/>
            </a:pPr>
            <a:r>
              <a:rPr lang="en-US" sz="1100" dirty="0"/>
              <a:t>Western Africa</a:t>
            </a:r>
            <a:r>
              <a:rPr lang="en-US" sz="1100" dirty="0" smtClean="0"/>
              <a:t>: 56%</a:t>
            </a:r>
            <a:endParaRPr lang="en-US" sz="1100" dirty="0"/>
          </a:p>
          <a:p>
            <a:pPr marL="171450" indent="-171450">
              <a:buFont typeface="Arial" pitchFamily="34" charset="0"/>
              <a:buChar char="•"/>
            </a:pPr>
            <a:r>
              <a:rPr lang="en-US" sz="1100" dirty="0"/>
              <a:t>Middle Africa</a:t>
            </a:r>
            <a:r>
              <a:rPr lang="en-US" sz="1100" dirty="0" smtClean="0"/>
              <a:t>: 22%</a:t>
            </a:r>
            <a:endParaRPr lang="en-US" sz="1100" dirty="0"/>
          </a:p>
          <a:p>
            <a:endParaRPr lang="en-US" sz="800" dirty="0" smtClean="0"/>
          </a:p>
          <a:p>
            <a:r>
              <a:rPr lang="en-US" sz="1100" b="1" dirty="0" smtClean="0"/>
              <a:t>Rape or incest</a:t>
            </a:r>
          </a:p>
          <a:p>
            <a:pPr marL="171450" indent="-171450">
              <a:buFont typeface="Arial" pitchFamily="34" charset="0"/>
              <a:buChar char="•"/>
            </a:pPr>
            <a:r>
              <a:rPr lang="en-US" sz="1100" dirty="0"/>
              <a:t>Southern </a:t>
            </a:r>
            <a:r>
              <a:rPr lang="en-US" sz="1100" dirty="0" smtClean="0"/>
              <a:t>Africa: 60%</a:t>
            </a:r>
            <a:endParaRPr lang="en-US" sz="1100" dirty="0"/>
          </a:p>
          <a:p>
            <a:pPr marL="171450" indent="-171450">
              <a:buFont typeface="Arial" pitchFamily="34" charset="0"/>
              <a:buChar char="•"/>
            </a:pPr>
            <a:r>
              <a:rPr lang="en-US" sz="1100" dirty="0"/>
              <a:t>Eastern </a:t>
            </a:r>
            <a:r>
              <a:rPr lang="en-US" sz="1100" dirty="0" smtClean="0"/>
              <a:t>Africa: 18%</a:t>
            </a:r>
            <a:endParaRPr lang="en-US" sz="1100" dirty="0"/>
          </a:p>
          <a:p>
            <a:pPr marL="171450" indent="-171450">
              <a:buFont typeface="Arial" pitchFamily="34" charset="0"/>
              <a:buChar char="•"/>
            </a:pPr>
            <a:r>
              <a:rPr lang="en-US" sz="1100" dirty="0"/>
              <a:t>Northern </a:t>
            </a:r>
            <a:r>
              <a:rPr lang="en-US" sz="1100" dirty="0" smtClean="0"/>
              <a:t>Africa: 33%</a:t>
            </a:r>
            <a:endParaRPr lang="en-US" sz="1100" dirty="0"/>
          </a:p>
          <a:p>
            <a:pPr marL="171450" indent="-171450">
              <a:buFont typeface="Arial" pitchFamily="34" charset="0"/>
              <a:buChar char="•"/>
            </a:pPr>
            <a:r>
              <a:rPr lang="en-US" sz="1100" dirty="0"/>
              <a:t>Western </a:t>
            </a:r>
            <a:r>
              <a:rPr lang="en-US" sz="1100" dirty="0" smtClean="0"/>
              <a:t>Africa: 50%</a:t>
            </a:r>
            <a:endParaRPr lang="en-US" sz="1100" dirty="0"/>
          </a:p>
          <a:p>
            <a:pPr marL="171450" indent="-171450">
              <a:buFont typeface="Arial" pitchFamily="34" charset="0"/>
              <a:buChar char="•"/>
            </a:pPr>
            <a:r>
              <a:rPr lang="en-US" sz="1100" dirty="0"/>
              <a:t>Middle </a:t>
            </a:r>
            <a:r>
              <a:rPr lang="en-US" sz="1100" dirty="0" smtClean="0"/>
              <a:t>Africa: 11%</a:t>
            </a:r>
            <a:endParaRPr lang="en-US" sz="1100" dirty="0"/>
          </a:p>
          <a:p>
            <a:endParaRPr lang="en-US" sz="800" dirty="0"/>
          </a:p>
          <a:p>
            <a:r>
              <a:rPr lang="en-US" sz="1100" b="1" dirty="0" smtClean="0"/>
              <a:t>Fetal impairment</a:t>
            </a:r>
          </a:p>
          <a:p>
            <a:pPr marL="171450" indent="-171450">
              <a:buFont typeface="Arial" pitchFamily="34" charset="0"/>
              <a:buChar char="•"/>
            </a:pPr>
            <a:r>
              <a:rPr lang="en-US" sz="1100" dirty="0"/>
              <a:t>Southern </a:t>
            </a:r>
            <a:r>
              <a:rPr lang="en-US" sz="1100" dirty="0" smtClean="0"/>
              <a:t>Africa: 80%</a:t>
            </a:r>
          </a:p>
          <a:p>
            <a:pPr marL="171450" indent="-171450">
              <a:buFont typeface="Arial" pitchFamily="34" charset="0"/>
              <a:buChar char="•"/>
            </a:pPr>
            <a:r>
              <a:rPr lang="en-US" sz="1100" dirty="0" smtClean="0"/>
              <a:t>Eastern Africa: 24%</a:t>
            </a:r>
            <a:endParaRPr lang="en-US" sz="1100" dirty="0"/>
          </a:p>
          <a:p>
            <a:pPr marL="171450" indent="-171450">
              <a:buFont typeface="Arial" pitchFamily="34" charset="0"/>
              <a:buChar char="•"/>
            </a:pPr>
            <a:r>
              <a:rPr lang="en-US" sz="1100" dirty="0"/>
              <a:t>Northern </a:t>
            </a:r>
            <a:r>
              <a:rPr lang="en-US" sz="1100" dirty="0" smtClean="0"/>
              <a:t>Africa: 17%</a:t>
            </a:r>
            <a:endParaRPr lang="en-US" sz="1100" dirty="0"/>
          </a:p>
          <a:p>
            <a:pPr marL="171450" indent="-171450">
              <a:buFont typeface="Arial" pitchFamily="34" charset="0"/>
              <a:buChar char="•"/>
            </a:pPr>
            <a:r>
              <a:rPr lang="en-US" sz="1100" dirty="0"/>
              <a:t>Western </a:t>
            </a:r>
            <a:r>
              <a:rPr lang="en-US" sz="1100" dirty="0" smtClean="0"/>
              <a:t>Africa: 44%</a:t>
            </a:r>
            <a:endParaRPr lang="en-US" sz="1100" dirty="0"/>
          </a:p>
          <a:p>
            <a:pPr marL="171450" indent="-171450">
              <a:buFont typeface="Arial" pitchFamily="34" charset="0"/>
              <a:buChar char="•"/>
            </a:pPr>
            <a:r>
              <a:rPr lang="en-US" sz="1100" dirty="0"/>
              <a:t>Middle </a:t>
            </a:r>
            <a:r>
              <a:rPr lang="en-US" sz="1100" dirty="0" smtClean="0"/>
              <a:t>Africa: 11%</a:t>
            </a:r>
            <a:endParaRPr lang="en-US" sz="1100" dirty="0"/>
          </a:p>
          <a:p>
            <a:endParaRPr lang="en-US" sz="800" dirty="0"/>
          </a:p>
          <a:p>
            <a:r>
              <a:rPr lang="en-US" sz="1100" b="1" dirty="0" smtClean="0"/>
              <a:t>Economic or social reasons</a:t>
            </a:r>
          </a:p>
          <a:p>
            <a:pPr marL="171450" indent="-171450">
              <a:buFont typeface="Arial" pitchFamily="34" charset="0"/>
              <a:buChar char="•"/>
            </a:pPr>
            <a:r>
              <a:rPr lang="en-US" sz="1100" dirty="0"/>
              <a:t>Southern </a:t>
            </a:r>
            <a:r>
              <a:rPr lang="en-US" sz="1100" dirty="0" smtClean="0"/>
              <a:t>Africa: 20%</a:t>
            </a:r>
            <a:endParaRPr lang="en-US" sz="1100" dirty="0"/>
          </a:p>
          <a:p>
            <a:pPr marL="171450" indent="-171450">
              <a:buFont typeface="Arial" pitchFamily="34" charset="0"/>
              <a:buChar char="•"/>
            </a:pPr>
            <a:r>
              <a:rPr lang="en-US" sz="1100" dirty="0"/>
              <a:t>Eastern </a:t>
            </a:r>
            <a:r>
              <a:rPr lang="en-US" sz="1100" dirty="0" smtClean="0"/>
              <a:t>Africa: 6%</a:t>
            </a:r>
            <a:endParaRPr lang="en-US" sz="1100" dirty="0"/>
          </a:p>
          <a:p>
            <a:pPr marL="171450" indent="-171450">
              <a:buFont typeface="Arial" pitchFamily="34" charset="0"/>
              <a:buChar char="•"/>
            </a:pPr>
            <a:r>
              <a:rPr lang="en-US" sz="1100" dirty="0"/>
              <a:t>Northern </a:t>
            </a:r>
            <a:r>
              <a:rPr lang="en-US" sz="1100" dirty="0" smtClean="0"/>
              <a:t>Africa: 17%</a:t>
            </a:r>
            <a:endParaRPr lang="en-US" sz="1100" dirty="0"/>
          </a:p>
          <a:p>
            <a:pPr marL="171450" indent="-171450">
              <a:buFont typeface="Arial" pitchFamily="34" charset="0"/>
              <a:buChar char="•"/>
            </a:pPr>
            <a:r>
              <a:rPr lang="en-US" sz="1100" dirty="0"/>
              <a:t>Western </a:t>
            </a:r>
            <a:r>
              <a:rPr lang="en-US" sz="1100" dirty="0" smtClean="0"/>
              <a:t>Africa: 6%</a:t>
            </a:r>
            <a:endParaRPr lang="en-US" sz="1100" dirty="0"/>
          </a:p>
          <a:p>
            <a:pPr marL="171450" indent="-171450">
              <a:buFont typeface="Arial" pitchFamily="34" charset="0"/>
              <a:buChar char="•"/>
            </a:pPr>
            <a:r>
              <a:rPr lang="en-US" sz="1100" dirty="0"/>
              <a:t>Middle </a:t>
            </a:r>
            <a:r>
              <a:rPr lang="en-US" sz="1100" dirty="0" smtClean="0"/>
              <a:t>Africa: 0%</a:t>
            </a:r>
            <a:endParaRPr lang="en-US" sz="1100" dirty="0"/>
          </a:p>
          <a:p>
            <a:endParaRPr lang="en-US" sz="1100" baseline="0" dirty="0" smtClean="0"/>
          </a:p>
          <a:p>
            <a:endParaRPr lang="en-US" sz="1100" dirty="0"/>
          </a:p>
          <a:p>
            <a:r>
              <a:rPr lang="en-US" sz="1100" b="1" dirty="0" smtClean="0"/>
              <a:t>Source: </a:t>
            </a:r>
          </a:p>
          <a:p>
            <a:pPr marL="228600" indent="-228600">
              <a:buFont typeface="+mj-lt"/>
              <a:buAutoNum type="arabicPeriod"/>
            </a:pPr>
            <a:r>
              <a:rPr lang="en-US" sz="1100" dirty="0"/>
              <a:t>World Health Organization (2012). </a:t>
            </a:r>
            <a:r>
              <a:rPr lang="en-US" sz="1100" i="1" dirty="0"/>
              <a:t>Safe Abortion: technical and policy guidance for health systems</a:t>
            </a:r>
            <a:r>
              <a:rPr lang="en-US" sz="1100" dirty="0"/>
              <a:t>, second edition, (Geneva: WHO, 2012). </a:t>
            </a:r>
          </a:p>
          <a:p>
            <a:endParaRPr lang="en-US" sz="1100" b="1" dirty="0"/>
          </a:p>
        </p:txBody>
      </p:sp>
      <p:sp>
        <p:nvSpPr>
          <p:cNvPr id="4" name="Slide Number Placeholder 3"/>
          <p:cNvSpPr>
            <a:spLocks noGrp="1"/>
          </p:cNvSpPr>
          <p:nvPr>
            <p:ph type="sldNum" sz="quarter" idx="10"/>
          </p:nvPr>
        </p:nvSpPr>
        <p:spPr/>
        <p:txBody>
          <a:bodyPr/>
          <a:lstStyle/>
          <a:p>
            <a:fld id="{8F38D732-6D31-4EF8-A28C-76CFDEC958E6}" type="slidenum">
              <a:rPr lang="en-US" smtClean="0"/>
              <a:pPr/>
              <a:t>36</a:t>
            </a:fld>
            <a:endParaRPr lang="en-US" dirty="0"/>
          </a:p>
        </p:txBody>
      </p:sp>
    </p:spTree>
    <p:extLst>
      <p:ext uri="{BB962C8B-B14F-4D97-AF65-F5344CB8AC3E}">
        <p14:creationId xmlns:p14="http://schemas.microsoft.com/office/powerpoint/2010/main" val="3617052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1" dirty="0" smtClean="0"/>
              <a:t>[Module</a:t>
            </a:r>
            <a:r>
              <a:rPr lang="en-US" sz="1100" b="0" i="1" baseline="0" dirty="0" smtClean="0"/>
              <a:t> 1: Public Health and Human Rights Rationale</a:t>
            </a:r>
            <a:r>
              <a:rPr lang="en-US" sz="1100" i="1" baseline="0"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smtClean="0"/>
              <a:t>[Tip to speaker:]</a:t>
            </a:r>
            <a:endParaRPr lang="en-US" sz="1100" b="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1" dirty="0" smtClean="0"/>
              <a:t>This</a:t>
            </a:r>
            <a:r>
              <a:rPr lang="en-US" sz="1100" b="0" i="1" baseline="0" dirty="0" smtClean="0"/>
              <a:t> slide is optional. Depending on your audience and the amount of time you have, you may wish to show this slide  presenting a comparison between the sub-region East Asia, which has the least restrictive grounds , and sub-regions in Africa, which as among the most restrictive grounds. </a:t>
            </a:r>
            <a:r>
              <a:rPr lang="en-US" sz="1100" i="1" dirty="0" smtClean="0"/>
              <a:t>You may choose to present it particularly if your audience includes advocates, policymakers and others who can bring about change in the legal/regulatory environment.  </a:t>
            </a:r>
            <a:endParaRPr lang="en-US" sz="1100" i="1" baseline="0" dirty="0" smtClean="0"/>
          </a:p>
          <a:p>
            <a:endParaRPr lang="en-US" sz="11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smtClean="0"/>
              <a:t>Speaker’s Notes:</a:t>
            </a:r>
          </a:p>
          <a:p>
            <a:r>
              <a:rPr lang="en-US" sz="1100" dirty="0" smtClean="0"/>
              <a:t>Just to compare the sub-regions of Africa with the least restrictive sub-region in Asia – Eastern Asia, where case fatality rates are under .5% (among </a:t>
            </a:r>
            <a:r>
              <a:rPr lang="en-US" sz="1100" dirty="0"/>
              <a:t>the lowest in the </a:t>
            </a:r>
            <a:r>
              <a:rPr lang="en-US" sz="1100" dirty="0" smtClean="0"/>
              <a:t>world) –   we see that only Southern Africa is even approaching the conducive legal and regulatory environment for safe abortion – and at that, only really in 3 areas (physical health; mental health; and fetal impartment, each at 80%, still representing a 20% gap in the comparison).  All the other sub-regions of Africa lag significantly behind </a:t>
            </a:r>
            <a:r>
              <a:rPr lang="en-US" sz="1100" baseline="0" dirty="0" smtClean="0"/>
              <a:t>[1, table 1.2, p. 25],</a:t>
            </a:r>
            <a:r>
              <a:rPr lang="en-US" sz="1100" dirty="0" smtClean="0"/>
              <a:t> and have much higher case fatality rates, as we saw in a previous slide. </a:t>
            </a:r>
          </a:p>
          <a:p>
            <a:endParaRPr lang="en-US" sz="1100" dirty="0" smtClean="0"/>
          </a:p>
          <a:p>
            <a:r>
              <a:rPr lang="en-US" sz="1100" b="1" dirty="0" smtClean="0"/>
              <a:t>Customize your presentation:</a:t>
            </a:r>
            <a:endParaRPr lang="en-US" sz="1100"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1" dirty="0" smtClean="0"/>
              <a:t>You</a:t>
            </a:r>
            <a:r>
              <a:rPr lang="en-US" sz="1100" b="0" i="1" baseline="0" dirty="0" smtClean="0"/>
              <a:t> may wish to customize your presentation by making a slide that compares the situation in East Asia to your own region or country. If so, you can use </a:t>
            </a:r>
            <a:r>
              <a:rPr lang="en-US" sz="1100" i="1" baseline="0" dirty="0" smtClean="0"/>
              <a:t>Table 1.2, p. 25 of </a:t>
            </a:r>
            <a:r>
              <a:rPr lang="en-US" sz="1100" i="1" dirty="0" smtClean="0"/>
              <a:t>World Health Organization (2012). Safe Abortion: technical and policy guidance for health systems, second edition, (Geneva: WHO, 2012). </a:t>
            </a:r>
          </a:p>
          <a:p>
            <a:endParaRPr lang="en-US" sz="1100" i="1" baseline="0" dirty="0" smtClean="0"/>
          </a:p>
          <a:p>
            <a:endParaRPr lang="en-US" sz="1100" dirty="0"/>
          </a:p>
          <a:p>
            <a:r>
              <a:rPr lang="en-US" sz="1100" b="1" dirty="0" smtClean="0"/>
              <a:t>Source: </a:t>
            </a:r>
          </a:p>
          <a:p>
            <a:pPr marL="228600" indent="-228600">
              <a:buFont typeface="+mj-lt"/>
              <a:buAutoNum type="arabicPeriod"/>
            </a:pPr>
            <a:r>
              <a:rPr lang="en-US" sz="1100" dirty="0"/>
              <a:t>World Health Organization (2012). </a:t>
            </a:r>
            <a:r>
              <a:rPr lang="en-US" sz="1100" i="1" dirty="0"/>
              <a:t>Safe Abortion: technical and policy guidance for health systems</a:t>
            </a:r>
            <a:r>
              <a:rPr lang="en-US" sz="1100" dirty="0"/>
              <a:t>, second edition, (Geneva: WHO, 2012). </a:t>
            </a:r>
          </a:p>
          <a:p>
            <a:endParaRPr lang="en-US" sz="1100" b="1" dirty="0"/>
          </a:p>
        </p:txBody>
      </p:sp>
      <p:sp>
        <p:nvSpPr>
          <p:cNvPr id="4" name="Slide Number Placeholder 3"/>
          <p:cNvSpPr>
            <a:spLocks noGrp="1"/>
          </p:cNvSpPr>
          <p:nvPr>
            <p:ph type="sldNum" sz="quarter" idx="10"/>
          </p:nvPr>
        </p:nvSpPr>
        <p:spPr/>
        <p:txBody>
          <a:bodyPr/>
          <a:lstStyle/>
          <a:p>
            <a:fld id="{8F38D732-6D31-4EF8-A28C-76CFDEC958E6}" type="slidenum">
              <a:rPr lang="en-US" smtClean="0"/>
              <a:pPr/>
              <a:t>37</a:t>
            </a:fld>
            <a:endParaRPr lang="en-US" dirty="0"/>
          </a:p>
        </p:txBody>
      </p:sp>
    </p:spTree>
    <p:extLst>
      <p:ext uri="{BB962C8B-B14F-4D97-AF65-F5344CB8AC3E}">
        <p14:creationId xmlns:p14="http://schemas.microsoft.com/office/powerpoint/2010/main" val="3617052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247" y="4459526"/>
            <a:ext cx="5965189" cy="4224814"/>
          </a:xfrm>
        </p:spPr>
        <p:txBody>
          <a:bodyPr/>
          <a:lstStyle/>
          <a:p>
            <a:pPr>
              <a:spcBef>
                <a:spcPct val="60000"/>
              </a:spcBef>
              <a:tabLst>
                <a:tab pos="0" algn="l"/>
              </a:tabLst>
            </a:pPr>
            <a:r>
              <a:rPr lang="en-US" sz="1100" i="1" dirty="0" smtClean="0"/>
              <a:t>[</a:t>
            </a:r>
            <a:r>
              <a:rPr lang="en-US" sz="1100" i="1" dirty="0"/>
              <a:t>Module 1: Public Health and Human Rights Rationale</a:t>
            </a:r>
            <a:r>
              <a:rPr lang="en-US" sz="1100" i="1" dirty="0" smtClean="0"/>
              <a:t>]</a:t>
            </a:r>
          </a:p>
          <a:p>
            <a:pPr>
              <a:spcBef>
                <a:spcPct val="60000"/>
              </a:spcBef>
              <a:tabLst>
                <a:tab pos="0" algn="l"/>
              </a:tabLst>
            </a:pPr>
            <a:endParaRPr lang="en-US" sz="1100" dirty="0"/>
          </a:p>
          <a:p>
            <a:pPr>
              <a:spcBef>
                <a:spcPct val="60000"/>
              </a:spcBef>
              <a:tabLst>
                <a:tab pos="0" algn="l"/>
              </a:tabLst>
            </a:pPr>
            <a:r>
              <a:rPr lang="en-US" sz="1100" b="1" dirty="0" smtClean="0">
                <a:cs typeface="Arial" charset="0"/>
              </a:rPr>
              <a:t>Speaker’s </a:t>
            </a:r>
            <a:r>
              <a:rPr lang="en-US" sz="1100" b="1" dirty="0">
                <a:cs typeface="Arial" charset="0"/>
              </a:rPr>
              <a:t>Notes:</a:t>
            </a:r>
          </a:p>
          <a:p>
            <a:pPr marL="0" lvl="1">
              <a:spcBef>
                <a:spcPct val="60000"/>
              </a:spcBef>
              <a:tabLst>
                <a:tab pos="0" algn="l"/>
              </a:tabLst>
              <a:defRPr/>
            </a:pPr>
            <a:r>
              <a:rPr lang="en-US" sz="1100" dirty="0"/>
              <a:t>Legally restricting abortion does not necessarily reduce the number of abortions that occur in a country. </a:t>
            </a:r>
            <a:r>
              <a:rPr lang="en-US" sz="1100" dirty="0">
                <a:cs typeface="Arial" charset="0"/>
              </a:rPr>
              <a:t>Many people believe that if abortion is made more available, more abortions will take place. If we look at countries around the world, however, we see that this is generally not the case.  Abortion rates are much more likely to be linked </a:t>
            </a:r>
            <a:r>
              <a:rPr lang="en-US" sz="1100" i="1" dirty="0">
                <a:cs typeface="Arial" charset="0"/>
              </a:rPr>
              <a:t>to desired family size and availability and effectiveness of contraception. </a:t>
            </a:r>
            <a:r>
              <a:rPr lang="en-US" sz="1100" dirty="0">
                <a:cs typeface="Arial" charset="0"/>
              </a:rPr>
              <a:t>In fact, many countries with restrictive abortion laws also have high abortion rates. </a:t>
            </a:r>
          </a:p>
          <a:p>
            <a:pPr marL="0" lvl="1">
              <a:spcBef>
                <a:spcPct val="60000"/>
              </a:spcBef>
              <a:tabLst>
                <a:tab pos="0" algn="l"/>
              </a:tabLst>
              <a:defRPr/>
            </a:pPr>
            <a:r>
              <a:rPr lang="en-US" sz="1100" dirty="0">
                <a:cs typeface="Arial" charset="0"/>
              </a:rPr>
              <a:t>In addition, as we see in the scatter diagram with data from 2008, there is an association between liberal abortion laws, and lower abortion rates [1]. </a:t>
            </a:r>
            <a:r>
              <a:rPr lang="en-US" sz="1100" dirty="0"/>
              <a:t>Analysis published in 2008 demonstrates that in countries with laws and policies allowing abortion under broad indications, there is a reduction in both the incidence of unsafe abortion and of mortality related to unsafe abortion [2]. </a:t>
            </a:r>
            <a:endParaRPr lang="en-US" sz="1100" dirty="0" smtClean="0"/>
          </a:p>
          <a:p>
            <a:pPr marL="0" lvl="1">
              <a:spcBef>
                <a:spcPct val="60000"/>
              </a:spcBef>
              <a:tabLst>
                <a:tab pos="0" algn="l"/>
              </a:tabLst>
              <a:defRPr/>
            </a:pPr>
            <a:endParaRPr lang="en-US" sz="1100" dirty="0"/>
          </a:p>
          <a:p>
            <a:pPr>
              <a:spcBef>
                <a:spcPct val="60000"/>
              </a:spcBef>
              <a:tabLst>
                <a:tab pos="0" algn="l"/>
              </a:tabLst>
            </a:pPr>
            <a:r>
              <a:rPr lang="en-US" sz="1100" b="1" dirty="0">
                <a:cs typeface="Arial" charset="0"/>
              </a:rPr>
              <a:t>More information:</a:t>
            </a:r>
          </a:p>
          <a:p>
            <a:pPr>
              <a:tabLst>
                <a:tab pos="0" algn="l"/>
              </a:tabLst>
            </a:pPr>
            <a:r>
              <a:rPr lang="en-US" sz="1100" dirty="0">
                <a:cs typeface="Arial" charset="0"/>
              </a:rPr>
              <a:t>In most of the 25 countries that liberalized their abortion laws between 1975 and 1996, the abortion rate increased immediately after legalization, partly because statistics now reflected the true number of abortions, and partly because of increased demand for safe abortions.  Abortion rates usually then decreased as contraceptive use increased over time.  Generally, where couples used contraception effectively, abortion declined to moderate levels.  Where contraceptive use was not widely practiced but there was strong motivation for small families, abortion levels sometimes increased for some time after liberalization, then declined [3</a:t>
            </a:r>
            <a:r>
              <a:rPr lang="en-US" sz="1100" dirty="0" smtClean="0">
                <a:cs typeface="Arial" charset="0"/>
              </a:rPr>
              <a:t>].</a:t>
            </a:r>
          </a:p>
          <a:p>
            <a:pPr>
              <a:tabLst>
                <a:tab pos="0" algn="l"/>
              </a:tabLst>
            </a:pPr>
            <a:endParaRPr lang="en-US" sz="1100" dirty="0">
              <a:cs typeface="Arial" charset="0"/>
            </a:endParaRPr>
          </a:p>
          <a:p>
            <a:pPr eaLnBrk="1" hangingPunct="1">
              <a:spcBef>
                <a:spcPct val="60000"/>
              </a:spcBef>
              <a:tabLst>
                <a:tab pos="0" algn="l"/>
              </a:tabLst>
            </a:pPr>
            <a:r>
              <a:rPr lang="en-US" sz="1100" b="1" dirty="0" smtClean="0">
                <a:cs typeface="Arial" charset="0"/>
              </a:rPr>
              <a:t>Sources:</a:t>
            </a:r>
            <a:r>
              <a:rPr lang="en-US" sz="1100" b="1" baseline="0" dirty="0" smtClean="0">
                <a:cs typeface="Arial" charset="0"/>
              </a:rPr>
              <a:t> </a:t>
            </a:r>
            <a:endParaRPr lang="en-US" sz="1100" b="1" dirty="0" smtClean="0">
              <a:cs typeface="Arial" charset="0"/>
            </a:endParaRPr>
          </a:p>
          <a:p>
            <a:pPr marL="228600" indent="-228600">
              <a:buFont typeface="+mj-lt"/>
              <a:buAutoNum type="arabicPeriod"/>
            </a:pPr>
            <a:r>
              <a:rPr lang="en-US" sz="1100" dirty="0" smtClean="0"/>
              <a:t>Sedgh, Gilda; Singh, Susheela; Shah, Iqbal H.; Ahman, Elisabeth; Henshaw, Stanley K.; Bankole, Akinrinola. </a:t>
            </a:r>
            <a:r>
              <a:rPr lang="en-US" sz="1100" i="1" dirty="0" smtClean="0"/>
              <a:t>Induced abortion: Incidence and trends worldwide from 1995 to 2008</a:t>
            </a:r>
            <a:r>
              <a:rPr lang="en-US" sz="1100" b="1" dirty="0" smtClean="0"/>
              <a:t>; </a:t>
            </a:r>
            <a:r>
              <a:rPr lang="en-US" sz="1100" dirty="0" smtClean="0"/>
              <a:t>2012. Lancet, 379 (9816): 625-632. </a:t>
            </a:r>
          </a:p>
          <a:p>
            <a:pPr marL="228600" indent="-228600">
              <a:buFont typeface="+mj-lt"/>
              <a:buAutoNum type="arabicPeriod"/>
            </a:pPr>
            <a:r>
              <a:rPr lang="en-US" sz="1100" i="0" baseline="0" dirty="0" smtClean="0">
                <a:cs typeface="Arial" charset="0"/>
              </a:rPr>
              <a:t> </a:t>
            </a:r>
            <a:r>
              <a:rPr lang="en-US" sz="1100" dirty="0" smtClean="0"/>
              <a:t>World Health Organization, </a:t>
            </a:r>
            <a:r>
              <a:rPr lang="en-US" sz="1100" i="1" dirty="0" smtClean="0"/>
              <a:t>Unsafe abortion: global and regional estimates of the incidence of unsafe abortion and associated mortality in 2008, sixth edition </a:t>
            </a:r>
            <a:r>
              <a:rPr lang="en-US" sz="1100" dirty="0" smtClean="0"/>
              <a:t>(Geneva: WHO, 2011).</a:t>
            </a:r>
          </a:p>
          <a:p>
            <a:pPr marL="228600" indent="-228600">
              <a:spcAft>
                <a:spcPts val="600"/>
              </a:spcAft>
              <a:buFont typeface="+mj-lt"/>
              <a:buAutoNum type="arabicPeriod"/>
            </a:pPr>
            <a:r>
              <a:rPr lang="en-US" sz="1100" dirty="0" smtClean="0">
                <a:cs typeface="Arial" charset="0"/>
              </a:rPr>
              <a:t>Alan Guttmacher Institute, </a:t>
            </a:r>
            <a:r>
              <a:rPr lang="en-US" sz="1100" i="1" dirty="0" smtClean="0">
                <a:cs typeface="Arial" charset="0"/>
              </a:rPr>
              <a:t>Sharing Responsibility: Women, Society and Abortion Worldwide </a:t>
            </a:r>
            <a:r>
              <a:rPr lang="en-US" sz="1100" dirty="0" smtClean="0">
                <a:cs typeface="Arial" charset="0"/>
              </a:rPr>
              <a:t>(New York: AGI, 1999). </a:t>
            </a:r>
          </a:p>
          <a:p>
            <a:pPr>
              <a:spcBef>
                <a:spcPct val="60000"/>
              </a:spcBef>
              <a:tabLst>
                <a:tab pos="0" algn="l"/>
              </a:tabLst>
            </a:pPr>
            <a:endParaRPr lang="en-US" sz="1100" dirty="0">
              <a:cs typeface="Arial" charset="0"/>
            </a:endParaRPr>
          </a:p>
          <a:p>
            <a:endParaRPr lang="en-US" sz="1100" dirty="0"/>
          </a:p>
        </p:txBody>
      </p:sp>
      <p:sp>
        <p:nvSpPr>
          <p:cNvPr id="4" name="Slide Number Placeholder 3"/>
          <p:cNvSpPr>
            <a:spLocks noGrp="1"/>
          </p:cNvSpPr>
          <p:nvPr>
            <p:ph type="sldNum" sz="quarter" idx="10"/>
          </p:nvPr>
        </p:nvSpPr>
        <p:spPr/>
        <p:txBody>
          <a:bodyPr/>
          <a:lstStyle/>
          <a:p>
            <a:fld id="{8F38D732-6D31-4EF8-A28C-76CFDEC958E6}" type="slidenum">
              <a:rPr lang="en-US" smtClean="0"/>
              <a:pPr/>
              <a:t>38</a:t>
            </a:fld>
            <a:endParaRPr lang="en-US" dirty="0"/>
          </a:p>
        </p:txBody>
      </p:sp>
    </p:spTree>
    <p:extLst>
      <p:ext uri="{BB962C8B-B14F-4D97-AF65-F5344CB8AC3E}">
        <p14:creationId xmlns:p14="http://schemas.microsoft.com/office/powerpoint/2010/main" val="40738554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100" i="1" dirty="0" smtClean="0"/>
              <a:t>[Module </a:t>
            </a:r>
            <a:r>
              <a:rPr lang="en-US" sz="1100" i="1" dirty="0"/>
              <a:t>1: Public health and human rights rationale]</a:t>
            </a:r>
          </a:p>
          <a:p>
            <a:pPr lvl="0">
              <a:defRPr/>
            </a:pPr>
            <a:endParaRPr lang="en-US" sz="1100" b="1" dirty="0"/>
          </a:p>
          <a:p>
            <a:pPr lvl="0">
              <a:defRPr/>
            </a:pPr>
            <a:r>
              <a:rPr lang="en-US" sz="1100" b="1" dirty="0"/>
              <a:t>Speaker’s Notes:</a:t>
            </a:r>
          </a:p>
          <a:p>
            <a:pPr lvl="0">
              <a:defRPr/>
            </a:pPr>
            <a:r>
              <a:rPr lang="en-GB" sz="1100" dirty="0">
                <a:cs typeface="Times New Roman" pitchFamily="18" charset="0"/>
              </a:rPr>
              <a:t>Unsafe abortion has other negative effects on women.  For instance, unsafe abortion can result in significant short- and long-term illness and injury.  For every death resulting from unsafe abortion, there are countless women who live with pain, </a:t>
            </a:r>
            <a:r>
              <a:rPr lang="en-GB" sz="1100" dirty="0" smtClean="0">
                <a:cs typeface="Times New Roman" pitchFamily="18" charset="0"/>
              </a:rPr>
              <a:t>infection </a:t>
            </a:r>
            <a:r>
              <a:rPr lang="en-GB" sz="1100" dirty="0">
                <a:cs typeface="Times New Roman" pitchFamily="18" charset="0"/>
              </a:rPr>
              <a:t>and possible infertility </a:t>
            </a:r>
            <a:r>
              <a:rPr lang="en-US" sz="1100" dirty="0"/>
              <a:t>[1].</a:t>
            </a:r>
            <a:endParaRPr lang="en-GB" sz="1100" dirty="0">
              <a:cs typeface="Times New Roman" pitchFamily="18" charset="0"/>
            </a:endParaRPr>
          </a:p>
          <a:p>
            <a:pPr lvl="0">
              <a:defRPr/>
            </a:pPr>
            <a:r>
              <a:rPr lang="en-US" sz="1100" dirty="0"/>
              <a:t>Estimates from 13 developing countries show that one in four women who undergo unsafe abortion is likely to develop temporary or lifelong disability requiring medical care, thus diminishing the quality of life for herself and often for her family members, and frequently resulting in preventable costs to the women, their families, and the health care system. </a:t>
            </a:r>
          </a:p>
          <a:p>
            <a:pPr>
              <a:lnSpc>
                <a:spcPct val="90000"/>
              </a:lnSpc>
              <a:spcBef>
                <a:spcPct val="60000"/>
              </a:spcBef>
            </a:pPr>
            <a:r>
              <a:rPr lang="en-GB" sz="1100" dirty="0">
                <a:cs typeface="Times New Roman" pitchFamily="18" charset="0"/>
              </a:rPr>
              <a:t>Injuries and deaths caused by unsafe abortion harm more than just women—they have numerous ill-effects on families, children and communities. For example, a </a:t>
            </a:r>
            <a:r>
              <a:rPr lang="en-US" sz="1100" dirty="0">
                <a:cs typeface="Times New Roman" pitchFamily="18" charset="0"/>
              </a:rPr>
              <a:t>study of maternal mortality in Bangladesh found that children whose mother had died were between three and 10 times more likely than other children to die in the next two years, and a study of HIV-related mortality in Tanzania found that in households where an adult woman had died, children were half as likely to attend school [2].</a:t>
            </a:r>
          </a:p>
          <a:p>
            <a:pPr lvl="0">
              <a:defRPr/>
            </a:pPr>
            <a:endParaRPr lang="en-US" sz="1100" u="sng" dirty="0"/>
          </a:p>
          <a:p>
            <a:pPr lvl="0">
              <a:defRPr/>
            </a:pPr>
            <a:r>
              <a:rPr lang="en-US" sz="1100" b="1" dirty="0"/>
              <a:t>Tip for speaker:</a:t>
            </a:r>
          </a:p>
          <a:p>
            <a:pPr lvl="0">
              <a:defRPr/>
            </a:pPr>
            <a:r>
              <a:rPr lang="en-GB" sz="1100" i="1" dirty="0">
                <a:cs typeface="Times New Roman" pitchFamily="18" charset="0"/>
              </a:rPr>
              <a:t>You may wish to ask your audience for suggestions of negative impacts.</a:t>
            </a:r>
          </a:p>
          <a:p>
            <a:pPr lvl="0">
              <a:defRPr/>
            </a:pPr>
            <a:endParaRPr lang="en-US" sz="1100" u="sng" dirty="0"/>
          </a:p>
          <a:p>
            <a:pPr>
              <a:defRPr/>
            </a:pPr>
            <a:r>
              <a:rPr lang="en-US" sz="1100" b="1" dirty="0"/>
              <a:t>Customizing this slide: </a:t>
            </a:r>
          </a:p>
          <a:p>
            <a:pPr>
              <a:defRPr/>
            </a:pPr>
            <a:r>
              <a:rPr lang="en-US" sz="1100" i="1" dirty="0"/>
              <a:t>You can customize the slides in this module  (or add an additional slides)  with facts such as:</a:t>
            </a:r>
          </a:p>
          <a:p>
            <a:pPr marL="228600" lvl="1" indent="-114300">
              <a:lnSpc>
                <a:spcPct val="80000"/>
              </a:lnSpc>
              <a:spcBef>
                <a:spcPct val="0"/>
              </a:spcBef>
              <a:buFont typeface="Wingdings" pitchFamily="2" charset="2"/>
              <a:buChar char="§"/>
              <a:defRPr/>
            </a:pPr>
            <a:r>
              <a:rPr lang="en-US" sz="1100" i="1" dirty="0"/>
              <a:t>Number or percentage of women who are likely to develop temporary or life long disability requiring medical care due to unsafe abortion</a:t>
            </a:r>
          </a:p>
          <a:p>
            <a:pPr marL="228600" lvl="1" indent="-114300">
              <a:lnSpc>
                <a:spcPct val="80000"/>
              </a:lnSpc>
              <a:buFont typeface="Wingdings" pitchFamily="2" charset="2"/>
              <a:buChar char="§"/>
            </a:pPr>
            <a:r>
              <a:rPr lang="en-US" sz="1100" i="1" dirty="0"/>
              <a:t>Anecdotal information on unsafe abortion in your country or region</a:t>
            </a:r>
          </a:p>
          <a:p>
            <a:pPr marL="228600" lvl="1" indent="-114300">
              <a:lnSpc>
                <a:spcPct val="80000"/>
              </a:lnSpc>
              <a:spcAft>
                <a:spcPct val="50000"/>
              </a:spcAft>
              <a:buFont typeface="Wingdings" pitchFamily="2" charset="2"/>
              <a:buChar char="§"/>
            </a:pPr>
            <a:r>
              <a:rPr lang="en-US" sz="1100" i="1" dirty="0"/>
              <a:t>Percentage of women in main ob/gyn hospitals admitted for abortion-related complications, etc. </a:t>
            </a:r>
            <a:endParaRPr lang="en-US" sz="1100" i="1" dirty="0" smtClean="0"/>
          </a:p>
          <a:p>
            <a:pPr marL="228600" lvl="1" indent="-114300">
              <a:lnSpc>
                <a:spcPct val="80000"/>
              </a:lnSpc>
              <a:spcAft>
                <a:spcPct val="50000"/>
              </a:spcAft>
              <a:buFont typeface="Wingdings" pitchFamily="2" charset="2"/>
              <a:buChar char="§"/>
            </a:pPr>
            <a:endParaRPr lang="en-US" sz="1100" i="1" dirty="0"/>
          </a:p>
          <a:p>
            <a:pPr>
              <a:lnSpc>
                <a:spcPct val="90000"/>
              </a:lnSpc>
            </a:pPr>
            <a:r>
              <a:rPr lang="en-GB" sz="1100" b="1" dirty="0">
                <a:cs typeface="Times New Roman" pitchFamily="18" charset="0"/>
              </a:rPr>
              <a:t>More information:</a:t>
            </a:r>
          </a:p>
          <a:p>
            <a:pPr>
              <a:lnSpc>
                <a:spcPct val="90000"/>
              </a:lnSpc>
            </a:pPr>
            <a:r>
              <a:rPr lang="en-GB" sz="1100" dirty="0">
                <a:cs typeface="Times New Roman" pitchFamily="18" charset="0"/>
              </a:rPr>
              <a:t>Other impacts of injuries and deaths from unsafe abortion on families:</a:t>
            </a:r>
          </a:p>
          <a:p>
            <a:pPr marL="228600" lvl="1" indent="-114300">
              <a:lnSpc>
                <a:spcPct val="90000"/>
              </a:lnSpc>
              <a:buFont typeface="Wingdings" pitchFamily="2" charset="2"/>
              <a:buChar char="§"/>
            </a:pPr>
            <a:r>
              <a:rPr lang="en-GB" sz="1100" dirty="0">
                <a:cs typeface="Times New Roman" pitchFamily="18" charset="0"/>
              </a:rPr>
              <a:t>Higher likelihood of malnutrition, illness, and death among children whose mother has died.</a:t>
            </a:r>
          </a:p>
          <a:p>
            <a:pPr marL="228600" lvl="1" indent="-114300">
              <a:lnSpc>
                <a:spcPct val="90000"/>
              </a:lnSpc>
              <a:buFont typeface="Wingdings" pitchFamily="2" charset="2"/>
              <a:buChar char="§"/>
            </a:pPr>
            <a:r>
              <a:rPr lang="en-GB" sz="1100" dirty="0">
                <a:cs typeface="Times New Roman" pitchFamily="18" charset="0"/>
              </a:rPr>
              <a:t>Curtailing of educational opportunities for children in families with high medical expenses. </a:t>
            </a:r>
          </a:p>
          <a:p>
            <a:pPr marL="228600" lvl="1" indent="-114300">
              <a:lnSpc>
                <a:spcPct val="90000"/>
              </a:lnSpc>
              <a:buFont typeface="Wingdings" pitchFamily="2" charset="2"/>
              <a:buChar char="§"/>
            </a:pPr>
            <a:r>
              <a:rPr lang="en-GB" sz="1100" dirty="0">
                <a:cs typeface="Times New Roman" pitchFamily="18" charset="0"/>
              </a:rPr>
              <a:t>Diminished capacity of the mother to contribute to household income. </a:t>
            </a:r>
            <a:r>
              <a:rPr lang="en-US" sz="1100" dirty="0">
                <a:cs typeface="Times New Roman" pitchFamily="18" charset="0"/>
              </a:rPr>
              <a:t>[2</a:t>
            </a:r>
            <a:r>
              <a:rPr lang="en-US" sz="1100" dirty="0" smtClean="0">
                <a:cs typeface="Times New Roman" pitchFamily="18" charset="0"/>
              </a:rPr>
              <a:t>]</a:t>
            </a:r>
          </a:p>
          <a:p>
            <a:pPr marL="228600" lvl="1" indent="-114300">
              <a:lnSpc>
                <a:spcPct val="90000"/>
              </a:lnSpc>
              <a:buFont typeface="Wingdings" pitchFamily="2" charset="2"/>
              <a:buChar char="§"/>
            </a:pPr>
            <a:endParaRPr lang="en-US" sz="1100" dirty="0">
              <a:cs typeface="Times New Roman" pitchFamily="18" charset="0"/>
            </a:endParaRPr>
          </a:p>
          <a:p>
            <a:pPr>
              <a:lnSpc>
                <a:spcPct val="90000"/>
              </a:lnSpc>
              <a:spcBef>
                <a:spcPct val="60000"/>
              </a:spcBef>
            </a:pPr>
            <a:r>
              <a:rPr lang="en-GB" sz="1100" b="1" dirty="0" smtClean="0">
                <a:cs typeface="Times New Roman" pitchFamily="18" charset="0"/>
              </a:rPr>
              <a:t>Sources:</a:t>
            </a:r>
          </a:p>
          <a:p>
            <a:pPr marL="228600" lvl="0" indent="-228600">
              <a:lnSpc>
                <a:spcPct val="90000"/>
              </a:lnSpc>
              <a:buFont typeface="+mj-lt"/>
              <a:buAutoNum type="arabicPeriod"/>
              <a:defRPr/>
            </a:pPr>
            <a:r>
              <a:rPr lang="en-US" sz="1100" dirty="0" smtClean="0"/>
              <a:t>Sing </a:t>
            </a:r>
            <a:r>
              <a:rPr lang="en-US" sz="1100" dirty="0"/>
              <a:t>S. Hospital admissions resulting from unsafe abortion: estimates from 13 developing countries.” Lancet, 2006, 368:1887-1892.</a:t>
            </a:r>
          </a:p>
          <a:p>
            <a:pPr marL="228600" indent="-228600">
              <a:lnSpc>
                <a:spcPct val="90000"/>
              </a:lnSpc>
              <a:buFont typeface="+mj-lt"/>
              <a:buAutoNum type="arabicPeriod"/>
            </a:pPr>
            <a:r>
              <a:rPr lang="en-US" sz="1100" dirty="0" smtClean="0">
                <a:cs typeface="Times New Roman" pitchFamily="18" charset="0"/>
              </a:rPr>
              <a:t>Inter-Agency Working Group on Safe Motherhood, </a:t>
            </a:r>
            <a:r>
              <a:rPr lang="en-US" sz="1100" i="1" dirty="0" smtClean="0">
                <a:cs typeface="Times New Roman" pitchFamily="18" charset="0"/>
              </a:rPr>
              <a:t>Safe Motherhood Fact Sheets</a:t>
            </a:r>
            <a:r>
              <a:rPr lang="en-US" sz="1100" dirty="0" smtClean="0">
                <a:cs typeface="Times New Roman" pitchFamily="18" charset="0"/>
              </a:rPr>
              <a:t> (New York: FCI, 1998), available at www.safemotherhood.org.</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100" baseline="0" dirty="0" smtClean="0"/>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100" b="1" baseline="0" dirty="0" smtClean="0"/>
              <a:t>Photo credit:</a:t>
            </a:r>
          </a:p>
          <a:p>
            <a:pPr marL="171450" indent="-171450">
              <a:lnSpc>
                <a:spcPct val="100000"/>
              </a:lnSpc>
              <a:buFont typeface="Arial" pitchFamily="34" charset="0"/>
              <a:buChar char="•"/>
            </a:pPr>
            <a:r>
              <a:rPr lang="en-US" sz="1100" kern="1200" dirty="0" smtClean="0">
                <a:solidFill>
                  <a:schemeClr val="tx1"/>
                </a:solidFill>
                <a:effectLst/>
                <a:latin typeface="+mn-lt"/>
                <a:ea typeface="+mn-ea"/>
                <a:cs typeface="+mn-cs"/>
              </a:rPr>
              <a:t>© Richard Lord, no</a:t>
            </a:r>
            <a:r>
              <a:rPr lang="en-US" sz="1100" kern="1200" baseline="0" dirty="0" smtClean="0">
                <a:solidFill>
                  <a:schemeClr val="tx1"/>
                </a:solidFill>
                <a:effectLst/>
                <a:latin typeface="+mn-lt"/>
                <a:ea typeface="+mn-ea"/>
                <a:cs typeface="+mn-cs"/>
              </a:rPr>
              <a:t> date.</a:t>
            </a:r>
            <a:r>
              <a:rPr lang="en-US" sz="11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100" i="0" u="sng" dirty="0" smtClean="0">
                <a:effectLst/>
                <a:ea typeface="Calibri"/>
                <a:cs typeface="Andalus" pitchFamily="18" charset="-78"/>
              </a:rPr>
              <a:t>Disclaimer</a:t>
            </a:r>
            <a:r>
              <a:rPr lang="en-US" sz="1100" i="0" dirty="0" smtClean="0">
                <a:effectLst/>
                <a:ea typeface="Calibri"/>
                <a:cs typeface="Andalus" pitchFamily="18" charset="-78"/>
              </a:rPr>
              <a:t>:</a:t>
            </a:r>
            <a:r>
              <a:rPr lang="en-US" sz="1100" i="0" baseline="0" dirty="0" smtClean="0">
                <a:effectLst/>
                <a:ea typeface="Calibri"/>
                <a:cs typeface="Andalus" pitchFamily="18" charset="-78"/>
              </a:rPr>
              <a:t> </a:t>
            </a:r>
            <a:r>
              <a:rPr lang="en-US" sz="1100" i="0" dirty="0" smtClean="0">
                <a:effectLst/>
                <a:ea typeface="Calibri"/>
                <a:cs typeface="Andalus" pitchFamily="18" charset="-78"/>
              </a:rPr>
              <a:t>The photographs used in this publication are for illustrative purposes only; they do not imply any particular attitudes, behaviors, or actions on the part of the any person who appears in the photographs.</a:t>
            </a:r>
          </a:p>
          <a:p>
            <a:pPr marL="0" indent="0">
              <a:lnSpc>
                <a:spcPct val="100000"/>
              </a:lnSpc>
              <a:buFont typeface="Arial" pitchFamily="34" charset="0"/>
              <a:buNone/>
            </a:pPr>
            <a:endParaRPr lang="en-US" sz="11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100" b="1" baseline="0" dirty="0" smtClean="0"/>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100" dirty="0" smtClean="0"/>
          </a:p>
          <a:p>
            <a:endParaRPr lang="en-US" sz="1100" dirty="0"/>
          </a:p>
        </p:txBody>
      </p:sp>
      <p:sp>
        <p:nvSpPr>
          <p:cNvPr id="4" name="Slide Number Placeholder 3"/>
          <p:cNvSpPr>
            <a:spLocks noGrp="1"/>
          </p:cNvSpPr>
          <p:nvPr>
            <p:ph type="sldNum" sz="quarter" idx="10"/>
          </p:nvPr>
        </p:nvSpPr>
        <p:spPr/>
        <p:txBody>
          <a:bodyPr/>
          <a:lstStyle/>
          <a:p>
            <a:fld id="{8F38D732-6D31-4EF8-A28C-76CFDEC958E6}" type="slidenum">
              <a:rPr lang="en-US" smtClean="0"/>
              <a:pPr/>
              <a:t>39</a:t>
            </a:fld>
            <a:endParaRPr lang="en-US" dirty="0"/>
          </a:p>
        </p:txBody>
      </p:sp>
    </p:spTree>
    <p:extLst>
      <p:ext uri="{BB962C8B-B14F-4D97-AF65-F5344CB8AC3E}">
        <p14:creationId xmlns:p14="http://schemas.microsoft.com/office/powerpoint/2010/main" val="173843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100" i="1" dirty="0"/>
              <a:t>[Introduction]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t>Speaker’s Notes: </a:t>
            </a:r>
          </a:p>
          <a:p>
            <a:r>
              <a:rPr lang="en-US" sz="1100" dirty="0" smtClean="0"/>
              <a:t>During this introduction</a:t>
            </a:r>
            <a:r>
              <a:rPr lang="en-US" sz="1100" baseline="0" dirty="0" smtClean="0"/>
              <a:t>, we are going to give a brief overview of the: </a:t>
            </a:r>
          </a:p>
          <a:p>
            <a:endParaRPr lang="en-US" sz="1100" baseline="0" dirty="0" smtClean="0"/>
          </a:p>
          <a:p>
            <a:pPr marL="176679" indent="-176679">
              <a:buFont typeface="Arial" pitchFamily="34" charset="0"/>
              <a:buChar char="•"/>
            </a:pPr>
            <a:r>
              <a:rPr lang="en-US" sz="1100" baseline="0" dirty="0" smtClean="0"/>
              <a:t>Audiences </a:t>
            </a:r>
          </a:p>
          <a:p>
            <a:pPr marL="176679" indent="-176679">
              <a:buFont typeface="Arial" pitchFamily="34" charset="0"/>
              <a:buChar char="•"/>
            </a:pPr>
            <a:r>
              <a:rPr lang="en-US" sz="1100" baseline="0" dirty="0" smtClean="0"/>
              <a:t>Method of development, and </a:t>
            </a:r>
          </a:p>
          <a:p>
            <a:pPr marL="176679" indent="-176679">
              <a:buFont typeface="Arial" pitchFamily="34" charset="0"/>
              <a:buChar char="•"/>
            </a:pPr>
            <a:r>
              <a:rPr lang="en-US" sz="1100" baseline="0" dirty="0" smtClean="0"/>
              <a:t>Highlights of new information included in the 2012, 2</a:t>
            </a:r>
            <a:r>
              <a:rPr lang="en-US" sz="1100" baseline="30000" dirty="0" smtClean="0"/>
              <a:t>nd</a:t>
            </a:r>
            <a:r>
              <a:rPr lang="en-US" sz="1100" baseline="0" dirty="0" smtClean="0"/>
              <a:t> edition of the </a:t>
            </a:r>
            <a:r>
              <a:rPr lang="en-US" sz="1100" i="1" baseline="0" dirty="0" smtClean="0"/>
              <a:t>Safe Abortion Guidance. </a:t>
            </a:r>
            <a:endParaRPr lang="en-US" sz="1100" baseline="0" dirty="0" smtClean="0"/>
          </a:p>
          <a:p>
            <a:endParaRPr lang="en-US" sz="1100" dirty="0"/>
          </a:p>
        </p:txBody>
      </p:sp>
      <p:sp>
        <p:nvSpPr>
          <p:cNvPr id="4" name="Slide Number Placeholder 3"/>
          <p:cNvSpPr>
            <a:spLocks noGrp="1"/>
          </p:cNvSpPr>
          <p:nvPr>
            <p:ph type="sldNum" sz="quarter" idx="10"/>
          </p:nvPr>
        </p:nvSpPr>
        <p:spPr/>
        <p:txBody>
          <a:bodyPr/>
          <a:lstStyle/>
          <a:p>
            <a:fld id="{8F38D732-6D31-4EF8-A28C-76CFDEC958E6}" type="slidenum">
              <a:rPr lang="en-US" smtClean="0"/>
              <a:pPr/>
              <a:t>4</a:t>
            </a:fld>
            <a:endParaRPr lang="en-US" dirty="0"/>
          </a:p>
        </p:txBody>
      </p:sp>
    </p:spTree>
    <p:extLst>
      <p:ext uri="{BB962C8B-B14F-4D97-AF65-F5344CB8AC3E}">
        <p14:creationId xmlns:p14="http://schemas.microsoft.com/office/powerpoint/2010/main" val="20556447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ct val="60000"/>
              </a:spcBef>
              <a:spcAft>
                <a:spcPts val="0"/>
              </a:spcAft>
              <a:buClrTx/>
              <a:buSzTx/>
              <a:buFontTx/>
              <a:buNone/>
              <a:tabLst/>
              <a:defRPr/>
            </a:pPr>
            <a:r>
              <a:rPr lang="en-US" sz="1100" i="1" dirty="0" smtClean="0"/>
              <a:t>[Module 1:</a:t>
            </a:r>
            <a:r>
              <a:rPr lang="en-US" sz="1100" i="1" baseline="0" dirty="0" smtClean="0"/>
              <a:t> Public health and human rights rationale]</a:t>
            </a:r>
          </a:p>
          <a:p>
            <a:pPr marL="0" marR="0" lvl="0" indent="0" algn="l" defTabSz="914400" rtl="0" eaLnBrk="1" fontAlgn="auto" latinLnBrk="0" hangingPunct="1">
              <a:lnSpc>
                <a:spcPct val="90000"/>
              </a:lnSpc>
              <a:spcBef>
                <a:spcPct val="60000"/>
              </a:spcBef>
              <a:spcAft>
                <a:spcPts val="0"/>
              </a:spcAft>
              <a:buClrTx/>
              <a:buSzTx/>
              <a:buFontTx/>
              <a:buNone/>
              <a:tabLst/>
              <a:defRPr/>
            </a:pPr>
            <a:endParaRPr lang="en-US" sz="1100" i="1" baseline="0" dirty="0" smtClean="0"/>
          </a:p>
          <a:p>
            <a:pPr marL="0" marR="0" lvl="0" indent="0" algn="l" defTabSz="914400" rtl="0" eaLnBrk="1" fontAlgn="auto" latinLnBrk="0" hangingPunct="1">
              <a:lnSpc>
                <a:spcPct val="90000"/>
              </a:lnSpc>
              <a:spcBef>
                <a:spcPct val="60000"/>
              </a:spcBef>
              <a:spcAft>
                <a:spcPts val="0"/>
              </a:spcAft>
              <a:buClrTx/>
              <a:buSzTx/>
              <a:buFontTx/>
              <a:buNone/>
              <a:tabLst/>
              <a:defRPr/>
            </a:pPr>
            <a:r>
              <a:rPr lang="en-US" sz="1100" b="1" dirty="0" smtClean="0"/>
              <a:t>Speaker’s Notes:</a:t>
            </a:r>
          </a:p>
          <a:p>
            <a:pPr eaLnBrk="1" hangingPunct="1">
              <a:lnSpc>
                <a:spcPct val="90000"/>
              </a:lnSpc>
              <a:spcBef>
                <a:spcPct val="60000"/>
              </a:spcBef>
            </a:pPr>
            <a:r>
              <a:rPr lang="en-GB" sz="1100" dirty="0" smtClean="0">
                <a:cs typeface="Times New Roman" pitchFamily="18" charset="0"/>
              </a:rPr>
              <a:t>The costs to individuals and the health care system of treating the complications from unsafe abortion are enormous and can be overwhelming, especially in</a:t>
            </a:r>
            <a:r>
              <a:rPr lang="en-GB" sz="1100" baseline="0" dirty="0" smtClean="0">
                <a:cs typeface="Times New Roman" pitchFamily="18" charset="0"/>
              </a:rPr>
              <a:t> low- and middle-income countries</a:t>
            </a:r>
            <a:r>
              <a:rPr lang="en-GB" sz="1100" dirty="0" smtClean="0">
                <a:cs typeface="Times New Roman" pitchFamily="18" charset="0"/>
              </a:rPr>
              <a:t>.  I</a:t>
            </a:r>
            <a:r>
              <a:rPr lang="en-US" sz="1100" dirty="0" smtClean="0">
                <a:cs typeface="Times New Roman" pitchFamily="18" charset="0"/>
              </a:rPr>
              <a:t>n some countries, as many as two out of three maternity beds in large urban public hospitals are occupied by women hospitalized for treatment of abortion complications, and as much as one-half of obstetric care budgets is spent treating abortion complications. [1]</a:t>
            </a:r>
            <a:endParaRPr lang="en-GB" sz="1100" dirty="0" smtClean="0">
              <a:cs typeface="Times New Roman" pitchFamily="18" charset="0"/>
            </a:endParaRPr>
          </a:p>
          <a:p>
            <a:pPr eaLnBrk="1" hangingPunct="1">
              <a:lnSpc>
                <a:spcPct val="90000"/>
              </a:lnSpc>
              <a:spcBef>
                <a:spcPct val="60000"/>
              </a:spcBef>
            </a:pPr>
            <a:r>
              <a:rPr lang="en-GB" sz="1100" dirty="0" smtClean="0">
                <a:cs typeface="Times New Roman" pitchFamily="18" charset="0"/>
              </a:rPr>
              <a:t>The </a:t>
            </a:r>
            <a:r>
              <a:rPr lang="en-GB" sz="1100" b="1" dirty="0" smtClean="0">
                <a:cs typeface="Times New Roman" pitchFamily="18" charset="0"/>
              </a:rPr>
              <a:t>direct</a:t>
            </a:r>
            <a:r>
              <a:rPr lang="en-GB" sz="1100" b="1" baseline="0" dirty="0" smtClean="0">
                <a:cs typeface="Times New Roman" pitchFamily="18" charset="0"/>
              </a:rPr>
              <a:t> costs </a:t>
            </a:r>
            <a:r>
              <a:rPr lang="en-GB" sz="1100" baseline="0" dirty="0" smtClean="0">
                <a:cs typeface="Times New Roman" pitchFamily="18" charset="0"/>
              </a:rPr>
              <a:t>of treating unsafe abortion per case incurred by governments is estimated as US $114 per case in Africa, and $130 in Latin America [2].  </a:t>
            </a:r>
          </a:p>
          <a:p>
            <a:pPr eaLnBrk="1" hangingPunct="1">
              <a:lnSpc>
                <a:spcPct val="90000"/>
              </a:lnSpc>
              <a:spcBef>
                <a:spcPct val="60000"/>
              </a:spcBef>
            </a:pPr>
            <a:r>
              <a:rPr lang="en-GB" sz="1100" baseline="0" dirty="0" smtClean="0">
                <a:cs typeface="Times New Roman" pitchFamily="18" charset="0"/>
              </a:rPr>
              <a:t>However, total costs of unsafe abortion to a country go beyond the total of these per case costs. For example, a</a:t>
            </a:r>
            <a:r>
              <a:rPr lang="en-US" sz="1100" baseline="0" dirty="0" smtClean="0">
                <a:cs typeface="Times New Roman" pitchFamily="18" charset="0"/>
              </a:rPr>
              <a:t> recent study (52) estimated:</a:t>
            </a:r>
          </a:p>
          <a:p>
            <a:pPr marL="171450" indent="-171450" eaLnBrk="1" hangingPunct="1">
              <a:lnSpc>
                <a:spcPct val="90000"/>
              </a:lnSpc>
              <a:buFont typeface="Arial" pitchFamily="34" charset="0"/>
              <a:buChar char="•"/>
            </a:pPr>
            <a:r>
              <a:rPr lang="en-US" sz="1100" baseline="0" dirty="0" smtClean="0">
                <a:cs typeface="Times New Roman" pitchFamily="18" charset="0"/>
              </a:rPr>
              <a:t>At the primary health-care level, the annual cost of treating minor complications from unsafe abortion is US $23 million annually; </a:t>
            </a:r>
          </a:p>
          <a:p>
            <a:pPr marL="171450" marR="0" indent="-171450" algn="l" defTabSz="914400" rtl="0" eaLnBrk="1" fontAlgn="auto" latinLnBrk="0" hangingPunct="1">
              <a:lnSpc>
                <a:spcPct val="90000"/>
              </a:lnSpc>
              <a:spcAft>
                <a:spcPts val="0"/>
              </a:spcAft>
              <a:buClrTx/>
              <a:buSzTx/>
              <a:buFont typeface="Arial" pitchFamily="34" charset="0"/>
              <a:buChar char="•"/>
              <a:tabLst/>
              <a:defRPr/>
            </a:pPr>
            <a:r>
              <a:rPr lang="en-US" sz="1100" baseline="0" dirty="0" smtClean="0">
                <a:cs typeface="Times New Roman" pitchFamily="18" charset="0"/>
              </a:rPr>
              <a:t>Out-of-pocket expenses of individuals and households in sub-Saharan Africa for the treatment of postabortion complications amounts to US $200 million each year</a:t>
            </a:r>
          </a:p>
          <a:p>
            <a:pPr marL="171450" marR="0" indent="-171450" algn="l" defTabSz="914400" rtl="0" eaLnBrk="1" fontAlgn="auto" latinLnBrk="0" hangingPunct="1">
              <a:lnSpc>
                <a:spcPct val="90000"/>
              </a:lnSpc>
              <a:spcAft>
                <a:spcPts val="0"/>
              </a:spcAft>
              <a:buClrTx/>
              <a:buSzTx/>
              <a:buFont typeface="Arial" pitchFamily="34" charset="0"/>
              <a:buChar char="•"/>
              <a:tabLst/>
              <a:defRPr/>
            </a:pPr>
            <a:r>
              <a:rPr lang="en-US" sz="1100" baseline="0" dirty="0" smtClean="0">
                <a:cs typeface="Times New Roman" pitchFamily="18" charset="0"/>
              </a:rPr>
              <a:t>It is estimated that the annual costs to individuals and their societies for lost income from death or long-term disability due to chronic health consequences of unsafe abortion is US $930 million (52); and in addition,</a:t>
            </a:r>
            <a:endParaRPr lang="en-GB" sz="1100" baseline="0" dirty="0" smtClean="0">
              <a:cs typeface="Times New Roman" pitchFamily="18" charset="0"/>
            </a:endParaRPr>
          </a:p>
          <a:p>
            <a:pPr marL="171450" indent="-171450" eaLnBrk="1" hangingPunct="1">
              <a:lnSpc>
                <a:spcPct val="90000"/>
              </a:lnSpc>
              <a:buFont typeface="Arial" pitchFamily="34" charset="0"/>
              <a:buChar char="•"/>
            </a:pPr>
            <a:r>
              <a:rPr lang="en-US" sz="1100" baseline="0" dirty="0" smtClean="0">
                <a:cs typeface="Times New Roman" pitchFamily="18" charset="0"/>
              </a:rPr>
              <a:t>The cost of treating post-</a:t>
            </a:r>
            <a:r>
              <a:rPr lang="en-US" sz="1100" baseline="0" dirty="0" err="1" smtClean="0">
                <a:cs typeface="Times New Roman" pitchFamily="18" charset="0"/>
              </a:rPr>
              <a:t>bortion</a:t>
            </a:r>
            <a:r>
              <a:rPr lang="en-US" sz="1100" baseline="0" dirty="0" smtClean="0">
                <a:cs typeface="Times New Roman" pitchFamily="18" charset="0"/>
              </a:rPr>
              <a:t> infertility amounts to US $6 billion.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100" b="1" i="0" baseline="0"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100" b="1" i="0" baseline="0" dirty="0" smtClean="0"/>
              <a:t>Customizing this slide: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100" i="1" baseline="0" dirty="0" smtClean="0"/>
              <a:t>You can customize this slide (or add an additional slide)  with facts such as: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i="1" baseline="0" dirty="0" smtClean="0"/>
              <a:t>Data on the costs of unsafe abortion in our region or country</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100" i="1" baseline="0" dirty="0" smtClean="0"/>
          </a:p>
          <a:p>
            <a:pPr eaLnBrk="1" hangingPunct="1">
              <a:lnSpc>
                <a:spcPct val="90000"/>
              </a:lnSpc>
              <a:spcBef>
                <a:spcPct val="60000"/>
              </a:spcBef>
            </a:pPr>
            <a:r>
              <a:rPr lang="en-GB" sz="1100" b="1" dirty="0" smtClean="0">
                <a:cs typeface="Times New Roman" pitchFamily="18" charset="0"/>
              </a:rPr>
              <a:t>Sources:</a:t>
            </a:r>
            <a:endParaRPr lang="en-GB" sz="1100" dirty="0" smtClean="0">
              <a:cs typeface="Times New Roman" pitchFamily="18" charset="0"/>
            </a:endParaRP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100" dirty="0" smtClean="0">
                <a:cs typeface="Times New Roman" pitchFamily="18" charset="0"/>
              </a:rPr>
              <a:t>Alan Guttmacher Institute, </a:t>
            </a:r>
            <a:r>
              <a:rPr lang="en-US" sz="1100" i="1" dirty="0" smtClean="0">
                <a:cs typeface="Times New Roman" pitchFamily="18" charset="0"/>
              </a:rPr>
              <a:t>Sharing Responsibility: Women, Society and Abortion Worldwide </a:t>
            </a:r>
            <a:r>
              <a:rPr lang="en-US" sz="1100" dirty="0" smtClean="0">
                <a:cs typeface="Times New Roman" pitchFamily="18" charset="0"/>
              </a:rPr>
              <a:t>(New York: AGI, 1999). </a:t>
            </a:r>
          </a:p>
          <a:p>
            <a:pPr marL="228600" indent="-228600" eaLnBrk="1" hangingPunct="1">
              <a:lnSpc>
                <a:spcPct val="90000"/>
              </a:lnSpc>
              <a:spcBef>
                <a:spcPct val="60000"/>
              </a:spcBef>
              <a:buFont typeface="+mj-lt"/>
              <a:buAutoNum type="arabicPeriod"/>
            </a:pPr>
            <a:r>
              <a:rPr lang="en-GB" sz="1100" baseline="0" dirty="0" smtClean="0">
                <a:cs typeface="Times New Roman" pitchFamily="18" charset="0"/>
              </a:rPr>
              <a:t>WHO, 2012, reference 52: </a:t>
            </a:r>
            <a:r>
              <a:rPr lang="en-US" sz="1100" baseline="0" dirty="0" smtClean="0">
                <a:cs typeface="Times New Roman" pitchFamily="18" charset="0"/>
              </a:rPr>
              <a:t>Vlassoff M et al. Economic impact of unsafe abortion-related morbidity and mortality: evidence and estimation challenges. Brighton, Institute of Development Studies, 2008 (IDS Research Reports 59).</a:t>
            </a:r>
            <a:endParaRPr lang="en-GB" sz="1100" dirty="0" smtClean="0">
              <a:cs typeface="Times New Roman" pitchFamily="18" charset="0"/>
            </a:endParaRP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en-US" sz="1100" dirty="0" smtClean="0">
              <a:cs typeface="Times New Roman" pitchFamily="18" charset="0"/>
            </a:endParaRPr>
          </a:p>
          <a:p>
            <a:endParaRPr lang="en-US" sz="1100" dirty="0"/>
          </a:p>
        </p:txBody>
      </p:sp>
      <p:sp>
        <p:nvSpPr>
          <p:cNvPr id="4" name="Slide Number Placeholder 3"/>
          <p:cNvSpPr>
            <a:spLocks noGrp="1"/>
          </p:cNvSpPr>
          <p:nvPr>
            <p:ph type="sldNum" sz="quarter" idx="10"/>
          </p:nvPr>
        </p:nvSpPr>
        <p:spPr/>
        <p:txBody>
          <a:bodyPr/>
          <a:lstStyle/>
          <a:p>
            <a:fld id="{8F38D732-6D31-4EF8-A28C-76CFDEC958E6}" type="slidenum">
              <a:rPr lang="en-US" smtClean="0"/>
              <a:pPr/>
              <a:t>40</a:t>
            </a:fld>
            <a:endParaRPr lang="en-US" dirty="0"/>
          </a:p>
        </p:txBody>
      </p:sp>
    </p:spTree>
    <p:extLst>
      <p:ext uri="{BB962C8B-B14F-4D97-AF65-F5344CB8AC3E}">
        <p14:creationId xmlns:p14="http://schemas.microsoft.com/office/powerpoint/2010/main" val="29729873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ct val="60000"/>
              </a:spcBef>
              <a:spcAft>
                <a:spcPts val="0"/>
              </a:spcAft>
              <a:buClrTx/>
              <a:buSzTx/>
              <a:buFontTx/>
              <a:buNone/>
              <a:tabLst/>
              <a:defRPr/>
            </a:pPr>
            <a:r>
              <a:rPr lang="en-US" sz="1100" i="1" dirty="0" smtClean="0"/>
              <a:t>[Module 1:</a:t>
            </a:r>
            <a:r>
              <a:rPr lang="en-US" sz="1100" i="1" baseline="0" dirty="0" smtClean="0"/>
              <a:t> Public health and human rights rationale]</a:t>
            </a:r>
          </a:p>
          <a:p>
            <a:pPr marL="0" marR="0" lvl="0" indent="0" algn="l" defTabSz="914400" rtl="0" eaLnBrk="1" fontAlgn="auto" latinLnBrk="0" hangingPunct="1">
              <a:lnSpc>
                <a:spcPct val="90000"/>
              </a:lnSpc>
              <a:spcBef>
                <a:spcPct val="60000"/>
              </a:spcBef>
              <a:spcAft>
                <a:spcPts val="0"/>
              </a:spcAft>
              <a:buClrTx/>
              <a:buSzTx/>
              <a:buFontTx/>
              <a:buNone/>
              <a:tabLst/>
              <a:defRPr/>
            </a:pPr>
            <a:r>
              <a:rPr lang="en-US" sz="1100" b="1" dirty="0" smtClean="0"/>
              <a:t>Speaker’s Notes:</a:t>
            </a:r>
          </a:p>
          <a:p>
            <a:pPr marL="0" marR="0" lvl="0" indent="0" algn="l" defTabSz="914400" rtl="0" eaLnBrk="1" fontAlgn="auto" latinLnBrk="0" hangingPunct="1">
              <a:lnSpc>
                <a:spcPct val="90000"/>
              </a:lnSpc>
              <a:spcBef>
                <a:spcPct val="60000"/>
              </a:spcBef>
              <a:spcAft>
                <a:spcPts val="0"/>
              </a:spcAft>
              <a:buClrTx/>
              <a:buSzTx/>
              <a:buFontTx/>
              <a:buNone/>
              <a:tabLst/>
              <a:defRPr/>
            </a:pPr>
            <a:r>
              <a:rPr lang="en-US" sz="1100" b="0" dirty="0" smtClean="0"/>
              <a:t>Making abortion legal</a:t>
            </a:r>
            <a:r>
              <a:rPr lang="en-US" sz="1100" b="0" baseline="0" dirty="0" smtClean="0"/>
              <a:t> and safe can be cost-saving.  As just one example: the cost of unsafe abortion to the health care system in Mexico City in 2005 was estimated to be US $2.6 million, before the legalization of abortion. Providing access to safe abortion could potentially save the system an estimated $1.7 million. </a:t>
            </a:r>
          </a:p>
          <a:p>
            <a:pPr marL="0" marR="0" lvl="0" indent="0" algn="l" defTabSz="914400" rtl="0" eaLnBrk="1" fontAlgn="auto" latinLnBrk="0" hangingPunct="1">
              <a:lnSpc>
                <a:spcPct val="90000"/>
              </a:lnSpc>
              <a:spcBef>
                <a:spcPct val="60000"/>
              </a:spcBef>
              <a:spcAft>
                <a:spcPts val="0"/>
              </a:spcAft>
              <a:buClrTx/>
              <a:buSzTx/>
              <a:buFontTx/>
              <a:buNone/>
              <a:tabLst/>
              <a:defRPr/>
            </a:pPr>
            <a:r>
              <a:rPr lang="en-US" sz="1100" b="0" baseline="0" dirty="0" smtClean="0"/>
              <a:t>Such cost savings allows scarce financial and human resources to be redirected to other urgent health care and social welfare needs The economic grounds illustrated in this and the next series of slides further supports the public health and human rights rationale for making safe abortion safe and accessible, as well as preventing unwanted pregnancy through increasing access to and use of contraception. </a:t>
            </a:r>
            <a:endParaRPr lang="en-US" sz="1100" b="1"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100" b="1" i="0" baseline="0"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100" b="1" i="0" baseline="0" dirty="0" smtClean="0"/>
              <a:t>Customizing this slide: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100" i="1" baseline="0" dirty="0" smtClean="0"/>
              <a:t>You can customize this slide (or add an additional slide)  with facts such as: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i="1" baseline="0" dirty="0" smtClean="0"/>
              <a:t>Data on potential cost savings in your country and/or region</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100" i="1" baseline="0" dirty="0" smtClean="0"/>
          </a:p>
          <a:p>
            <a:pPr eaLnBrk="1" hangingPunct="1">
              <a:lnSpc>
                <a:spcPct val="90000"/>
              </a:lnSpc>
              <a:spcBef>
                <a:spcPct val="60000"/>
              </a:spcBef>
            </a:pPr>
            <a:r>
              <a:rPr lang="en-GB" sz="1100" b="1" dirty="0" smtClean="0">
                <a:cs typeface="Times New Roman" pitchFamily="18" charset="0"/>
              </a:rPr>
              <a:t>Source:</a:t>
            </a:r>
            <a:endParaRPr lang="en-GB" sz="1100" dirty="0" smtClean="0">
              <a:cs typeface="Times New Roman" pitchFamily="18" charset="0"/>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100" baseline="0" dirty="0" smtClean="0">
                <a:cs typeface="Times New Roman" pitchFamily="18" charset="0"/>
              </a:rPr>
              <a:t>Vlassoff M et al. Economic impact of unsafe abortion-related morbidity and mortality: evidence and estimation challenges. Brighton, Institute of Development Studies, 2008 (IDS Research Reports 59); (</a:t>
            </a:r>
            <a:r>
              <a:rPr lang="en-US" sz="1100" i="1" baseline="0" dirty="0" smtClean="0">
                <a:cs typeface="Times New Roman" pitchFamily="18" charset="0"/>
              </a:rPr>
              <a:t>cited as </a:t>
            </a:r>
            <a:r>
              <a:rPr lang="en-GB" sz="1100" i="1" dirty="0" smtClean="0"/>
              <a:t>reference 52 in WHO, 2012</a:t>
            </a:r>
            <a:r>
              <a:rPr lang="en-GB" sz="1100" dirty="0" smtClean="0"/>
              <a:t>). </a:t>
            </a:r>
            <a:endParaRPr lang="en-GB" sz="1100" dirty="0" smtClean="0">
              <a:cs typeface="Times New Roman" pitchFamily="18" charset="0"/>
            </a:endParaRPr>
          </a:p>
          <a:p>
            <a:endParaRPr lang="en-US" sz="1100" dirty="0"/>
          </a:p>
        </p:txBody>
      </p:sp>
      <p:sp>
        <p:nvSpPr>
          <p:cNvPr id="4" name="Slide Number Placeholder 3"/>
          <p:cNvSpPr>
            <a:spLocks noGrp="1"/>
          </p:cNvSpPr>
          <p:nvPr>
            <p:ph type="sldNum" sz="quarter" idx="10"/>
          </p:nvPr>
        </p:nvSpPr>
        <p:spPr/>
        <p:txBody>
          <a:bodyPr/>
          <a:lstStyle/>
          <a:p>
            <a:fld id="{8F38D732-6D31-4EF8-A28C-76CFDEC958E6}" type="slidenum">
              <a:rPr lang="en-US" smtClean="0"/>
              <a:pPr/>
              <a:t>41</a:t>
            </a:fld>
            <a:endParaRPr lang="en-US" dirty="0"/>
          </a:p>
        </p:txBody>
      </p:sp>
    </p:spTree>
    <p:extLst>
      <p:ext uri="{BB962C8B-B14F-4D97-AF65-F5344CB8AC3E}">
        <p14:creationId xmlns:p14="http://schemas.microsoft.com/office/powerpoint/2010/main" val="29729873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836" y="4465636"/>
            <a:ext cx="5660391" cy="4218703"/>
          </a:xfrm>
        </p:spPr>
        <p:txBody>
          <a:bodyPr/>
          <a:lstStyle/>
          <a:p>
            <a:pPr>
              <a:lnSpc>
                <a:spcPct val="80000"/>
              </a:lnSpc>
              <a:spcBef>
                <a:spcPct val="60000"/>
              </a:spcBef>
            </a:pPr>
            <a:r>
              <a:rPr lang="en-US" sz="1050" i="1" dirty="0"/>
              <a:t>[</a:t>
            </a:r>
            <a:r>
              <a:rPr lang="en-US" sz="1100" i="1" dirty="0"/>
              <a:t>Module 1: Public Health and Human Rights Rationale]</a:t>
            </a:r>
            <a:endParaRPr lang="en-US" sz="1100" dirty="0"/>
          </a:p>
          <a:p>
            <a:pPr marL="0" indent="0" defTabSz="1099337">
              <a:lnSpc>
                <a:spcPct val="90000"/>
              </a:lnSpc>
              <a:spcBef>
                <a:spcPct val="0"/>
              </a:spcBef>
              <a:spcAft>
                <a:spcPct val="10000"/>
              </a:spcAft>
              <a:buClr>
                <a:srgbClr val="E2D6B5"/>
              </a:buClr>
              <a:buSzPct val="120000"/>
              <a:buFont typeface="Arial" pitchFamily="34" charset="0"/>
              <a:buNone/>
            </a:pPr>
            <a:endParaRPr lang="en-US" sz="1100" dirty="0" smtClean="0"/>
          </a:p>
          <a:p>
            <a:pPr marL="0" marR="0" lvl="0" indent="0" algn="l" defTabSz="1066800" rtl="0" eaLnBrk="1" fontAlgn="auto" latinLnBrk="0" hangingPunct="1">
              <a:lnSpc>
                <a:spcPct val="90000"/>
              </a:lnSpc>
              <a:spcBef>
                <a:spcPct val="0"/>
              </a:spcBef>
              <a:spcAft>
                <a:spcPct val="10000"/>
              </a:spcAft>
              <a:buClr>
                <a:srgbClr val="E2D6B5"/>
              </a:buClr>
              <a:buSzPct val="120000"/>
              <a:buFontTx/>
              <a:buNone/>
              <a:tabLst/>
              <a:defRPr/>
            </a:pPr>
            <a:r>
              <a:rPr lang="en-US" sz="1100" b="1" dirty="0" smtClean="0"/>
              <a:t>Speaker’s Notes: </a:t>
            </a:r>
          </a:p>
          <a:p>
            <a:pPr marL="0" marR="0" lvl="0" indent="0" algn="l" defTabSz="1066800" rtl="0" eaLnBrk="1" fontAlgn="auto" latinLnBrk="0" hangingPunct="1">
              <a:lnSpc>
                <a:spcPct val="90000"/>
              </a:lnSpc>
              <a:spcBef>
                <a:spcPct val="0"/>
              </a:spcBef>
              <a:spcAft>
                <a:spcPct val="10000"/>
              </a:spcAft>
              <a:buClr>
                <a:srgbClr val="E2D6B5"/>
              </a:buClr>
              <a:buSzPct val="120000"/>
              <a:buFontTx/>
              <a:buNone/>
              <a:tabLst/>
              <a:defRPr/>
            </a:pPr>
            <a:r>
              <a:rPr lang="en-US" sz="1100" u="none" baseline="0" dirty="0" smtClean="0">
                <a:cs typeface="Times New Roman" pitchFamily="18" charset="0"/>
              </a:rPr>
              <a:t>WHO considers unsafe abortion to be one of most easily preventable causes of maternal mortality.  </a:t>
            </a:r>
          </a:p>
          <a:p>
            <a:pPr marL="0" marR="0" lvl="0" indent="0" algn="l" defTabSz="1066800" rtl="0" eaLnBrk="1" fontAlgn="auto" latinLnBrk="0" hangingPunct="1">
              <a:lnSpc>
                <a:spcPct val="90000"/>
              </a:lnSpc>
              <a:spcBef>
                <a:spcPct val="0"/>
              </a:spcBef>
              <a:spcAft>
                <a:spcPct val="10000"/>
              </a:spcAft>
              <a:buClr>
                <a:srgbClr val="E2D6B5"/>
              </a:buClr>
              <a:buSzPct val="120000"/>
              <a:buFontTx/>
              <a:buNone/>
              <a:tabLst/>
              <a:defRPr/>
            </a:pPr>
            <a:endParaRPr lang="en-US" sz="1100" b="0" i="0" u="none" baseline="0" dirty="0" smtClean="0">
              <a:cs typeface="Times New Roman" pitchFamily="18" charset="0"/>
            </a:endParaRPr>
          </a:p>
          <a:p>
            <a:pPr marL="0" marR="0" lvl="0" indent="0" algn="l" defTabSz="1066800" rtl="0" eaLnBrk="1" fontAlgn="auto" latinLnBrk="0" hangingPunct="1">
              <a:lnSpc>
                <a:spcPct val="90000"/>
              </a:lnSpc>
              <a:spcBef>
                <a:spcPct val="0"/>
              </a:spcBef>
              <a:spcAft>
                <a:spcPct val="10000"/>
              </a:spcAft>
              <a:buClr>
                <a:srgbClr val="E2D6B5"/>
              </a:buClr>
              <a:buSzPct val="120000"/>
              <a:buFontTx/>
              <a:buNone/>
              <a:tabLst/>
              <a:defRPr/>
            </a:pPr>
            <a:r>
              <a:rPr lang="en-US" sz="1100" b="0" i="0" dirty="0" smtClean="0"/>
              <a:t>As we have seen in this</a:t>
            </a:r>
            <a:r>
              <a:rPr lang="en-US" sz="1100" b="0" i="0" baseline="0" dirty="0" smtClean="0"/>
              <a:t> module, the p</a:t>
            </a:r>
            <a:r>
              <a:rPr lang="en-US" sz="1100" b="0" i="0" dirty="0" smtClean="0"/>
              <a:t>ublic health rationale  for access to safe abortion is clear and unambiguous. </a:t>
            </a:r>
            <a:r>
              <a:rPr lang="en-US" sz="1100" dirty="0" smtClean="0"/>
              <a:t>“As a preventable cause of maternal mortality and morbidity, unsafe abortion must be dealt with as part of the Millennium Development Goal on improving maternal health and other international development goals” (WHO, 2012). </a:t>
            </a:r>
          </a:p>
          <a:p>
            <a:pPr marL="0" marR="0" lvl="0" indent="0" algn="l" defTabSz="1066800" rtl="0" eaLnBrk="1" fontAlgn="auto" latinLnBrk="0" hangingPunct="1">
              <a:lnSpc>
                <a:spcPct val="90000"/>
              </a:lnSpc>
              <a:spcBef>
                <a:spcPct val="0"/>
              </a:spcBef>
              <a:spcAft>
                <a:spcPct val="10000"/>
              </a:spcAft>
              <a:buClr>
                <a:srgbClr val="E2D6B5"/>
              </a:buClr>
              <a:buSzPct val="120000"/>
              <a:buFontTx/>
              <a:buNone/>
              <a:tabLst/>
              <a:defRPr/>
            </a:pPr>
            <a:endParaRPr lang="en-US" sz="1100" dirty="0" smtClean="0"/>
          </a:p>
          <a:p>
            <a:pPr marL="0" marR="0" lvl="0" indent="0" algn="l" defTabSz="1066800" rtl="0" eaLnBrk="1" fontAlgn="auto" latinLnBrk="0" hangingPunct="1">
              <a:lnSpc>
                <a:spcPct val="90000"/>
              </a:lnSpc>
              <a:spcBef>
                <a:spcPct val="0"/>
              </a:spcBef>
              <a:spcAft>
                <a:spcPct val="10000"/>
              </a:spcAft>
              <a:buClr>
                <a:srgbClr val="E2D6B5"/>
              </a:buClr>
              <a:buSzPct val="120000"/>
              <a:buFontTx/>
              <a:buNone/>
              <a:tabLst/>
              <a:defRPr/>
            </a:pPr>
            <a:r>
              <a:rPr lang="en-US" sz="1100" b="0" i="0" dirty="0" smtClean="0"/>
              <a:t>The Human Rights rationale is also presented clearly, unambiguously,</a:t>
            </a:r>
            <a:r>
              <a:rPr lang="en-US" sz="1100" b="0" i="0" baseline="0" dirty="0" smtClean="0"/>
              <a:t> and strongly throughout the updated </a:t>
            </a:r>
            <a:r>
              <a:rPr lang="en-US" sz="1100" i="1" baseline="0" dirty="0" smtClean="0"/>
              <a:t>WHO Safe Abortion Guidance</a:t>
            </a:r>
            <a:r>
              <a:rPr lang="en-US" sz="1100" b="0" i="0" baseline="0" dirty="0" smtClean="0"/>
              <a:t>. </a:t>
            </a:r>
          </a:p>
          <a:p>
            <a:pPr lvl="0" defTabSz="1066800">
              <a:lnSpc>
                <a:spcPct val="90000"/>
              </a:lnSpc>
              <a:spcBef>
                <a:spcPct val="0"/>
              </a:spcBef>
              <a:spcAft>
                <a:spcPct val="10000"/>
              </a:spcAft>
              <a:buClr>
                <a:srgbClr val="E2D6B5"/>
              </a:buClr>
              <a:buSzPct val="120000"/>
            </a:pPr>
            <a:endParaRPr lang="en-US" sz="1100" dirty="0" smtClean="0"/>
          </a:p>
        </p:txBody>
      </p:sp>
      <p:sp>
        <p:nvSpPr>
          <p:cNvPr id="4" name="Slide Number Placeholder 3"/>
          <p:cNvSpPr>
            <a:spLocks noGrp="1"/>
          </p:cNvSpPr>
          <p:nvPr>
            <p:ph type="sldNum" sz="quarter" idx="10"/>
          </p:nvPr>
        </p:nvSpPr>
        <p:spPr/>
        <p:txBody>
          <a:bodyPr/>
          <a:lstStyle/>
          <a:p>
            <a:fld id="{8F38D732-6D31-4EF8-A28C-76CFDEC958E6}" type="slidenum">
              <a:rPr lang="en-US" smtClean="0"/>
              <a:pPr/>
              <a:t>42</a:t>
            </a:fld>
            <a:endParaRPr lang="en-US" dirty="0"/>
          </a:p>
        </p:txBody>
      </p:sp>
    </p:spTree>
    <p:extLst>
      <p:ext uri="{BB962C8B-B14F-4D97-AF65-F5344CB8AC3E}">
        <p14:creationId xmlns:p14="http://schemas.microsoft.com/office/powerpoint/2010/main" val="138420018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837" y="4465637"/>
            <a:ext cx="5681980" cy="4224814"/>
          </a:xfrm>
        </p:spPr>
        <p:txBody>
          <a:bodyPr/>
          <a:lstStyle/>
          <a:p>
            <a:pPr>
              <a:lnSpc>
                <a:spcPct val="80000"/>
              </a:lnSpc>
              <a:spcBef>
                <a:spcPct val="60000"/>
              </a:spcBef>
            </a:pPr>
            <a:r>
              <a:rPr lang="en-US" sz="1050" i="1" dirty="0"/>
              <a:t>[</a:t>
            </a:r>
            <a:r>
              <a:rPr lang="en-US" sz="1100" i="1" dirty="0"/>
              <a:t>Module 1: Public Health and Human Rights Rationale]</a:t>
            </a:r>
            <a:endParaRPr lang="en-US" sz="1100" dirty="0"/>
          </a:p>
          <a:p>
            <a:pPr marL="0" indent="0" defTabSz="1099337">
              <a:lnSpc>
                <a:spcPct val="90000"/>
              </a:lnSpc>
              <a:spcBef>
                <a:spcPct val="0"/>
              </a:spcBef>
              <a:spcAft>
                <a:spcPct val="10000"/>
              </a:spcAft>
              <a:buClr>
                <a:srgbClr val="E2D6B5"/>
              </a:buClr>
              <a:buSzPct val="120000"/>
              <a:buFont typeface="Arial" pitchFamily="34" charset="0"/>
              <a:buNone/>
            </a:pPr>
            <a:endParaRPr lang="en-US" sz="1100" dirty="0"/>
          </a:p>
          <a:p>
            <a:pPr marL="0" marR="0" lvl="0" indent="0" algn="l" defTabSz="1066800" rtl="0" eaLnBrk="1" fontAlgn="auto" latinLnBrk="0" hangingPunct="1">
              <a:lnSpc>
                <a:spcPct val="90000"/>
              </a:lnSpc>
              <a:spcBef>
                <a:spcPct val="0"/>
              </a:spcBef>
              <a:spcAft>
                <a:spcPct val="10000"/>
              </a:spcAft>
              <a:buClr>
                <a:srgbClr val="E2D6B5"/>
              </a:buClr>
              <a:buSzPct val="120000"/>
              <a:buFontTx/>
              <a:buNone/>
              <a:tabLst/>
              <a:defRPr/>
            </a:pPr>
            <a:r>
              <a:rPr lang="en-US" sz="1100" b="1" dirty="0" smtClean="0"/>
              <a:t>Speaker’s Notes: </a:t>
            </a:r>
          </a:p>
          <a:p>
            <a:pPr marL="0" marR="0" lvl="0" indent="0" algn="l" defTabSz="1066800" rtl="0" eaLnBrk="1" fontAlgn="auto" latinLnBrk="0" hangingPunct="1">
              <a:lnSpc>
                <a:spcPct val="90000"/>
              </a:lnSpc>
              <a:spcBef>
                <a:spcPct val="0"/>
              </a:spcBef>
              <a:spcAft>
                <a:spcPct val="10000"/>
              </a:spcAft>
              <a:buClr>
                <a:srgbClr val="E2D6B5"/>
              </a:buClr>
              <a:buSzPct val="120000"/>
              <a:buFontTx/>
              <a:buNone/>
              <a:tabLst/>
              <a:defRPr/>
            </a:pPr>
            <a:r>
              <a:rPr lang="en-US" sz="1100" b="0" i="0" baseline="0" dirty="0" smtClean="0"/>
              <a:t>Based on various international, regional and national agreements and treaties, chapter four of the </a:t>
            </a:r>
            <a:r>
              <a:rPr lang="en-US" sz="1100" i="1" baseline="0" dirty="0" smtClean="0"/>
              <a:t>WHO Safe Abortion Guidance </a:t>
            </a:r>
            <a:r>
              <a:rPr lang="en-US" sz="1100" b="0" i="0" baseline="0" dirty="0" smtClean="0"/>
              <a:t>--  which well will look at more in-depth later in this presentation --  states simply that “The fulfillment of human rights requires that women can access safe abortion when it is indicated to protect her health.” </a:t>
            </a:r>
            <a:endParaRPr lang="en-US" sz="1100" dirty="0" smtClean="0"/>
          </a:p>
          <a:p>
            <a:pPr lvl="0" defTabSz="1066800">
              <a:lnSpc>
                <a:spcPct val="90000"/>
              </a:lnSpc>
              <a:spcBef>
                <a:spcPct val="0"/>
              </a:spcBef>
              <a:spcAft>
                <a:spcPct val="10000"/>
              </a:spcAft>
              <a:buClr>
                <a:srgbClr val="E2D6B5"/>
              </a:buClr>
              <a:buSzPct val="120000"/>
            </a:pPr>
            <a:endParaRPr lang="en-US" sz="1100" dirty="0" smtClean="0"/>
          </a:p>
        </p:txBody>
      </p:sp>
      <p:sp>
        <p:nvSpPr>
          <p:cNvPr id="4" name="Slide Number Placeholder 3"/>
          <p:cNvSpPr>
            <a:spLocks noGrp="1"/>
          </p:cNvSpPr>
          <p:nvPr>
            <p:ph type="sldNum" sz="quarter" idx="10"/>
          </p:nvPr>
        </p:nvSpPr>
        <p:spPr/>
        <p:txBody>
          <a:bodyPr/>
          <a:lstStyle/>
          <a:p>
            <a:fld id="{8F38D732-6D31-4EF8-A28C-76CFDEC958E6}" type="slidenum">
              <a:rPr lang="en-US" smtClean="0"/>
              <a:pPr/>
              <a:t>43</a:t>
            </a:fld>
            <a:endParaRPr lang="en-US" dirty="0"/>
          </a:p>
        </p:txBody>
      </p:sp>
    </p:spTree>
    <p:extLst>
      <p:ext uri="{BB962C8B-B14F-4D97-AF65-F5344CB8AC3E}">
        <p14:creationId xmlns:p14="http://schemas.microsoft.com/office/powerpoint/2010/main" val="13842001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spcBef>
                <a:spcPct val="60000"/>
              </a:spcBef>
            </a:pPr>
            <a:r>
              <a:rPr lang="en-US" sz="1050" i="1" dirty="0"/>
              <a:t>[</a:t>
            </a:r>
            <a:r>
              <a:rPr lang="en-US" sz="1100" i="1" dirty="0"/>
              <a:t>Module 1: Public Health and Human Rights Rationale]</a:t>
            </a:r>
            <a:endParaRPr lang="en-US" sz="1100" dirty="0"/>
          </a:p>
          <a:p>
            <a:pPr marL="0" indent="0" defTabSz="1099337">
              <a:lnSpc>
                <a:spcPct val="90000"/>
              </a:lnSpc>
              <a:spcBef>
                <a:spcPct val="0"/>
              </a:spcBef>
              <a:spcAft>
                <a:spcPct val="10000"/>
              </a:spcAft>
              <a:buClr>
                <a:srgbClr val="E2D6B5"/>
              </a:buClr>
              <a:buSzPct val="120000"/>
              <a:buFont typeface="Arial" pitchFamily="34" charset="0"/>
              <a:buNone/>
            </a:pPr>
            <a:endParaRPr lang="en-US" sz="1100" dirty="0"/>
          </a:p>
          <a:p>
            <a:pPr marL="0" marR="0" lvl="0" indent="0" algn="l" defTabSz="1066800" rtl="0" eaLnBrk="1" fontAlgn="auto" latinLnBrk="0" hangingPunct="1">
              <a:lnSpc>
                <a:spcPct val="90000"/>
              </a:lnSpc>
              <a:spcBef>
                <a:spcPct val="0"/>
              </a:spcBef>
              <a:spcAft>
                <a:spcPct val="10000"/>
              </a:spcAft>
              <a:buClr>
                <a:srgbClr val="E2D6B5"/>
              </a:buClr>
              <a:buSzPct val="120000"/>
              <a:buFontTx/>
              <a:buNone/>
              <a:tabLst/>
              <a:defRPr/>
            </a:pPr>
            <a:r>
              <a:rPr lang="en-US" sz="1100" b="1" dirty="0" smtClean="0"/>
              <a:t>Speaker’s Notes: </a:t>
            </a:r>
          </a:p>
          <a:p>
            <a:pPr marL="0" marR="0" lvl="0" indent="0" algn="l" defTabSz="1066800" rtl="0" eaLnBrk="1" fontAlgn="auto" latinLnBrk="0" hangingPunct="1">
              <a:lnSpc>
                <a:spcPct val="90000"/>
              </a:lnSpc>
              <a:spcBef>
                <a:spcPct val="0"/>
              </a:spcBef>
              <a:spcAft>
                <a:spcPct val="10000"/>
              </a:spcAft>
              <a:buClr>
                <a:srgbClr val="E2D6B5"/>
              </a:buClr>
              <a:buSzPct val="120000"/>
              <a:buFontTx/>
              <a:buNone/>
              <a:tabLst/>
              <a:defRPr/>
            </a:pPr>
            <a:r>
              <a:rPr lang="en-US" sz="1100" b="0" i="0" baseline="0" dirty="0" smtClean="0"/>
              <a:t>The new, 2</a:t>
            </a:r>
            <a:r>
              <a:rPr lang="en-US" sz="1100" b="0" i="0" baseline="30000" dirty="0" smtClean="0"/>
              <a:t>nd</a:t>
            </a:r>
            <a:r>
              <a:rPr lang="en-US" sz="1100" b="0" i="0" baseline="0" dirty="0" smtClean="0"/>
              <a:t> edition of the </a:t>
            </a:r>
            <a:r>
              <a:rPr lang="en-US" sz="1100" i="1" baseline="0" dirty="0" smtClean="0"/>
              <a:t>WHO Safe Abortion Guidance </a:t>
            </a:r>
            <a:r>
              <a:rPr lang="en-US" sz="1100" b="0" i="0" baseline="0" dirty="0" smtClean="0"/>
              <a:t>is s</a:t>
            </a:r>
            <a:r>
              <a:rPr lang="en-US" sz="1100" dirty="0" smtClean="0"/>
              <a:t>trongly linked to well-established human rights principles, treaties and global consensus declarations. The </a:t>
            </a:r>
            <a:r>
              <a:rPr lang="en-US" sz="1100" b="0" i="0" baseline="0" dirty="0" smtClean="0"/>
              <a:t>human rights framework right is featured predominantly from the outset of Chapter One.  The document outlines the long succession of international treaties and consensus declarations that ground access to safe abortion in human rights principles. </a:t>
            </a:r>
          </a:p>
          <a:p>
            <a:pPr lvl="0" defTabSz="1066800">
              <a:lnSpc>
                <a:spcPct val="90000"/>
              </a:lnSpc>
              <a:spcBef>
                <a:spcPct val="0"/>
              </a:spcBef>
              <a:spcAft>
                <a:spcPct val="10000"/>
              </a:spcAft>
              <a:buClr>
                <a:srgbClr val="E2D6B5"/>
              </a:buClr>
              <a:buSzPct val="120000"/>
            </a:pPr>
            <a:endParaRPr lang="en-US" sz="1100" b="0" i="0" baseline="0" dirty="0" smtClean="0"/>
          </a:p>
          <a:p>
            <a:pPr lvl="0" defTabSz="1066800">
              <a:lnSpc>
                <a:spcPct val="90000"/>
              </a:lnSpc>
              <a:spcBef>
                <a:spcPct val="0"/>
              </a:spcBef>
              <a:spcAft>
                <a:spcPct val="10000"/>
              </a:spcAft>
              <a:buClr>
                <a:srgbClr val="E2D6B5"/>
              </a:buClr>
              <a:buSzPct val="120000"/>
            </a:pPr>
            <a:r>
              <a:rPr lang="en-US" sz="1100" b="0" i="0" baseline="0" dirty="0" smtClean="0"/>
              <a:t>“Eliminating unsafe abortion is one of the key components of the WHO </a:t>
            </a:r>
            <a:r>
              <a:rPr lang="en-US" sz="1100" b="0" i="1" baseline="0" dirty="0" smtClean="0"/>
              <a:t>Global reproductive health strategy,” </a:t>
            </a:r>
            <a:r>
              <a:rPr lang="en-US" sz="1100" b="0" i="0" baseline="0" dirty="0" smtClean="0"/>
              <a:t>published in 2004.  That strategy calls for “respect, protection and fulfillment of human rights”, including: </a:t>
            </a:r>
          </a:p>
          <a:p>
            <a:pPr lvl="0" defTabSz="1066800">
              <a:lnSpc>
                <a:spcPct val="90000"/>
              </a:lnSpc>
              <a:spcBef>
                <a:spcPct val="0"/>
              </a:spcBef>
              <a:spcAft>
                <a:spcPct val="10000"/>
              </a:spcAft>
              <a:buClr>
                <a:srgbClr val="E2D6B5"/>
              </a:buClr>
              <a:buSzPct val="120000"/>
            </a:pPr>
            <a:endParaRPr lang="en-US" sz="1100" b="0" i="0" baseline="0" dirty="0" smtClean="0"/>
          </a:p>
          <a:p>
            <a:pPr marL="171450" lvl="0" indent="-171450" defTabSz="1066800">
              <a:lnSpc>
                <a:spcPct val="90000"/>
              </a:lnSpc>
              <a:spcBef>
                <a:spcPct val="0"/>
              </a:spcBef>
              <a:spcAft>
                <a:spcPct val="10000"/>
              </a:spcAft>
              <a:buSzPct val="120000"/>
              <a:buFont typeface="Arial" pitchFamily="34" charset="0"/>
              <a:buChar char="•"/>
            </a:pPr>
            <a:r>
              <a:rPr lang="en-US" sz="1100" b="0" i="0" baseline="0" dirty="0" smtClean="0"/>
              <a:t>The right of all persons to the highest attainable standard of health</a:t>
            </a:r>
          </a:p>
          <a:p>
            <a:pPr marL="171450" lvl="0" indent="-171450" defTabSz="1066800">
              <a:lnSpc>
                <a:spcPct val="90000"/>
              </a:lnSpc>
              <a:spcBef>
                <a:spcPct val="0"/>
              </a:spcBef>
              <a:spcAft>
                <a:spcPct val="10000"/>
              </a:spcAft>
              <a:buSzPct val="120000"/>
              <a:buFont typeface="Arial" pitchFamily="34" charset="0"/>
              <a:buChar char="•"/>
            </a:pPr>
            <a:r>
              <a:rPr lang="en-US" sz="1100" b="0" i="0" baseline="0" dirty="0" smtClean="0"/>
              <a:t>The basic right of all couples and individuals to decide freely and responsibly the number and spacing of their children; as well as </a:t>
            </a:r>
          </a:p>
          <a:p>
            <a:pPr marL="171450" marR="0" lvl="0" indent="-171450" algn="l" defTabSz="1066800" rtl="0" eaLnBrk="1" fontAlgn="auto" latinLnBrk="0" hangingPunct="1">
              <a:lnSpc>
                <a:spcPct val="90000"/>
              </a:lnSpc>
              <a:spcBef>
                <a:spcPct val="0"/>
              </a:spcBef>
              <a:spcAft>
                <a:spcPct val="10000"/>
              </a:spcAft>
              <a:buSzPct val="120000"/>
              <a:buFont typeface="Arial" pitchFamily="34" charset="0"/>
              <a:buChar char="•"/>
              <a:tabLst/>
              <a:defRPr/>
            </a:pPr>
            <a:r>
              <a:rPr lang="en-US" sz="1100" dirty="0" smtClean="0"/>
              <a:t>The right of women to have control over,</a:t>
            </a:r>
            <a:r>
              <a:rPr lang="en-US" sz="1100" baseline="0" dirty="0" smtClean="0"/>
              <a:t> and decide freely and responsibly on matters related to their sexuality, including sexual and reproductive heath – free of coercion, discrimination and violence.</a:t>
            </a:r>
          </a:p>
          <a:p>
            <a:pPr>
              <a:defRPr/>
            </a:pPr>
            <a:endParaRPr lang="en-US" sz="1100" baseline="0" dirty="0" smtClean="0"/>
          </a:p>
          <a:p>
            <a:pPr>
              <a:defRPr/>
            </a:pPr>
            <a:endParaRPr lang="en-US" sz="1100" u="sng" baseline="0" dirty="0" smtClean="0"/>
          </a:p>
        </p:txBody>
      </p:sp>
      <p:sp>
        <p:nvSpPr>
          <p:cNvPr id="4" name="Slide Number Placeholder 3"/>
          <p:cNvSpPr>
            <a:spLocks noGrp="1"/>
          </p:cNvSpPr>
          <p:nvPr>
            <p:ph type="sldNum" sz="quarter" idx="10"/>
          </p:nvPr>
        </p:nvSpPr>
        <p:spPr/>
        <p:txBody>
          <a:bodyPr/>
          <a:lstStyle/>
          <a:p>
            <a:fld id="{8F38D732-6D31-4EF8-A28C-76CFDEC958E6}" type="slidenum">
              <a:rPr lang="en-US" smtClean="0"/>
              <a:pPr/>
              <a:t>44</a:t>
            </a:fld>
            <a:endParaRPr lang="en-US" dirty="0"/>
          </a:p>
        </p:txBody>
      </p:sp>
    </p:spTree>
    <p:extLst>
      <p:ext uri="{BB962C8B-B14F-4D97-AF65-F5344CB8AC3E}">
        <p14:creationId xmlns:p14="http://schemas.microsoft.com/office/powerpoint/2010/main" val="138420018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spcBef>
                <a:spcPct val="60000"/>
              </a:spcBef>
            </a:pPr>
            <a:r>
              <a:rPr lang="en-US" sz="1050" i="1" dirty="0"/>
              <a:t>[</a:t>
            </a:r>
            <a:r>
              <a:rPr lang="en-US" sz="1100" i="1" dirty="0"/>
              <a:t>Module 1: Public Health and Human Rights Rationale]</a:t>
            </a:r>
            <a:endParaRPr lang="en-US" sz="1100" dirty="0"/>
          </a:p>
          <a:p>
            <a:pPr marL="0" marR="0" indent="0" algn="l" defTabSz="1099337" rtl="0" eaLnBrk="1" fontAlgn="auto" latinLnBrk="0" hangingPunct="1">
              <a:lnSpc>
                <a:spcPct val="90000"/>
              </a:lnSpc>
              <a:spcBef>
                <a:spcPct val="0"/>
              </a:spcBef>
              <a:spcAft>
                <a:spcPct val="10000"/>
              </a:spcAft>
              <a:buClr>
                <a:srgbClr val="E2D6B5"/>
              </a:buClr>
              <a:buSzPct val="120000"/>
              <a:buFont typeface="Arial" pitchFamily="34" charset="0"/>
              <a:buNone/>
              <a:tabLst/>
              <a:defRPr/>
            </a:pPr>
            <a:endParaRPr lang="en-US" sz="1100" b="1" dirty="0" smtClean="0"/>
          </a:p>
          <a:p>
            <a:pPr marL="0" marR="0" indent="0" algn="l" defTabSz="1099337" rtl="0" eaLnBrk="1" fontAlgn="auto" latinLnBrk="0" hangingPunct="1">
              <a:lnSpc>
                <a:spcPct val="90000"/>
              </a:lnSpc>
              <a:spcBef>
                <a:spcPct val="0"/>
              </a:spcBef>
              <a:spcAft>
                <a:spcPct val="10000"/>
              </a:spcAft>
              <a:buClr>
                <a:srgbClr val="E2D6B5"/>
              </a:buClr>
              <a:buSzPct val="120000"/>
              <a:buFont typeface="Arial" pitchFamily="34" charset="0"/>
              <a:buNone/>
              <a:tabLst/>
              <a:defRPr/>
            </a:pPr>
            <a:r>
              <a:rPr lang="en-US" sz="1100" b="1" dirty="0" smtClean="0"/>
              <a:t>Speaker’s Notes: </a:t>
            </a:r>
            <a:endParaRPr lang="en-US" sz="1100" dirty="0"/>
          </a:p>
          <a:p>
            <a:pPr marL="342900" lvl="0" indent="-342900" algn="l" defTabSz="1066800">
              <a:lnSpc>
                <a:spcPct val="90000"/>
              </a:lnSpc>
              <a:spcBef>
                <a:spcPct val="0"/>
              </a:spcBef>
              <a:spcAft>
                <a:spcPct val="10000"/>
              </a:spcAft>
              <a:buSzPct val="120000"/>
              <a:buFont typeface="Arial" pitchFamily="34" charset="0"/>
              <a:buChar char="•"/>
            </a:pPr>
            <a:r>
              <a:rPr lang="en-US" sz="1100" baseline="0" dirty="0" smtClean="0"/>
              <a:t>The right of men and women to choose a spouse and enter into marriage only with their free and full consent</a:t>
            </a:r>
          </a:p>
          <a:p>
            <a:pPr marL="342900" marR="0" lvl="0" indent="-342900" algn="l" defTabSz="1066800" rtl="0" eaLnBrk="1" fontAlgn="auto" latinLnBrk="0" hangingPunct="1">
              <a:lnSpc>
                <a:spcPct val="90000"/>
              </a:lnSpc>
              <a:spcBef>
                <a:spcPct val="0"/>
              </a:spcBef>
              <a:spcAft>
                <a:spcPct val="10000"/>
              </a:spcAft>
              <a:buSzPct val="120000"/>
              <a:buFont typeface="Arial" pitchFamily="34" charset="0"/>
              <a:buChar char="•"/>
              <a:tabLst/>
              <a:defRPr/>
            </a:pPr>
            <a:r>
              <a:rPr lang="en-US" sz="1100" baseline="0" dirty="0" smtClean="0"/>
              <a:t>The right of every person to enjoy the benefits of scientific progress and its applications</a:t>
            </a:r>
            <a:endParaRPr lang="en-US" sz="1100" dirty="0" smtClean="0"/>
          </a:p>
          <a:p>
            <a:pPr marL="342900" lvl="0" indent="-342900" algn="l" defTabSz="1066800">
              <a:lnSpc>
                <a:spcPct val="90000"/>
              </a:lnSpc>
              <a:spcBef>
                <a:spcPct val="0"/>
              </a:spcBef>
              <a:spcAft>
                <a:spcPct val="10000"/>
              </a:spcAft>
              <a:buSzPct val="120000"/>
              <a:buFont typeface="Arial" pitchFamily="34" charset="0"/>
              <a:buChar char="•"/>
            </a:pPr>
            <a:r>
              <a:rPr lang="en-US" sz="1100" baseline="0" dirty="0" smtClean="0"/>
              <a:t>The right of access to relevant health information.</a:t>
            </a:r>
          </a:p>
          <a:p>
            <a:pPr marL="0" lvl="0" indent="0" algn="l" defTabSz="1066800">
              <a:lnSpc>
                <a:spcPct val="90000"/>
              </a:lnSpc>
              <a:spcBef>
                <a:spcPct val="0"/>
              </a:spcBef>
              <a:spcAft>
                <a:spcPct val="10000"/>
              </a:spcAft>
              <a:buClr>
                <a:srgbClr val="E2D6B5"/>
              </a:buClr>
              <a:buSzPct val="120000"/>
              <a:buFont typeface="Arial" pitchFamily="34" charset="0"/>
              <a:buNone/>
            </a:pPr>
            <a:endParaRPr lang="en-US" sz="1100" baseline="0" dirty="0" smtClean="0"/>
          </a:p>
          <a:p>
            <a:pPr marL="0" marR="0" lvl="0" indent="0" algn="l" defTabSz="1066800" rtl="0" eaLnBrk="1" fontAlgn="auto" latinLnBrk="0" hangingPunct="1">
              <a:lnSpc>
                <a:spcPct val="90000"/>
              </a:lnSpc>
              <a:spcBef>
                <a:spcPct val="0"/>
              </a:spcBef>
              <a:spcAft>
                <a:spcPct val="10000"/>
              </a:spcAft>
              <a:buClr>
                <a:srgbClr val="E2D6B5"/>
              </a:buClr>
              <a:buSzPct val="120000"/>
              <a:buFont typeface="Arial" pitchFamily="34" charset="0"/>
              <a:buNone/>
              <a:tabLst/>
              <a:defRPr/>
            </a:pPr>
            <a:r>
              <a:rPr lang="en-US" sz="1100" baseline="0" dirty="0" smtClean="0"/>
              <a:t>As the 2012 </a:t>
            </a:r>
            <a:r>
              <a:rPr lang="en-US" sz="1100" i="1" baseline="0" dirty="0" smtClean="0"/>
              <a:t>WHO Safe Abortion Guidance</a:t>
            </a:r>
            <a:r>
              <a:rPr lang="en-US" sz="1100" baseline="0" dirty="0" smtClean="0"/>
              <a:t> points out in Chapter One, “To realize these rights, and to save women’s lives, programmatic, legal and policy aspects of the provision of safe abortion need to be adequately addressed.” The subsequent chapters of the 2012 </a:t>
            </a:r>
            <a:r>
              <a:rPr lang="en-US" sz="1100" i="1" baseline="0" dirty="0" smtClean="0"/>
              <a:t>WHO Safe Abortion Guidance</a:t>
            </a:r>
            <a:r>
              <a:rPr lang="en-US" sz="1100" baseline="0" dirty="0" smtClean="0"/>
              <a:t> elaborate further on how to address the programmatic, legal and policy aspects.</a:t>
            </a:r>
          </a:p>
          <a:p>
            <a:pPr marL="0" lvl="0" indent="0" algn="l" defTabSz="1066800">
              <a:lnSpc>
                <a:spcPct val="90000"/>
              </a:lnSpc>
              <a:spcBef>
                <a:spcPct val="0"/>
              </a:spcBef>
              <a:spcAft>
                <a:spcPct val="10000"/>
              </a:spcAft>
              <a:buClr>
                <a:srgbClr val="E2D6B5"/>
              </a:buClr>
              <a:buSzPct val="120000"/>
              <a:buFont typeface="Arial" pitchFamily="34" charset="0"/>
              <a:buNone/>
            </a:pPr>
            <a:endParaRPr lang="en-US" sz="1100" baseline="0" dirty="0" smtClean="0"/>
          </a:p>
          <a:p>
            <a:pPr marL="353358" indent="-353358" defTabSz="1099337">
              <a:lnSpc>
                <a:spcPct val="90000"/>
              </a:lnSpc>
              <a:spcBef>
                <a:spcPct val="0"/>
              </a:spcBef>
              <a:spcAft>
                <a:spcPct val="10000"/>
              </a:spcAft>
              <a:buClr>
                <a:srgbClr val="E2D6B5"/>
              </a:buClr>
              <a:buSzPct val="120000"/>
              <a:buFont typeface="Arial" pitchFamily="34" charset="0"/>
              <a:buChar char="•"/>
            </a:pPr>
            <a:endParaRPr lang="en-US" sz="1100" dirty="0" smtClean="0"/>
          </a:p>
          <a:p>
            <a:pPr>
              <a:defRPr/>
            </a:pPr>
            <a:endParaRPr lang="en-US" sz="1100" baseline="0" dirty="0" smtClean="0"/>
          </a:p>
          <a:p>
            <a:pPr>
              <a:defRPr/>
            </a:pPr>
            <a:endParaRPr lang="en-US" sz="1100" baseline="0" dirty="0" smtClean="0"/>
          </a:p>
          <a:p>
            <a:pPr>
              <a:defRPr/>
            </a:pPr>
            <a:endParaRPr lang="en-US" sz="1100" u="sng" baseline="0" dirty="0" smtClean="0"/>
          </a:p>
        </p:txBody>
      </p:sp>
      <p:sp>
        <p:nvSpPr>
          <p:cNvPr id="4" name="Slide Number Placeholder 3"/>
          <p:cNvSpPr>
            <a:spLocks noGrp="1"/>
          </p:cNvSpPr>
          <p:nvPr>
            <p:ph type="sldNum" sz="quarter" idx="10"/>
          </p:nvPr>
        </p:nvSpPr>
        <p:spPr/>
        <p:txBody>
          <a:bodyPr/>
          <a:lstStyle/>
          <a:p>
            <a:fld id="{8F38D732-6D31-4EF8-A28C-76CFDEC958E6}" type="slidenum">
              <a:rPr lang="en-US" smtClean="0"/>
              <a:pPr/>
              <a:t>45</a:t>
            </a:fld>
            <a:endParaRPr lang="en-US" dirty="0"/>
          </a:p>
        </p:txBody>
      </p:sp>
    </p:spTree>
    <p:extLst>
      <p:ext uri="{BB962C8B-B14F-4D97-AF65-F5344CB8AC3E}">
        <p14:creationId xmlns:p14="http://schemas.microsoft.com/office/powerpoint/2010/main" val="138420018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i="1" dirty="0" smtClean="0"/>
              <a:t>[</a:t>
            </a:r>
            <a:r>
              <a:rPr lang="en-US" sz="1100" b="0" i="1" dirty="0" smtClean="0"/>
              <a:t>Module</a:t>
            </a:r>
            <a:r>
              <a:rPr lang="en-US" sz="1100" b="0" i="1" baseline="0" dirty="0" smtClean="0"/>
              <a:t> 1: Public Health and Human Rights Rationale</a:t>
            </a:r>
            <a:r>
              <a:rPr lang="en-US" sz="1100" i="1" baseline="0" dirty="0" smtClean="0"/>
              <a:t>]</a:t>
            </a:r>
          </a:p>
          <a:p>
            <a:pPr>
              <a:defRPr/>
            </a:pPr>
            <a:endParaRPr lang="en-US" sz="11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smtClean="0"/>
              <a:t>Speaker’s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“The</a:t>
            </a:r>
            <a:r>
              <a:rPr lang="en-US" sz="1100" baseline="0" dirty="0" smtClean="0"/>
              <a:t> </a:t>
            </a:r>
            <a:r>
              <a:rPr lang="en-US" sz="1100" dirty="0" smtClean="0"/>
              <a:t>new emphasis on human rights by WHO can bolster arguments that governments must ensure safe abortion access as part of their commitment to fulfilling international human rights obligations”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smtClean="0"/>
              <a:t>Source: </a:t>
            </a:r>
          </a:p>
          <a:p>
            <a:pPr marL="228600" lvl="0" indent="-228600">
              <a:buFont typeface="+mj-lt"/>
              <a:buAutoNum type="arabicPeriod"/>
            </a:pPr>
            <a:r>
              <a:rPr lang="en-US" sz="1100" dirty="0" smtClean="0"/>
              <a:t>Ipas, July, 2012.</a:t>
            </a:r>
          </a:p>
          <a:p>
            <a:pPr>
              <a:defRPr/>
            </a:pPr>
            <a:endParaRPr lang="en-US" sz="1100" u="none" baseline="0" dirty="0" smtClean="0"/>
          </a:p>
        </p:txBody>
      </p:sp>
      <p:sp>
        <p:nvSpPr>
          <p:cNvPr id="4" name="Slide Number Placeholder 3"/>
          <p:cNvSpPr>
            <a:spLocks noGrp="1"/>
          </p:cNvSpPr>
          <p:nvPr>
            <p:ph type="sldNum" sz="quarter" idx="10"/>
          </p:nvPr>
        </p:nvSpPr>
        <p:spPr/>
        <p:txBody>
          <a:bodyPr/>
          <a:lstStyle/>
          <a:p>
            <a:fld id="{8F38D732-6D31-4EF8-A28C-76CFDEC958E6}" type="slidenum">
              <a:rPr lang="en-US" smtClean="0"/>
              <a:pPr/>
              <a:t>46</a:t>
            </a:fld>
            <a:endParaRPr lang="en-US" dirty="0"/>
          </a:p>
        </p:txBody>
      </p:sp>
    </p:spTree>
    <p:extLst>
      <p:ext uri="{BB962C8B-B14F-4D97-AF65-F5344CB8AC3E}">
        <p14:creationId xmlns:p14="http://schemas.microsoft.com/office/powerpoint/2010/main" val="138420018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42289" rtl="0" eaLnBrk="1" fontAlgn="auto" latinLnBrk="0" hangingPunct="1">
              <a:lnSpc>
                <a:spcPct val="100000"/>
              </a:lnSpc>
              <a:spcBef>
                <a:spcPts val="0"/>
              </a:spcBef>
              <a:spcAft>
                <a:spcPts val="0"/>
              </a:spcAft>
              <a:buClrTx/>
              <a:buSzTx/>
              <a:buFontTx/>
              <a:buNone/>
              <a:tabLst/>
              <a:defRPr/>
            </a:pPr>
            <a:r>
              <a:rPr lang="en-US" sz="1100" b="0" i="1" dirty="0" smtClean="0"/>
              <a:t>[Module</a:t>
            </a:r>
            <a:r>
              <a:rPr lang="en-US" sz="1100" b="0" i="1" baseline="0" dirty="0" smtClean="0"/>
              <a:t> 2: Clinical Care for Women Undergoing Abortion]</a:t>
            </a:r>
          </a:p>
          <a:p>
            <a:pPr marL="0" marR="0" indent="0" algn="l" defTabSz="942289" rtl="0" eaLnBrk="1" fontAlgn="auto" latinLnBrk="0" hangingPunct="1">
              <a:lnSpc>
                <a:spcPct val="100000"/>
              </a:lnSpc>
              <a:spcBef>
                <a:spcPts val="0"/>
              </a:spcBef>
              <a:spcAft>
                <a:spcPts val="0"/>
              </a:spcAft>
              <a:buClrTx/>
              <a:buSzTx/>
              <a:buFontTx/>
              <a:buNone/>
              <a:tabLst/>
              <a:defRPr/>
            </a:pPr>
            <a:endParaRPr lang="en-US" sz="1100" b="0" i="1" baseline="0" dirty="0" smtClean="0"/>
          </a:p>
        </p:txBody>
      </p:sp>
      <p:sp>
        <p:nvSpPr>
          <p:cNvPr id="4" name="Slide Number Placeholder 3"/>
          <p:cNvSpPr>
            <a:spLocks noGrp="1"/>
          </p:cNvSpPr>
          <p:nvPr>
            <p:ph type="sldNum" sz="quarter" idx="10"/>
          </p:nvPr>
        </p:nvSpPr>
        <p:spPr/>
        <p:txBody>
          <a:bodyPr/>
          <a:lstStyle/>
          <a:p>
            <a:fld id="{8F38D732-6D31-4EF8-A28C-76CFDEC958E6}" type="slidenum">
              <a:rPr lang="en-US" smtClean="0"/>
              <a:pPr/>
              <a:t>47</a:t>
            </a:fld>
            <a:endParaRPr lang="en-US" dirty="0"/>
          </a:p>
        </p:txBody>
      </p:sp>
    </p:spTree>
    <p:extLst>
      <p:ext uri="{BB962C8B-B14F-4D97-AF65-F5344CB8AC3E}">
        <p14:creationId xmlns:p14="http://schemas.microsoft.com/office/powerpoint/2010/main" val="265955888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defRPr/>
            </a:pPr>
            <a:r>
              <a:rPr lang="en-US" sz="1100" i="1" dirty="0" smtClean="0"/>
              <a:t>[Module </a:t>
            </a:r>
            <a:r>
              <a:rPr lang="en-US" sz="1100" i="1" dirty="0"/>
              <a:t>2: Clinical Care for Women Undergoing Abortion]</a:t>
            </a:r>
          </a:p>
          <a:p>
            <a:pPr lvl="0">
              <a:defRPr/>
            </a:pPr>
            <a:endParaRPr lang="en-US" sz="1100" b="1" dirty="0"/>
          </a:p>
          <a:p>
            <a:pPr lvl="0">
              <a:defRPr/>
            </a:pPr>
            <a:r>
              <a:rPr lang="en-US" sz="1100" b="1" dirty="0"/>
              <a:t>Speaker’s Notes:</a:t>
            </a:r>
          </a:p>
          <a:p>
            <a:pPr>
              <a:defRPr/>
            </a:pPr>
            <a:endParaRPr lang="en-US" sz="1100" b="1" dirty="0"/>
          </a:p>
          <a:p>
            <a:pPr>
              <a:defRPr/>
            </a:pPr>
            <a:r>
              <a:rPr lang="en-US" sz="1100" dirty="0"/>
              <a:t>We are moving on to Module 2: Providing Clinical Care for Women Undergoing Abortion. This </a:t>
            </a:r>
            <a:r>
              <a:rPr lang="en-US" sz="1100" dirty="0" smtClean="0"/>
              <a:t>module </a:t>
            </a:r>
            <a:r>
              <a:rPr lang="en-US" sz="1100" dirty="0"/>
              <a:t>corresponds with, and is based largely </a:t>
            </a:r>
            <a:r>
              <a:rPr lang="en-US" sz="1100" dirty="0" smtClean="0"/>
              <a:t>on,  </a:t>
            </a:r>
            <a:r>
              <a:rPr lang="en-US" sz="1100" dirty="0"/>
              <a:t>Chapter 2 of the 2</a:t>
            </a:r>
            <a:r>
              <a:rPr lang="en-US" sz="1100" baseline="30000" dirty="0"/>
              <a:t>nd</a:t>
            </a:r>
            <a:r>
              <a:rPr lang="en-US" sz="1100" dirty="0"/>
              <a:t> edition of the </a:t>
            </a:r>
            <a:r>
              <a:rPr lang="en-US" sz="1100" i="1" dirty="0"/>
              <a:t>WHO Safe Abortion Guidance</a:t>
            </a:r>
            <a:r>
              <a:rPr lang="en-US" sz="1100" dirty="0"/>
              <a:t>, which goes by the same title.  As stated in Chapter </a:t>
            </a:r>
            <a:r>
              <a:rPr lang="en-US" sz="1100" dirty="0" smtClean="0"/>
              <a:t>2 </a:t>
            </a:r>
            <a:r>
              <a:rPr lang="en-US" sz="1100" dirty="0"/>
              <a:t>of the </a:t>
            </a:r>
            <a:r>
              <a:rPr lang="en-US" sz="1100" i="1" dirty="0"/>
              <a:t>WHO Safe Abortion Guidance</a:t>
            </a:r>
            <a:r>
              <a:rPr lang="en-US" sz="1100" dirty="0"/>
              <a:t>, this material “addresses, in brief, the clinical management of women before, during and after their abortion.  Providing clinical care for women undergoing abortion is described in great detail in the WHO document </a:t>
            </a:r>
            <a:r>
              <a:rPr lang="en-US" sz="1100" i="1" dirty="0"/>
              <a:t>Clinical practice handbook for safe abortion care.”  </a:t>
            </a:r>
            <a:r>
              <a:rPr lang="en-US" sz="1100" dirty="0"/>
              <a:t> </a:t>
            </a:r>
          </a:p>
          <a:p>
            <a:pPr>
              <a:defRPr/>
            </a:pPr>
            <a:endParaRPr lang="en-US" sz="1100" dirty="0"/>
          </a:p>
          <a:p>
            <a:pPr>
              <a:defRPr/>
            </a:pPr>
            <a:r>
              <a:rPr lang="en-US" sz="1100" dirty="0"/>
              <a:t>It is important to keep in mind that this module is not to be used to conduct actual clinical training. Instead, the purpose of this section is to provide an informational overview only, with a special focus on what is new in the 2</a:t>
            </a:r>
            <a:r>
              <a:rPr lang="en-US" sz="1100" baseline="30000" dirty="0"/>
              <a:t>nd</a:t>
            </a:r>
            <a:r>
              <a:rPr lang="en-US" sz="1100" dirty="0"/>
              <a:t> edition.  More detailed information on the points covered in the following slides is included in 2</a:t>
            </a:r>
            <a:r>
              <a:rPr lang="en-US" sz="1100" baseline="30000" dirty="0"/>
              <a:t>nd</a:t>
            </a:r>
            <a:r>
              <a:rPr lang="en-US" sz="1100" dirty="0"/>
              <a:t> edition of the </a:t>
            </a:r>
            <a:r>
              <a:rPr lang="en-US" sz="1100" i="1" dirty="0"/>
              <a:t>WHO Safe Abortion Guidance</a:t>
            </a:r>
            <a:r>
              <a:rPr lang="en-US" sz="1100" dirty="0"/>
              <a:t> (WHO, 2012).  This </a:t>
            </a:r>
            <a:r>
              <a:rPr lang="en-GB" sz="1100" dirty="0">
                <a:cs typeface="Arial" charset="0"/>
              </a:rPr>
              <a:t>includes recommendations for procedures and basic equipment most routinely available</a:t>
            </a:r>
            <a:r>
              <a:rPr lang="en-GB" sz="1100" dirty="0" smtClean="0">
                <a:cs typeface="Arial" charset="0"/>
              </a:rPr>
              <a:t>.</a:t>
            </a:r>
          </a:p>
          <a:p>
            <a:pPr>
              <a:defRPr/>
            </a:pPr>
            <a:endParaRPr lang="en-US" sz="1100" baseline="0" dirty="0" smtClean="0"/>
          </a:p>
          <a:p>
            <a:pPr eaLnBrk="1" hangingPunct="1">
              <a:spcBef>
                <a:spcPct val="60000"/>
              </a:spcBef>
            </a:pPr>
            <a:r>
              <a:rPr lang="en-US" sz="1100" b="1" i="1" dirty="0" smtClean="0"/>
              <a:t>Photo</a:t>
            </a:r>
            <a:r>
              <a:rPr lang="en-US" sz="1100" b="1" i="1" baseline="0" dirty="0" smtClean="0"/>
              <a:t> credits: </a:t>
            </a:r>
            <a:endParaRPr lang="en-US" sz="1100" b="0" i="1" baseline="0" dirty="0" smtClean="0"/>
          </a:p>
          <a:p>
            <a:pPr marL="171450" indent="-171450">
              <a:lnSpc>
                <a:spcPct val="100000"/>
              </a:lnSpc>
              <a:buFont typeface="Arial" pitchFamily="34" charset="0"/>
              <a:buChar char="•"/>
            </a:pPr>
            <a:r>
              <a:rPr lang="en-US" sz="1100" b="0" kern="1200" dirty="0" smtClean="0">
                <a:effectLst/>
              </a:rPr>
              <a:t>Top left: </a:t>
            </a:r>
            <a:r>
              <a:rPr lang="en-US" sz="1100" kern="1200" dirty="0" smtClean="0">
                <a:solidFill>
                  <a:schemeClr val="tx1"/>
                </a:solidFill>
                <a:effectLst/>
                <a:latin typeface="+mn-lt"/>
                <a:ea typeface="+mn-ea"/>
                <a:cs typeface="+mn-cs"/>
              </a:rPr>
              <a:t>© Richard Lord, no</a:t>
            </a:r>
            <a:r>
              <a:rPr lang="en-US" sz="1100" kern="1200" baseline="0" dirty="0" smtClean="0">
                <a:solidFill>
                  <a:schemeClr val="tx1"/>
                </a:solidFill>
                <a:effectLst/>
                <a:latin typeface="+mn-lt"/>
                <a:ea typeface="+mn-ea"/>
                <a:cs typeface="+mn-cs"/>
              </a:rPr>
              <a:t> date.</a:t>
            </a:r>
            <a:r>
              <a:rPr lang="en-US" sz="1100" kern="1200" dirty="0" smtClean="0">
                <a:solidFill>
                  <a:schemeClr val="tx1"/>
                </a:solidFill>
                <a:effectLst/>
                <a:latin typeface="+mn-lt"/>
                <a:ea typeface="+mn-ea"/>
                <a:cs typeface="+mn-cs"/>
              </a:rPr>
              <a:t> </a:t>
            </a:r>
          </a:p>
          <a:p>
            <a:pPr marL="171450" indent="-171450">
              <a:buFont typeface="Arial" pitchFamily="34" charset="0"/>
              <a:buChar char="•"/>
            </a:pPr>
            <a:r>
              <a:rPr lang="en-US" sz="1100" b="0" kern="1200" dirty="0" smtClean="0">
                <a:effectLst/>
              </a:rPr>
              <a:t>Second</a:t>
            </a:r>
            <a:r>
              <a:rPr lang="en-US" sz="1100" b="0" kern="1200" baseline="0" dirty="0" smtClean="0">
                <a:effectLst/>
              </a:rPr>
              <a:t> from top: </a:t>
            </a:r>
            <a:r>
              <a:rPr lang="en-US" sz="1100" kern="1200" dirty="0" smtClean="0">
                <a:effectLst/>
              </a:rPr>
              <a:t>© </a:t>
            </a:r>
            <a:r>
              <a:rPr lang="en-US" sz="1100" b="0" kern="1200" baseline="0" dirty="0" smtClean="0">
                <a:effectLst/>
              </a:rPr>
              <a:t>Ipas, no date.</a:t>
            </a:r>
          </a:p>
          <a:p>
            <a:pPr marL="171450" indent="-171450">
              <a:buFont typeface="Arial" pitchFamily="34" charset="0"/>
              <a:buChar char="•"/>
            </a:pPr>
            <a:r>
              <a:rPr lang="en-US" sz="1100" b="0" kern="1200" baseline="0" dirty="0" smtClean="0">
                <a:effectLst/>
              </a:rPr>
              <a:t>Second from bottom: </a:t>
            </a:r>
            <a:r>
              <a:rPr lang="en-US" sz="1100" kern="1200" dirty="0" smtClean="0">
                <a:effectLst/>
              </a:rPr>
              <a:t>© </a:t>
            </a:r>
            <a:r>
              <a:rPr lang="en-US" sz="1100" b="0" kern="1200" baseline="0" dirty="0" smtClean="0">
                <a:effectLst/>
              </a:rPr>
              <a:t>Ipas, 2010 </a:t>
            </a:r>
            <a:endParaRPr lang="en-US" sz="1100" b="0" kern="1200" dirty="0" smtClean="0">
              <a:effectLst/>
            </a:endParaRPr>
          </a:p>
          <a:p>
            <a:pPr marL="171450" indent="-171450">
              <a:lnSpc>
                <a:spcPct val="100000"/>
              </a:lnSpc>
              <a:buFont typeface="Arial" pitchFamily="34" charset="0"/>
              <a:buChar char="•"/>
            </a:pPr>
            <a:r>
              <a:rPr lang="en-US" sz="1050" b="0" kern="1200" dirty="0" smtClean="0">
                <a:effectLst/>
              </a:rPr>
              <a:t>Bottom right: </a:t>
            </a:r>
            <a:r>
              <a:rPr lang="en-US" sz="1100" kern="1200" dirty="0" smtClean="0">
                <a:solidFill>
                  <a:schemeClr val="tx1"/>
                </a:solidFill>
                <a:effectLst/>
                <a:latin typeface="+mn-lt"/>
                <a:ea typeface="+mn-ea"/>
                <a:cs typeface="+mn-cs"/>
              </a:rPr>
              <a:t>© Richard Lord, 2011</a:t>
            </a:r>
            <a:r>
              <a:rPr lang="en-US" sz="1050" b="0" kern="1200" dirty="0" smtClean="0">
                <a:effectLst/>
              </a:rPr>
              <a:t>. </a:t>
            </a:r>
          </a:p>
          <a:p>
            <a:pPr marL="171450" indent="-171450">
              <a:lnSpc>
                <a:spcPct val="100000"/>
              </a:lnSpc>
              <a:buFont typeface="Arial" pitchFamily="34" charset="0"/>
              <a:buChar char="•"/>
            </a:pPr>
            <a:endParaRPr lang="en-US" sz="1050" b="0" i="0" baseline="0" dirty="0" smtClean="0"/>
          </a:p>
          <a:p>
            <a:r>
              <a:rPr lang="en-US" sz="1100" dirty="0" smtClean="0">
                <a:ea typeface="Calibri"/>
                <a:cs typeface="Andalus" pitchFamily="18" charset="-78"/>
              </a:rPr>
              <a:t>Disclaimer: The photographs used in this publication are for illustrative purposes only; they do not imply any particular attitudes, behaviors, or actions on the part of the any person who appears in the photographs.</a:t>
            </a:r>
          </a:p>
          <a:p>
            <a:endParaRPr lang="en-US" sz="1100" b="0" kern="1200" dirty="0" smtClean="0">
              <a:effectLst/>
            </a:endParaRPr>
          </a:p>
          <a:p>
            <a:endParaRPr lang="en-US" sz="1100" i="0" baseline="0" dirty="0" smtClean="0"/>
          </a:p>
          <a:p>
            <a:endParaRPr lang="en-US" sz="1100" i="0" baseline="0" dirty="0" smtClean="0"/>
          </a:p>
        </p:txBody>
      </p:sp>
      <p:sp>
        <p:nvSpPr>
          <p:cNvPr id="4" name="Slide Number Placeholder 3"/>
          <p:cNvSpPr>
            <a:spLocks noGrp="1"/>
          </p:cNvSpPr>
          <p:nvPr>
            <p:ph type="sldNum" sz="quarter" idx="10"/>
          </p:nvPr>
        </p:nvSpPr>
        <p:spPr/>
        <p:txBody>
          <a:bodyPr/>
          <a:lstStyle/>
          <a:p>
            <a:fld id="{8F38D732-6D31-4EF8-A28C-76CFDEC958E6}" type="slidenum">
              <a:rPr lang="en-US" smtClean="0"/>
              <a:pPr/>
              <a:t>48</a:t>
            </a:fld>
            <a:endParaRPr lang="en-US" dirty="0"/>
          </a:p>
        </p:txBody>
      </p:sp>
    </p:spTree>
    <p:extLst>
      <p:ext uri="{BB962C8B-B14F-4D97-AF65-F5344CB8AC3E}">
        <p14:creationId xmlns:p14="http://schemas.microsoft.com/office/powerpoint/2010/main" val="138420018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42289" rtl="0" eaLnBrk="1" fontAlgn="auto" latinLnBrk="0" hangingPunct="1">
              <a:lnSpc>
                <a:spcPct val="100000"/>
              </a:lnSpc>
              <a:spcBef>
                <a:spcPts val="0"/>
              </a:spcBef>
              <a:spcAft>
                <a:spcPts val="0"/>
              </a:spcAft>
              <a:buClrTx/>
              <a:buSzTx/>
              <a:buFontTx/>
              <a:buNone/>
              <a:tabLst/>
              <a:defRPr/>
            </a:pPr>
            <a:r>
              <a:rPr lang="en-US" b="0" i="1" dirty="0" smtClean="0"/>
              <a:t>[</a:t>
            </a:r>
            <a:r>
              <a:rPr lang="en-US" sz="1100" i="1" dirty="0" smtClean="0"/>
              <a:t>Module</a:t>
            </a:r>
            <a:r>
              <a:rPr lang="en-US" sz="1100" i="1" baseline="0" dirty="0" smtClean="0"/>
              <a:t> 2: Clinical Care for Women Undergoing Abortion]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i="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smtClean="0"/>
              <a:t>Speaker’s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The</a:t>
            </a:r>
            <a:r>
              <a:rPr lang="en-US" sz="1100" baseline="0" dirty="0" smtClean="0"/>
              <a:t> following slides will cover in brief:</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baseline="0" dirty="0" smtClean="0"/>
              <a:t>Pre-abortion care including </a:t>
            </a:r>
          </a:p>
          <a:p>
            <a:pPr marL="628650" marR="0" lvl="1" indent="-171450" algn="l" defTabSz="914400" rtl="0" eaLnBrk="1" fontAlgn="auto" latinLnBrk="0" hangingPunct="1">
              <a:lnSpc>
                <a:spcPct val="100000"/>
              </a:lnSpc>
              <a:spcBef>
                <a:spcPts val="0"/>
              </a:spcBef>
              <a:spcAft>
                <a:spcPts val="0"/>
              </a:spcAft>
              <a:buClrTx/>
              <a:buSzTx/>
              <a:buFont typeface="Courier New" pitchFamily="49" charset="0"/>
              <a:buChar char="o"/>
              <a:tabLst/>
              <a:defRPr/>
            </a:pPr>
            <a:r>
              <a:rPr lang="en-US" sz="1100" baseline="0" dirty="0" smtClean="0"/>
              <a:t>Methods of abortion according to gestational age </a:t>
            </a:r>
          </a:p>
          <a:p>
            <a:pPr marL="628650" marR="0" lvl="1" indent="-171450" algn="l" defTabSz="914400" rtl="0" eaLnBrk="1" fontAlgn="auto" latinLnBrk="0" hangingPunct="1">
              <a:lnSpc>
                <a:spcPct val="100000"/>
              </a:lnSpc>
              <a:spcBef>
                <a:spcPts val="0"/>
              </a:spcBef>
              <a:spcAft>
                <a:spcPts val="0"/>
              </a:spcAft>
              <a:buClrTx/>
              <a:buSzTx/>
              <a:buFont typeface="Courier New" pitchFamily="49" charset="0"/>
              <a:buChar char="o"/>
              <a:tabLst/>
              <a:defRPr/>
            </a:pPr>
            <a:r>
              <a:rPr lang="en-US" sz="1100" baseline="0" dirty="0" smtClean="0"/>
              <a:t>Providing information and counseling for decision making by women</a:t>
            </a:r>
          </a:p>
          <a:p>
            <a:pPr marL="628650" marR="0" lvl="1" indent="-171450" algn="l" defTabSz="914400" rtl="0" eaLnBrk="1" fontAlgn="auto" latinLnBrk="0" hangingPunct="1">
              <a:lnSpc>
                <a:spcPct val="100000"/>
              </a:lnSpc>
              <a:spcBef>
                <a:spcPts val="0"/>
              </a:spcBef>
              <a:spcAft>
                <a:spcPts val="0"/>
              </a:spcAft>
              <a:buClrTx/>
              <a:buSzTx/>
              <a:buFont typeface="Courier New" pitchFamily="49" charset="0"/>
              <a:buChar char="o"/>
              <a:tabLst/>
              <a:defRPr/>
            </a:pPr>
            <a:r>
              <a:rPr lang="en-US" sz="1100" baseline="0" dirty="0" smtClean="0"/>
              <a:t>Use of antibiotics to prevent infection</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baseline="0" dirty="0" smtClean="0"/>
              <a:t>Contraceptive information and services as an essential part of abortion care</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baseline="0" dirty="0" smtClean="0"/>
              <a:t>Overview of surgical and medical methods of abortion according to gestational age</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baseline="0" dirty="0" smtClean="0"/>
              <a:t>Pain management </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baseline="0" dirty="0" smtClean="0"/>
              <a:t>Adjunctive procedures</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baseline="0" dirty="0" smtClean="0"/>
              <a:t>Postabortion care</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1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smtClean="0"/>
          </a:p>
        </p:txBody>
      </p:sp>
      <p:sp>
        <p:nvSpPr>
          <p:cNvPr id="4" name="Slide Number Placeholder 3"/>
          <p:cNvSpPr>
            <a:spLocks noGrp="1"/>
          </p:cNvSpPr>
          <p:nvPr>
            <p:ph type="sldNum" sz="quarter" idx="10"/>
          </p:nvPr>
        </p:nvSpPr>
        <p:spPr/>
        <p:txBody>
          <a:bodyPr/>
          <a:lstStyle/>
          <a:p>
            <a:fld id="{8F38D732-6D31-4EF8-A28C-76CFDEC958E6}" type="slidenum">
              <a:rPr lang="en-US" smtClean="0"/>
              <a:pPr/>
              <a:t>49</a:t>
            </a:fld>
            <a:endParaRPr lang="en-US" dirty="0"/>
          </a:p>
        </p:txBody>
      </p:sp>
    </p:spTree>
    <p:extLst>
      <p:ext uri="{BB962C8B-B14F-4D97-AF65-F5344CB8AC3E}">
        <p14:creationId xmlns:p14="http://schemas.microsoft.com/office/powerpoint/2010/main" val="827249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100" i="1" dirty="0"/>
              <a:t>[Introduction]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t>Speaker’s Notes: </a:t>
            </a:r>
          </a:p>
          <a:p>
            <a:r>
              <a:rPr lang="en-US" sz="1100" i="0" baseline="0" dirty="0" smtClean="0"/>
              <a:t>The 2</a:t>
            </a:r>
            <a:r>
              <a:rPr lang="en-US" sz="1100" i="0" baseline="30000" dirty="0" smtClean="0"/>
              <a:t>nd</a:t>
            </a:r>
            <a:r>
              <a:rPr lang="en-US" sz="1100" i="0" baseline="0" dirty="0" smtClean="0"/>
              <a:t> edition of the </a:t>
            </a:r>
            <a:r>
              <a:rPr lang="en-US" sz="1100" i="1" baseline="0" dirty="0" smtClean="0"/>
              <a:t>WHO Safe Abortion Guidance</a:t>
            </a:r>
            <a:r>
              <a:rPr lang="en-US" sz="1100" i="0" baseline="0" dirty="0" smtClean="0"/>
              <a:t> provides updated evidence-based information and recommendations for use by multiple audiences, including policymakers from ministries of health and NGOs, program managers, service providers,  and advocates. </a:t>
            </a:r>
          </a:p>
          <a:p>
            <a:endParaRPr lang="en-US" sz="1100" i="0" baseline="0" dirty="0" smtClean="0"/>
          </a:p>
          <a:p>
            <a:endParaRPr lang="en-US" sz="1100" i="1" baseline="0" dirty="0" smtClean="0"/>
          </a:p>
          <a:p>
            <a:endParaRPr lang="en-US" sz="1100" dirty="0"/>
          </a:p>
        </p:txBody>
      </p:sp>
      <p:sp>
        <p:nvSpPr>
          <p:cNvPr id="4" name="Slide Number Placeholder 3"/>
          <p:cNvSpPr>
            <a:spLocks noGrp="1"/>
          </p:cNvSpPr>
          <p:nvPr>
            <p:ph type="sldNum" sz="quarter" idx="10"/>
          </p:nvPr>
        </p:nvSpPr>
        <p:spPr/>
        <p:txBody>
          <a:bodyPr/>
          <a:lstStyle/>
          <a:p>
            <a:fld id="{8F38D732-6D31-4EF8-A28C-76CFDEC958E6}" type="slidenum">
              <a:rPr lang="en-US" smtClean="0"/>
              <a:pPr/>
              <a:t>5</a:t>
            </a:fld>
            <a:endParaRPr lang="en-US" dirty="0"/>
          </a:p>
        </p:txBody>
      </p:sp>
    </p:spTree>
    <p:extLst>
      <p:ext uri="{BB962C8B-B14F-4D97-AF65-F5344CB8AC3E}">
        <p14:creationId xmlns:p14="http://schemas.microsoft.com/office/powerpoint/2010/main" val="231111319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42289" rtl="0" eaLnBrk="1" fontAlgn="auto" latinLnBrk="0" hangingPunct="1">
              <a:lnSpc>
                <a:spcPct val="100000"/>
              </a:lnSpc>
              <a:spcBef>
                <a:spcPts val="0"/>
              </a:spcBef>
              <a:spcAft>
                <a:spcPts val="0"/>
              </a:spcAft>
              <a:buClrTx/>
              <a:buSzTx/>
              <a:buFontTx/>
              <a:buNone/>
              <a:tabLst/>
              <a:defRPr/>
            </a:pPr>
            <a:r>
              <a:rPr lang="en-US" sz="1100" b="0" i="1" dirty="0" smtClean="0"/>
              <a:t>[Module</a:t>
            </a:r>
            <a:r>
              <a:rPr lang="en-US" sz="1100" b="0" i="1" baseline="0" dirty="0" smtClean="0"/>
              <a:t> 2: Clinical Care for Women Undergoing Abortion]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i="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smtClean="0"/>
              <a:t>Speaker’s Notes:</a:t>
            </a:r>
          </a:p>
          <a:p>
            <a:pPr marL="0" marR="0" indent="0" algn="l" defTabSz="914400" rtl="0" eaLnBrk="1" fontAlgn="auto" latinLnBrk="0" hangingPunct="1">
              <a:lnSpc>
                <a:spcPct val="100000"/>
              </a:lnSpc>
              <a:spcBef>
                <a:spcPct val="60000"/>
              </a:spcBef>
              <a:spcAft>
                <a:spcPts val="0"/>
              </a:spcAft>
              <a:buClrTx/>
              <a:buSzTx/>
              <a:buFontTx/>
              <a:buNone/>
              <a:tabLst/>
              <a:defRPr/>
            </a:pPr>
            <a:r>
              <a:rPr lang="en-GB" sz="1100" dirty="0" smtClean="0">
                <a:cs typeface="Arial" charset="0"/>
              </a:rPr>
              <a:t>Abortion services should meet the same high standards as other health services in terms of privacy, confidentiality, accessibility, promptness, affordability, and flexibility.  </a:t>
            </a:r>
          </a:p>
          <a:p>
            <a:pPr marL="0" marR="0" indent="0" algn="l" defTabSz="914400" rtl="0" eaLnBrk="1" fontAlgn="auto" latinLnBrk="0" hangingPunct="1">
              <a:lnSpc>
                <a:spcPct val="100000"/>
              </a:lnSpc>
              <a:spcBef>
                <a:spcPct val="60000"/>
              </a:spcBef>
              <a:spcAft>
                <a:spcPts val="0"/>
              </a:spcAft>
              <a:buClrTx/>
              <a:buSzTx/>
              <a:buFontTx/>
              <a:buNone/>
              <a:tabLst/>
              <a:defRPr/>
            </a:pPr>
            <a:r>
              <a:rPr lang="en-GB" sz="1100" u="none" dirty="0" smtClean="0">
                <a:cs typeface="Arial" charset="0"/>
              </a:rPr>
              <a:t>A number of steps should be taken before the abortion procedure. Here we see three</a:t>
            </a:r>
            <a:r>
              <a:rPr lang="en-GB" sz="1100" u="none" baseline="0" dirty="0" smtClean="0">
                <a:cs typeface="Arial" charset="0"/>
              </a:rPr>
              <a:t> of the critical aspects of pre-abortion care: </a:t>
            </a:r>
          </a:p>
          <a:p>
            <a:pPr marL="171450" indent="-171450" eaLnBrk="1" hangingPunct="1">
              <a:spcBef>
                <a:spcPct val="60000"/>
              </a:spcBef>
              <a:buFont typeface="Arial" pitchFamily="34" charset="0"/>
              <a:buChar char="•"/>
            </a:pPr>
            <a:r>
              <a:rPr lang="en-GB" sz="1100" u="none" baseline="0" dirty="0" smtClean="0">
                <a:cs typeface="Arial" charset="0"/>
              </a:rPr>
              <a:t>Determining gestational age</a:t>
            </a:r>
          </a:p>
          <a:p>
            <a:pPr marL="171450" indent="-171450" eaLnBrk="1" hangingPunct="1">
              <a:spcBef>
                <a:spcPct val="60000"/>
              </a:spcBef>
              <a:buFont typeface="Arial" pitchFamily="34" charset="0"/>
              <a:buChar char="•"/>
            </a:pPr>
            <a:r>
              <a:rPr lang="en-GB" sz="1100" u="none" baseline="0" dirty="0" smtClean="0">
                <a:cs typeface="Arial" charset="0"/>
              </a:rPr>
              <a:t>Providing information</a:t>
            </a:r>
          </a:p>
          <a:p>
            <a:pPr marL="171450" indent="-171450" eaLnBrk="1" hangingPunct="1">
              <a:spcBef>
                <a:spcPct val="60000"/>
              </a:spcBef>
              <a:buFont typeface="Arial" pitchFamily="34" charset="0"/>
              <a:buChar char="•"/>
            </a:pPr>
            <a:r>
              <a:rPr lang="en-GB" sz="1100" u="none" baseline="0" dirty="0" smtClean="0">
                <a:cs typeface="Arial" charset="0"/>
              </a:rPr>
              <a:t>Use of antibiotics at time of surgical abortion</a:t>
            </a:r>
          </a:p>
          <a:p>
            <a:pPr marL="0" indent="0" eaLnBrk="1" hangingPunct="1">
              <a:spcBef>
                <a:spcPct val="60000"/>
              </a:spcBef>
              <a:buFont typeface="Arial" pitchFamily="34" charset="0"/>
              <a:buNone/>
            </a:pPr>
            <a:r>
              <a:rPr lang="en-GB" sz="1100" u="none" baseline="0" dirty="0" smtClean="0">
                <a:cs typeface="Arial" charset="0"/>
              </a:rPr>
              <a:t>We will look at each one of these in a bit more detail.  But first we will quickly list four important new recommendations from the 2</a:t>
            </a:r>
            <a:r>
              <a:rPr lang="en-GB" sz="1100" u="none" baseline="30000" dirty="0" smtClean="0">
                <a:cs typeface="Arial" charset="0"/>
              </a:rPr>
              <a:t>nd</a:t>
            </a:r>
            <a:r>
              <a:rPr lang="en-GB" sz="1100" u="none" baseline="0" dirty="0" smtClean="0">
                <a:cs typeface="Arial" charset="0"/>
              </a:rPr>
              <a:t> edition of the </a:t>
            </a:r>
            <a:r>
              <a:rPr lang="en-US" sz="1100" i="1" baseline="0" dirty="0" smtClean="0"/>
              <a:t>WHO Safe Abortion Guidance</a:t>
            </a:r>
            <a:r>
              <a:rPr lang="en-GB" sz="1100" u="none" baseline="0" dirty="0" smtClean="0">
                <a:cs typeface="Arial" charset="0"/>
              </a:rPr>
              <a:t>, three of which impact pre-abortion care.</a:t>
            </a:r>
          </a:p>
          <a:p>
            <a:pPr marL="0" indent="0" eaLnBrk="1" hangingPunct="1">
              <a:spcBef>
                <a:spcPct val="60000"/>
              </a:spcBef>
              <a:buFont typeface="Arial" pitchFamily="34" charset="0"/>
              <a:buNone/>
            </a:pPr>
            <a:r>
              <a:rPr lang="en-GB" sz="1100" u="sng" baseline="0" dirty="0" smtClean="0">
                <a:cs typeface="Arial" charset="0"/>
              </a:rPr>
              <a:t> </a:t>
            </a:r>
          </a:p>
          <a:p>
            <a:pPr eaLnBrk="1" hangingPunct="1">
              <a:spcBef>
                <a:spcPct val="60000"/>
              </a:spcBef>
            </a:pPr>
            <a:endParaRPr lang="en-GB" sz="1100" u="sng" baseline="0" dirty="0" smtClean="0">
              <a:cs typeface="Arial" charset="0"/>
            </a:endParaRPr>
          </a:p>
        </p:txBody>
      </p:sp>
      <p:sp>
        <p:nvSpPr>
          <p:cNvPr id="4" name="Slide Number Placeholder 3"/>
          <p:cNvSpPr>
            <a:spLocks noGrp="1"/>
          </p:cNvSpPr>
          <p:nvPr>
            <p:ph type="sldNum" sz="quarter" idx="10"/>
          </p:nvPr>
        </p:nvSpPr>
        <p:spPr/>
        <p:txBody>
          <a:bodyPr/>
          <a:lstStyle/>
          <a:p>
            <a:fld id="{8F38D732-6D31-4EF8-A28C-76CFDEC958E6}" type="slidenum">
              <a:rPr lang="en-US" smtClean="0"/>
              <a:pPr/>
              <a:t>50</a:t>
            </a:fld>
            <a:endParaRPr lang="en-US" dirty="0"/>
          </a:p>
        </p:txBody>
      </p:sp>
    </p:spTree>
    <p:extLst>
      <p:ext uri="{BB962C8B-B14F-4D97-AF65-F5344CB8AC3E}">
        <p14:creationId xmlns:p14="http://schemas.microsoft.com/office/powerpoint/2010/main" val="138420018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42289" rtl="0" eaLnBrk="1" fontAlgn="auto" latinLnBrk="0" hangingPunct="1">
              <a:lnSpc>
                <a:spcPct val="100000"/>
              </a:lnSpc>
              <a:spcBef>
                <a:spcPts val="0"/>
              </a:spcBef>
              <a:spcAft>
                <a:spcPts val="0"/>
              </a:spcAft>
              <a:buClrTx/>
              <a:buSzTx/>
              <a:buFontTx/>
              <a:buNone/>
              <a:tabLst/>
              <a:defRPr/>
            </a:pPr>
            <a:r>
              <a:rPr lang="en-US" sz="1100" b="0" i="1" dirty="0" smtClean="0"/>
              <a:t>[Module</a:t>
            </a:r>
            <a:r>
              <a:rPr lang="en-US" sz="1100" b="0" i="1" baseline="0" dirty="0" smtClean="0"/>
              <a:t> 2: Clinical Care for Women Undergoing Abortion]</a:t>
            </a:r>
          </a:p>
          <a:p>
            <a:pPr lvl="0" algn="l" defTabSz="1066800">
              <a:lnSpc>
                <a:spcPct val="90000"/>
              </a:lnSpc>
              <a:spcBef>
                <a:spcPct val="0"/>
              </a:spcBef>
              <a:spcAft>
                <a:spcPct val="10000"/>
              </a:spcAft>
              <a:buClr>
                <a:srgbClr val="E2D6B5"/>
              </a:buClr>
              <a:buSzPct val="120000"/>
            </a:pPr>
            <a:endParaRPr lang="en-US" sz="1100" b="1" dirty="0" smtClean="0"/>
          </a:p>
          <a:p>
            <a:pPr marL="0" marR="0" lvl="0" indent="0" algn="l" defTabSz="1066800" rtl="0" eaLnBrk="1" fontAlgn="auto" latinLnBrk="0" hangingPunct="1">
              <a:lnSpc>
                <a:spcPct val="90000"/>
              </a:lnSpc>
              <a:spcBef>
                <a:spcPct val="0"/>
              </a:spcBef>
              <a:spcAft>
                <a:spcPct val="10000"/>
              </a:spcAft>
              <a:buClr>
                <a:srgbClr val="E2D6B5"/>
              </a:buClr>
              <a:buSzPct val="120000"/>
              <a:buFontTx/>
              <a:buNone/>
              <a:tabLst/>
              <a:defRPr/>
            </a:pPr>
            <a:r>
              <a:rPr lang="en-US" sz="1100" b="1" dirty="0" smtClean="0"/>
              <a:t>Speaker’s Notes: </a:t>
            </a:r>
          </a:p>
          <a:p>
            <a:pPr marL="0" marR="0" lvl="0" indent="0" algn="l" defTabSz="1066800" rtl="0" eaLnBrk="1" fontAlgn="auto" latinLnBrk="0" hangingPunct="1">
              <a:lnSpc>
                <a:spcPct val="90000"/>
              </a:lnSpc>
              <a:spcBef>
                <a:spcPct val="0"/>
              </a:spcBef>
              <a:spcAft>
                <a:spcPct val="10000"/>
              </a:spcAft>
              <a:buClr>
                <a:srgbClr val="E2D6B5"/>
              </a:buClr>
              <a:buSzPct val="120000"/>
              <a:buFontTx/>
              <a:buNone/>
              <a:tabLst/>
              <a:defRPr/>
            </a:pPr>
            <a:r>
              <a:rPr lang="en-US" sz="1100" b="0" dirty="0" smtClean="0"/>
              <a:t>New</a:t>
            </a:r>
            <a:r>
              <a:rPr lang="en-US" sz="1100" b="0" baseline="0" dirty="0" smtClean="0"/>
              <a:t> recommendations in the 2</a:t>
            </a:r>
            <a:r>
              <a:rPr lang="en-US" sz="1100" b="0" baseline="30000" dirty="0" smtClean="0"/>
              <a:t>nd</a:t>
            </a:r>
            <a:r>
              <a:rPr lang="en-US" sz="1100" b="0" baseline="0" dirty="0" smtClean="0"/>
              <a:t> edition include: </a:t>
            </a:r>
            <a:endParaRPr lang="en-US" sz="1100" b="0" dirty="0" smtClean="0"/>
          </a:p>
          <a:p>
            <a:pPr marL="171450" lvl="0" indent="-171450" defTabSz="1066800">
              <a:lnSpc>
                <a:spcPct val="90000"/>
              </a:lnSpc>
              <a:spcBef>
                <a:spcPct val="0"/>
              </a:spcBef>
              <a:spcAft>
                <a:spcPct val="10000"/>
              </a:spcAft>
              <a:buSzPct val="130000"/>
              <a:buFont typeface="Arial" pitchFamily="34" charset="0"/>
              <a:buChar char="•"/>
            </a:pPr>
            <a:r>
              <a:rPr lang="en-US" sz="1100" dirty="0" smtClean="0"/>
              <a:t>Laboratory tests or routine pre-abortion ultrasound scanning is not necessary or recommended for abortions services</a:t>
            </a:r>
          </a:p>
          <a:p>
            <a:pPr marL="171450" lvl="0" indent="-171450" defTabSz="1066800">
              <a:lnSpc>
                <a:spcPct val="90000"/>
              </a:lnSpc>
              <a:spcBef>
                <a:spcPct val="0"/>
              </a:spcBef>
              <a:spcAft>
                <a:spcPct val="10000"/>
              </a:spcAft>
              <a:buSzPct val="130000"/>
              <a:buFont typeface="Arial" pitchFamily="34" charset="0"/>
              <a:buChar char="•"/>
            </a:pPr>
            <a:r>
              <a:rPr lang="en-US" sz="1100" dirty="0" smtClean="0"/>
              <a:t>Use of pre-abortion ultrasound scanning is not necessary</a:t>
            </a:r>
          </a:p>
          <a:p>
            <a:pPr marL="171450" lvl="0" indent="-171450" defTabSz="1066800">
              <a:lnSpc>
                <a:spcPct val="90000"/>
              </a:lnSpc>
              <a:spcBef>
                <a:spcPct val="0"/>
              </a:spcBef>
              <a:spcAft>
                <a:spcPct val="10000"/>
              </a:spcAft>
              <a:buSzPct val="130000"/>
              <a:buFont typeface="Arial" pitchFamily="34" charset="0"/>
              <a:buChar char="•"/>
            </a:pPr>
            <a:r>
              <a:rPr lang="en-US" sz="1100" dirty="0" smtClean="0"/>
              <a:t>If</a:t>
            </a:r>
            <a:r>
              <a:rPr lang="en-US" sz="1100" baseline="0" dirty="0" smtClean="0"/>
              <a:t> the woman has already decided that she wants an abortion and does not desire options counseling, it is not required</a:t>
            </a:r>
            <a:endParaRPr lang="en-US" sz="1100" dirty="0" smtClean="0"/>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kern="1200" dirty="0" smtClean="0">
                <a:effectLst/>
              </a:rPr>
              <a:t>There is no medical need for a routine follow-up visit following uncomplicated surgical abortion or medical abortion using mifepristone followed by misoprostol.  This is a significant</a:t>
            </a:r>
            <a:r>
              <a:rPr lang="en-US" sz="1100" kern="1200" baseline="0" dirty="0" smtClean="0">
                <a:effectLst/>
              </a:rPr>
              <a:t> recommendation, as it touches on both the clinical process and the overall issue related to interacting with the woman who has sought and received the abortion.  </a:t>
            </a:r>
            <a:r>
              <a:rPr lang="en-US" sz="1100" kern="1200" dirty="0" smtClean="0">
                <a:effectLst/>
              </a:rPr>
              <a:t>However, women should be advised that additional services are available to them if needed or desired.</a:t>
            </a:r>
          </a:p>
          <a:p>
            <a:pPr marL="342900" lvl="0" indent="-342900" defTabSz="1066800">
              <a:lnSpc>
                <a:spcPct val="90000"/>
              </a:lnSpc>
              <a:spcBef>
                <a:spcPct val="0"/>
              </a:spcBef>
              <a:spcAft>
                <a:spcPct val="10000"/>
              </a:spcAft>
              <a:buSzPct val="130000"/>
              <a:buFont typeface="Arial" pitchFamily="34" charset="0"/>
              <a:buChar char="•"/>
            </a:pPr>
            <a:endParaRPr lang="en-US" sz="1100" dirty="0" smtClean="0"/>
          </a:p>
          <a:p>
            <a:pPr>
              <a:defRPr/>
            </a:pPr>
            <a:endParaRPr lang="en-US" sz="1100" u="sng" baseline="0" dirty="0" smtClean="0"/>
          </a:p>
        </p:txBody>
      </p:sp>
      <p:sp>
        <p:nvSpPr>
          <p:cNvPr id="4" name="Slide Number Placeholder 3"/>
          <p:cNvSpPr>
            <a:spLocks noGrp="1"/>
          </p:cNvSpPr>
          <p:nvPr>
            <p:ph type="sldNum" sz="quarter" idx="10"/>
          </p:nvPr>
        </p:nvSpPr>
        <p:spPr/>
        <p:txBody>
          <a:bodyPr/>
          <a:lstStyle/>
          <a:p>
            <a:fld id="{8F38D732-6D31-4EF8-A28C-76CFDEC958E6}" type="slidenum">
              <a:rPr lang="en-US" smtClean="0"/>
              <a:pPr/>
              <a:t>51</a:t>
            </a:fld>
            <a:endParaRPr lang="en-US" dirty="0"/>
          </a:p>
        </p:txBody>
      </p:sp>
    </p:spTree>
    <p:extLst>
      <p:ext uri="{BB962C8B-B14F-4D97-AF65-F5344CB8AC3E}">
        <p14:creationId xmlns:p14="http://schemas.microsoft.com/office/powerpoint/2010/main" val="138420018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42289" rtl="0" eaLnBrk="1" fontAlgn="auto" latinLnBrk="0" hangingPunct="1">
              <a:lnSpc>
                <a:spcPct val="100000"/>
              </a:lnSpc>
              <a:spcBef>
                <a:spcPts val="0"/>
              </a:spcBef>
              <a:spcAft>
                <a:spcPts val="0"/>
              </a:spcAft>
              <a:buClrTx/>
              <a:buSzTx/>
              <a:buFontTx/>
              <a:buNone/>
              <a:tabLst/>
              <a:defRPr/>
            </a:pPr>
            <a:r>
              <a:rPr lang="en-US" sz="1100" b="0" i="1" dirty="0" smtClean="0"/>
              <a:t>[Module</a:t>
            </a:r>
            <a:r>
              <a:rPr lang="en-US" sz="1100" b="0" i="1" baseline="0" dirty="0" smtClean="0"/>
              <a:t> 2: Clinical Care for Women Undergoing Abortion]</a:t>
            </a:r>
          </a:p>
          <a:p>
            <a:pPr lvl="0" algn="l" defTabSz="1066800">
              <a:lnSpc>
                <a:spcPct val="90000"/>
              </a:lnSpc>
              <a:spcBef>
                <a:spcPct val="0"/>
              </a:spcBef>
              <a:spcAft>
                <a:spcPct val="10000"/>
              </a:spcAft>
              <a:buClr>
                <a:srgbClr val="E2D6B5"/>
              </a:buClr>
              <a:buSzPct val="120000"/>
            </a:pPr>
            <a:endParaRPr lang="en-US" sz="1100" dirty="0" smtClean="0"/>
          </a:p>
          <a:p>
            <a:pPr marL="0" marR="0" lvl="0" indent="0" algn="l" defTabSz="1066800" rtl="0" eaLnBrk="1" fontAlgn="auto" latinLnBrk="0" hangingPunct="1">
              <a:lnSpc>
                <a:spcPct val="90000"/>
              </a:lnSpc>
              <a:spcBef>
                <a:spcPct val="0"/>
              </a:spcBef>
              <a:spcAft>
                <a:spcPct val="10000"/>
              </a:spcAft>
              <a:buClr>
                <a:srgbClr val="E2D6B5"/>
              </a:buClr>
              <a:buSzPct val="120000"/>
              <a:buFontTx/>
              <a:buNone/>
              <a:tabLst/>
              <a:defRPr/>
            </a:pPr>
            <a:r>
              <a:rPr lang="en-US" sz="1100" b="1" dirty="0" smtClean="0"/>
              <a:t>Speaker’s Notes: </a:t>
            </a:r>
          </a:p>
          <a:p>
            <a:pPr eaLnBrk="1" hangingPunct="1"/>
            <a:r>
              <a:rPr lang="en-GB" sz="1100" b="0" u="none" dirty="0" smtClean="0">
                <a:cs typeface="Arial" charset="0"/>
              </a:rPr>
              <a:t>Confirming the pregnancy,</a:t>
            </a:r>
            <a:r>
              <a:rPr lang="en-GB" sz="1100" b="0" u="none" baseline="0" dirty="0" smtClean="0">
                <a:cs typeface="Arial" charset="0"/>
              </a:rPr>
              <a:t> </a:t>
            </a:r>
            <a:r>
              <a:rPr lang="en-GB" sz="1100" b="0" u="none" dirty="0" smtClean="0">
                <a:cs typeface="Arial" charset="0"/>
              </a:rPr>
              <a:t>the woman’s desire to terminate it, and estimating its </a:t>
            </a:r>
            <a:r>
              <a:rPr lang="en-GB" sz="1100" b="0" u="none" baseline="0" dirty="0" smtClean="0">
                <a:cs typeface="Arial" charset="0"/>
              </a:rPr>
              <a:t>gestational age are three vital parts of pre-abortion care. </a:t>
            </a:r>
          </a:p>
          <a:p>
            <a:pPr eaLnBrk="1" hangingPunct="1">
              <a:spcBef>
                <a:spcPct val="60000"/>
              </a:spcBef>
            </a:pPr>
            <a:r>
              <a:rPr lang="en-GB" sz="1100" b="0" u="none" baseline="0" dirty="0" smtClean="0">
                <a:cs typeface="Arial" charset="0"/>
              </a:rPr>
              <a:t>Determining gestational age is </a:t>
            </a:r>
            <a:r>
              <a:rPr lang="en-GB" sz="1100" b="0" u="sng" baseline="0" dirty="0" smtClean="0">
                <a:cs typeface="Arial" charset="0"/>
              </a:rPr>
              <a:t>critical</a:t>
            </a:r>
            <a:r>
              <a:rPr lang="en-GB" sz="1100" b="0" u="none" baseline="0" dirty="0" smtClean="0">
                <a:cs typeface="Arial" charset="0"/>
              </a:rPr>
              <a:t> for selection of the most appropriate method of abortion, including for the provision of information and any counselling provided to the individual before the procedure. </a:t>
            </a:r>
            <a:r>
              <a:rPr lang="en-GB" sz="1100" u="none" dirty="0" smtClean="0">
                <a:cs typeface="Arial" charset="0"/>
              </a:rPr>
              <a:t>Usually,</a:t>
            </a:r>
            <a:r>
              <a:rPr lang="en-GB" sz="1100" u="none" baseline="0" dirty="0" smtClean="0">
                <a:cs typeface="Arial" charset="0"/>
              </a:rPr>
              <a:t> determining gestational age </a:t>
            </a:r>
            <a:r>
              <a:rPr lang="en-GB" sz="1100" u="none" dirty="0" smtClean="0">
                <a:cs typeface="Arial" charset="0"/>
              </a:rPr>
              <a:t>can be accomplished by taking a patient history to determine for</a:t>
            </a:r>
            <a:r>
              <a:rPr lang="en-GB" sz="1100" u="none" baseline="0" dirty="0" smtClean="0">
                <a:cs typeface="Arial" charset="0"/>
              </a:rPr>
              <a:t> recognition of symptoms of pregnancy, including </a:t>
            </a:r>
            <a:r>
              <a:rPr lang="en-GB" sz="1100" u="none" dirty="0" smtClean="0">
                <a:cs typeface="Arial" charset="0"/>
              </a:rPr>
              <a:t>last menstrual period, and conducting a bimanual pelvic examination and an abdominal</a:t>
            </a:r>
            <a:r>
              <a:rPr lang="en-GB" sz="1100" u="none" baseline="0" dirty="0" smtClean="0">
                <a:cs typeface="Arial" charset="0"/>
              </a:rPr>
              <a:t> examination</a:t>
            </a:r>
            <a:r>
              <a:rPr lang="en-GB" sz="1100" u="none" dirty="0" smtClean="0">
                <a:cs typeface="Arial" charset="0"/>
              </a:rPr>
              <a:t>. Laboratory tests and ultrasound are not mandatory</a:t>
            </a:r>
            <a:r>
              <a:rPr lang="en-GB" sz="1100" u="none" baseline="0" dirty="0" smtClean="0">
                <a:cs typeface="Arial" charset="0"/>
              </a:rPr>
              <a:t> or necessary for the provision of abortion, </a:t>
            </a:r>
            <a:r>
              <a:rPr lang="en-GB" sz="1100" u="none" dirty="0" smtClean="0">
                <a:cs typeface="Arial" charset="0"/>
              </a:rPr>
              <a:t>but can be helpful in some cases, such as in detecting ectopic pregnancies</a:t>
            </a:r>
            <a:r>
              <a:rPr lang="en-GB" sz="1100" u="none" baseline="0" dirty="0" smtClean="0">
                <a:cs typeface="Arial" charset="0"/>
              </a:rPr>
              <a:t> </a:t>
            </a:r>
            <a:r>
              <a:rPr lang="en-GB" sz="1100" u="none" dirty="0" smtClean="0">
                <a:cs typeface="Arial" charset="0"/>
              </a:rPr>
              <a:t>(which are uncommon).</a:t>
            </a:r>
          </a:p>
          <a:p>
            <a:pPr eaLnBrk="1" hangingPunct="1">
              <a:spcBef>
                <a:spcPct val="60000"/>
              </a:spcBef>
            </a:pPr>
            <a:r>
              <a:rPr lang="en-GB" sz="1100" u="none" dirty="0" smtClean="0">
                <a:cs typeface="Arial" charset="0"/>
              </a:rPr>
              <a:t>Facilities</a:t>
            </a:r>
            <a:r>
              <a:rPr lang="en-GB" sz="1100" u="none" baseline="0" dirty="0" smtClean="0">
                <a:cs typeface="Arial" charset="0"/>
              </a:rPr>
              <a:t> that provide induced abortion should have health staff trained to take medical histories and conduct </a:t>
            </a:r>
            <a:r>
              <a:rPr lang="en-GB" sz="1100" u="none" dirty="0" smtClean="0">
                <a:cs typeface="Arial" charset="0"/>
              </a:rPr>
              <a:t>bimanual pelvic examinations and abdominal</a:t>
            </a:r>
            <a:r>
              <a:rPr lang="en-GB" sz="1100" u="none" baseline="0" dirty="0" smtClean="0">
                <a:cs typeface="Arial" charset="0"/>
              </a:rPr>
              <a:t> examinations in order to determine gestational age.  Staff should also be competent to provide counselling when necessary to help women to consider their options.  If the facility is not appropriately staff and equipped, the woman should be promptly referred to the nearest available services. </a:t>
            </a:r>
          </a:p>
          <a:p>
            <a:pPr eaLnBrk="1" hangingPunct="1">
              <a:spcBef>
                <a:spcPct val="60000"/>
              </a:spcBef>
            </a:pPr>
            <a:endParaRPr lang="en-GB" sz="1100" u="none" baseline="0" dirty="0" smtClean="0">
              <a:cs typeface="Arial" charset="0"/>
            </a:endParaRPr>
          </a:p>
          <a:p>
            <a:pPr eaLnBrk="1" hangingPunct="1">
              <a:spcBef>
                <a:spcPct val="60000"/>
              </a:spcBef>
            </a:pPr>
            <a:r>
              <a:rPr lang="en-GB" sz="1100" b="1" u="none" baseline="0" dirty="0" smtClean="0">
                <a:cs typeface="Arial" charset="0"/>
              </a:rPr>
              <a:t>More information:</a:t>
            </a:r>
          </a:p>
          <a:p>
            <a:pPr eaLnBrk="1" hangingPunct="1"/>
            <a:r>
              <a:rPr lang="en-GB" sz="1100" u="sng" dirty="0" smtClean="0">
                <a:cs typeface="Arial" charset="0"/>
              </a:rPr>
              <a:t>Ectopic pregnancies </a:t>
            </a:r>
            <a:r>
              <a:rPr lang="en-GB" sz="1100" u="none" dirty="0" smtClean="0">
                <a:cs typeface="Arial" charset="0"/>
              </a:rPr>
              <a:t>are uncommon but can be life threatening. Section</a:t>
            </a:r>
            <a:r>
              <a:rPr lang="en-GB" sz="1100" u="none" baseline="0" dirty="0" smtClean="0">
                <a:cs typeface="Arial" charset="0"/>
              </a:rPr>
              <a:t> 2.1.6 (page 35) of the 2</a:t>
            </a:r>
            <a:r>
              <a:rPr lang="en-GB" sz="1100" u="none" baseline="30000" dirty="0" smtClean="0">
                <a:cs typeface="Arial" charset="0"/>
              </a:rPr>
              <a:t>nd</a:t>
            </a:r>
            <a:r>
              <a:rPr lang="en-GB" sz="1100" u="none" baseline="0" dirty="0" smtClean="0">
                <a:cs typeface="Arial" charset="0"/>
              </a:rPr>
              <a:t> edition of the </a:t>
            </a:r>
            <a:r>
              <a:rPr lang="en-US" sz="1100" i="1" baseline="0" dirty="0" smtClean="0"/>
              <a:t>WHO Safe Abortion Guidance </a:t>
            </a:r>
            <a:r>
              <a:rPr lang="en-GB" sz="1100" u="none" baseline="0" dirty="0" smtClean="0">
                <a:cs typeface="Arial" charset="0"/>
              </a:rPr>
              <a:t>provides an overview of signs and symptoms of ectopic pregnancy. In cases where an ectopic pregnancy is suspected, it is vital that the diagnosis be confirmed immediately and the woman receive immediate treatment or be transferred immediately to a facility that can confirm the diagnosis and initiate treatment. </a:t>
            </a:r>
          </a:p>
          <a:p>
            <a:pPr marL="0" marR="0" indent="0" algn="l" defTabSz="914400" rtl="0" eaLnBrk="1" fontAlgn="auto" latinLnBrk="0" hangingPunct="1">
              <a:lnSpc>
                <a:spcPct val="100000"/>
              </a:lnSpc>
              <a:spcBef>
                <a:spcPct val="60000"/>
              </a:spcBef>
              <a:spcAft>
                <a:spcPts val="0"/>
              </a:spcAft>
              <a:buClrTx/>
              <a:buSzTx/>
              <a:buFontTx/>
              <a:buNone/>
              <a:tabLst/>
              <a:defRPr/>
            </a:pPr>
            <a:endParaRPr lang="en-GB" sz="1100" u="none" dirty="0" smtClean="0">
              <a:cs typeface="Arial" charset="0"/>
            </a:endParaRPr>
          </a:p>
          <a:p>
            <a:pPr eaLnBrk="1" hangingPunct="1">
              <a:spcBef>
                <a:spcPct val="60000"/>
              </a:spcBef>
            </a:pPr>
            <a:endParaRPr lang="en-GB" sz="1100" u="sng" dirty="0" smtClean="0">
              <a:cs typeface="Arial" charset="0"/>
            </a:endParaRPr>
          </a:p>
        </p:txBody>
      </p:sp>
      <p:sp>
        <p:nvSpPr>
          <p:cNvPr id="4" name="Slide Number Placeholder 3"/>
          <p:cNvSpPr>
            <a:spLocks noGrp="1"/>
          </p:cNvSpPr>
          <p:nvPr>
            <p:ph type="sldNum" sz="quarter" idx="10"/>
          </p:nvPr>
        </p:nvSpPr>
        <p:spPr/>
        <p:txBody>
          <a:bodyPr/>
          <a:lstStyle/>
          <a:p>
            <a:fld id="{8F38D732-6D31-4EF8-A28C-76CFDEC958E6}" type="slidenum">
              <a:rPr lang="en-US" smtClean="0"/>
              <a:pPr/>
              <a:t>52</a:t>
            </a:fld>
            <a:endParaRPr lang="en-US" dirty="0"/>
          </a:p>
        </p:txBody>
      </p:sp>
    </p:spTree>
    <p:extLst>
      <p:ext uri="{BB962C8B-B14F-4D97-AF65-F5344CB8AC3E}">
        <p14:creationId xmlns:p14="http://schemas.microsoft.com/office/powerpoint/2010/main" val="138420018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42289" rtl="0" eaLnBrk="1" fontAlgn="auto" latinLnBrk="0" hangingPunct="1">
              <a:lnSpc>
                <a:spcPct val="100000"/>
              </a:lnSpc>
              <a:spcBef>
                <a:spcPts val="0"/>
              </a:spcBef>
              <a:spcAft>
                <a:spcPts val="0"/>
              </a:spcAft>
              <a:buClrTx/>
              <a:buSzTx/>
              <a:buFontTx/>
              <a:buNone/>
              <a:tabLst/>
              <a:defRPr/>
            </a:pPr>
            <a:r>
              <a:rPr lang="en-US" sz="1100" b="0" i="1" dirty="0" smtClean="0"/>
              <a:t>[Module</a:t>
            </a:r>
            <a:r>
              <a:rPr lang="en-US" sz="1100" b="0" i="1" baseline="0" dirty="0" smtClean="0"/>
              <a:t> 2: Clinical Care for Women Undergoing Abortion]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i="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smtClean="0"/>
              <a:t>Speaker’s Notes:</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kern="1200" dirty="0" smtClean="0">
                <a:solidFill>
                  <a:schemeClr val="tx1"/>
                </a:solidFill>
                <a:effectLst/>
                <a:latin typeface="+mn-lt"/>
                <a:ea typeface="+mn-ea"/>
                <a:cs typeface="+mn-cs"/>
              </a:rPr>
              <a:t>Regardless of age or situation, every woman or adolescent who is considering abortion should be provided with information that is clear, accurate, easily understood</a:t>
            </a:r>
            <a:r>
              <a:rPr lang="en-US" sz="1200" kern="1200" baseline="0" dirty="0" smtClean="0">
                <a:solidFill>
                  <a:schemeClr val="tx1"/>
                </a:solidFill>
                <a:effectLst/>
                <a:latin typeface="+mn-lt"/>
                <a:ea typeface="+mn-ea"/>
                <a:cs typeface="+mn-cs"/>
              </a:rPr>
              <a:t> and </a:t>
            </a:r>
            <a:r>
              <a:rPr lang="en-US" sz="1200" kern="1200" dirty="0" smtClean="0">
                <a:solidFill>
                  <a:schemeClr val="tx1"/>
                </a:solidFill>
                <a:effectLst/>
                <a:latin typeface="+mn-lt"/>
                <a:ea typeface="+mn-ea"/>
                <a:cs typeface="+mn-cs"/>
              </a:rPr>
              <a:t>easy to recall to allow her to make her own decisions about whether to have an abortion and, if so, what method to choose.  For women who have not made a decision about whether to have an abortion,</a:t>
            </a:r>
            <a:r>
              <a:rPr lang="en-US" sz="1200" kern="1200" baseline="0" dirty="0" smtClean="0">
                <a:solidFill>
                  <a:schemeClr val="tx1"/>
                </a:solidFill>
                <a:effectLst/>
                <a:latin typeface="+mn-lt"/>
                <a:ea typeface="+mn-ea"/>
                <a:cs typeface="+mn-cs"/>
              </a:rPr>
              <a:t> information can assist her in making the decision.   </a:t>
            </a:r>
            <a:r>
              <a:rPr lang="en-US" sz="1200" kern="1200" dirty="0" smtClean="0">
                <a:solidFill>
                  <a:schemeClr val="tx1"/>
                </a:solidFill>
                <a:effectLst/>
                <a:latin typeface="+mn-lt"/>
                <a:ea typeface="+mn-ea"/>
                <a:cs typeface="+mn-cs"/>
              </a:rPr>
              <a:t>Clear</a:t>
            </a:r>
            <a:r>
              <a:rPr lang="en-US" sz="1200" kern="1200" baseline="0" dirty="0" smtClean="0">
                <a:solidFill>
                  <a:schemeClr val="tx1"/>
                </a:solidFill>
                <a:effectLst/>
                <a:latin typeface="+mn-lt"/>
                <a:ea typeface="+mn-ea"/>
                <a:cs typeface="+mn-cs"/>
              </a:rPr>
              <a:t>, accurate information will also help the woman in selecting a desired method for the </a:t>
            </a:r>
            <a:r>
              <a:rPr lang="en-US" sz="1200" kern="1200" dirty="0" smtClean="0">
                <a:solidFill>
                  <a:schemeClr val="tx1"/>
                </a:solidFill>
                <a:effectLst/>
                <a:latin typeface="+mn-lt"/>
                <a:ea typeface="+mn-ea"/>
                <a:cs typeface="+mn-cs"/>
              </a:rPr>
              <a:t>abortion. Women</a:t>
            </a:r>
            <a:r>
              <a:rPr lang="en-US" sz="1200" kern="1200" baseline="0" dirty="0" smtClean="0">
                <a:solidFill>
                  <a:schemeClr val="tx1"/>
                </a:solidFill>
                <a:effectLst/>
                <a:latin typeface="+mn-lt"/>
                <a:ea typeface="+mn-ea"/>
                <a:cs typeface="+mn-cs"/>
              </a:rPr>
              <a:t> should be provided the information that allows her to give full, informed consent for the procedure.</a:t>
            </a:r>
            <a:r>
              <a:rPr lang="en-US" sz="1100" baseline="0" dirty="0" smtClean="0"/>
              <a:t>  Women should also be offered counseling to assist in considering her options, if she so desires.  However, options counseling should not be mandatory.   </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100" baseline="0" dirty="0" smtClean="0"/>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100" baseline="0" dirty="0" smtClean="0"/>
              <a:t>Service delivery sites should offer at least one method, but preferably both” [surgical abortion and medical abortion]” [1]. Choice of method is viewed as extremely important to most women who have chosen to have an abortion [2, p. 37).  We will look at the surgical versus medical options later in this presentation.</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100" baseline="0" dirty="0" smtClean="0"/>
          </a:p>
          <a:p>
            <a:r>
              <a:rPr lang="en-US" sz="1200" kern="1200" dirty="0" smtClean="0">
                <a:solidFill>
                  <a:schemeClr val="tx1"/>
                </a:solidFill>
                <a:effectLst/>
                <a:latin typeface="+mn-lt"/>
                <a:ea typeface="+mn-ea"/>
                <a:cs typeface="+mn-cs"/>
              </a:rPr>
              <a:t>If both vacuum aspiration and medical abortion are available, the counselor should explain the differences between them and help the woman explore which option is best for her. Once the woman has chosen, the counselor should provide the following information: </a:t>
            </a:r>
          </a:p>
          <a:p>
            <a:pPr marL="171450" lvl="0" indent="-171450">
              <a:buFont typeface="Arial" charset="0"/>
              <a:buChar char="•"/>
            </a:pPr>
            <a:endParaRPr lang="en-US"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effectLst/>
                <a:latin typeface="+mn-lt"/>
                <a:ea typeface="+mn-ea"/>
                <a:cs typeface="+mn-cs"/>
              </a:rPr>
              <a:t>what will be done before during and after the procedure </a:t>
            </a:r>
          </a:p>
          <a:p>
            <a:pPr marL="171450" lvl="0" indent="-171450">
              <a:buFont typeface="Arial" pitchFamily="34" charset="0"/>
              <a:buChar char="•"/>
            </a:pPr>
            <a:r>
              <a:rPr lang="en-US" sz="1200" kern="1200" dirty="0" smtClean="0">
                <a:solidFill>
                  <a:schemeClr val="tx1"/>
                </a:solidFill>
                <a:effectLst/>
                <a:latin typeface="+mn-lt"/>
                <a:ea typeface="+mn-ea"/>
                <a:cs typeface="+mn-cs"/>
              </a:rPr>
              <a:t>what she is likely to experience—for example, cramps or pain </a:t>
            </a:r>
          </a:p>
          <a:p>
            <a:pPr marL="171450" lvl="0" indent="-171450">
              <a:buFont typeface="Arial" pitchFamily="34" charset="0"/>
              <a:buChar char="•"/>
            </a:pPr>
            <a:r>
              <a:rPr lang="en-US" sz="1200" kern="1200" dirty="0" smtClean="0">
                <a:solidFill>
                  <a:schemeClr val="tx1"/>
                </a:solidFill>
                <a:effectLst/>
                <a:latin typeface="+mn-lt"/>
                <a:ea typeface="+mn-ea"/>
                <a:cs typeface="+mn-cs"/>
              </a:rPr>
              <a:t>how long the procedure will take </a:t>
            </a:r>
          </a:p>
          <a:p>
            <a:pPr marL="171450" lvl="0" indent="-171450">
              <a:buFont typeface="Arial" pitchFamily="34" charset="0"/>
              <a:buChar char="•"/>
            </a:pPr>
            <a:r>
              <a:rPr lang="en-US" sz="1200" kern="1200" dirty="0" smtClean="0">
                <a:solidFill>
                  <a:schemeClr val="tx1"/>
                </a:solidFill>
                <a:effectLst/>
                <a:latin typeface="+mn-lt"/>
                <a:ea typeface="+mn-ea"/>
                <a:cs typeface="+mn-cs"/>
              </a:rPr>
              <a:t>which pain management options she can choose </a:t>
            </a:r>
          </a:p>
          <a:p>
            <a:pPr marL="171450" lvl="0" indent="-171450">
              <a:buFont typeface="Arial" pitchFamily="34" charset="0"/>
              <a:buChar char="•"/>
            </a:pPr>
            <a:r>
              <a:rPr lang="en-US" sz="1200" kern="1200" dirty="0" smtClean="0">
                <a:solidFill>
                  <a:schemeClr val="tx1"/>
                </a:solidFill>
                <a:effectLst/>
                <a:latin typeface="+mn-lt"/>
                <a:ea typeface="+mn-ea"/>
                <a:cs typeface="+mn-cs"/>
              </a:rPr>
              <a:t>what side effects, risks and complications are associated with the method </a:t>
            </a:r>
          </a:p>
          <a:p>
            <a:pPr marL="171450" lvl="0" indent="-171450">
              <a:buFont typeface="Arial" pitchFamily="34" charset="0"/>
              <a:buChar char="•"/>
            </a:pPr>
            <a:r>
              <a:rPr lang="en-US" sz="1200" kern="1200" dirty="0" smtClean="0">
                <a:solidFill>
                  <a:schemeClr val="tx1"/>
                </a:solidFill>
                <a:effectLst/>
                <a:latin typeface="+mn-lt"/>
                <a:ea typeface="+mn-ea"/>
                <a:cs typeface="+mn-cs"/>
              </a:rPr>
              <a:t>what kind of aftercare and follow-up is needed</a:t>
            </a:r>
          </a:p>
          <a:p>
            <a:pPr marL="0" lvl="0" indent="0">
              <a:buFont typeface="Arial" pitchFamily="34" charset="0"/>
              <a:buNone/>
            </a:pPr>
            <a:r>
              <a:rPr lang="en-US" sz="1200" kern="1200" baseline="0" dirty="0" smtClean="0">
                <a:solidFill>
                  <a:schemeClr val="tx1"/>
                </a:solidFill>
                <a:effectLst/>
                <a:latin typeface="+mn-lt"/>
                <a:ea typeface="+mn-ea"/>
                <a:cs typeface="+mn-cs"/>
              </a:rPr>
              <a:t>(3, p.3)</a:t>
            </a:r>
            <a:endParaRPr lang="en-US" sz="1100" baseline="0" dirty="0" smtClean="0"/>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100" baseline="0" dirty="0" smtClean="0"/>
          </a:p>
          <a:p>
            <a:pPr marL="0" indent="0" defTabSz="1066800">
              <a:lnSpc>
                <a:spcPct val="90000"/>
              </a:lnSpc>
              <a:spcBef>
                <a:spcPct val="0"/>
              </a:spcBef>
              <a:spcAft>
                <a:spcPct val="10000"/>
              </a:spcAft>
              <a:buSzPct val="130000"/>
              <a:buFont typeface="Arial" pitchFamily="34" charset="0"/>
              <a:buNone/>
            </a:pPr>
            <a:r>
              <a:rPr lang="en-US" sz="1100" b="1" baseline="0" dirty="0" smtClean="0"/>
              <a:t>Source:</a:t>
            </a:r>
          </a:p>
          <a:p>
            <a:pPr marL="228600" indent="-228600">
              <a:buAutoNum type="arabicPeriod"/>
              <a:defRPr/>
            </a:pPr>
            <a:r>
              <a:rPr lang="en-US" sz="1100" b="0" u="none" baseline="0" dirty="0" smtClean="0"/>
              <a:t>Nathalie Kapp, MD, MPH, Department of Reproductive Health Research, World Health Organization. Comment made during presentation of “Revised guidelines for safe abortion”, August 29, 2012. </a:t>
            </a:r>
          </a:p>
          <a:p>
            <a:pPr marL="228600" indent="-228600">
              <a:buAutoNum type="arabicPeriod"/>
              <a:defRPr/>
            </a:pPr>
            <a:r>
              <a:rPr lang="en-US" sz="1100" dirty="0"/>
              <a:t>World Health Organization (2012). </a:t>
            </a:r>
            <a:r>
              <a:rPr lang="en-US" sz="1100" i="1" dirty="0"/>
              <a:t>Safe Abortion: technical and policy guidance for health systems</a:t>
            </a:r>
            <a:r>
              <a:rPr lang="en-US" sz="1100" dirty="0"/>
              <a:t>, second edition, (Geneva: WHO, 2012). </a:t>
            </a:r>
            <a:endParaRPr lang="en-US" sz="1100" b="1" u="none" baseline="0" dirty="0" smtClean="0"/>
          </a:p>
          <a:p>
            <a:pPr marR="0" lvl="0" algn="l" defTabSz="914400" rtl="0" eaLnBrk="1" fontAlgn="auto" latinLnBrk="0" hangingPunct="1">
              <a:lnSpc>
                <a:spcPct val="100000"/>
              </a:lnSpc>
              <a:spcBef>
                <a:spcPts val="0"/>
              </a:spcBef>
              <a:spcAft>
                <a:spcPts val="0"/>
              </a:spcAft>
              <a:buClrTx/>
              <a:buSzTx/>
              <a:tabLst/>
              <a:defRPr/>
            </a:pPr>
            <a:r>
              <a:rPr lang="en-US" sz="1100" b="0" baseline="0" dirty="0" smtClean="0"/>
              <a:t>3. Ipas. 2012 Woman Centered Abortion Care: Reference Manual. Forthcoming. (Chapel Hill: Ipas, 2012)</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100" b="0" baseline="0" dirty="0" smtClean="0"/>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100" b="0" dirty="0" smtClean="0"/>
          </a:p>
          <a:p>
            <a:pPr eaLnBrk="1" hangingPunct="1">
              <a:spcBef>
                <a:spcPct val="60000"/>
              </a:spcBef>
            </a:pPr>
            <a:endParaRPr lang="en-GB" sz="1100" u="sng" dirty="0" smtClean="0">
              <a:cs typeface="Arial" charset="0"/>
            </a:endParaRPr>
          </a:p>
        </p:txBody>
      </p:sp>
      <p:sp>
        <p:nvSpPr>
          <p:cNvPr id="4" name="Slide Number Placeholder 3"/>
          <p:cNvSpPr>
            <a:spLocks noGrp="1"/>
          </p:cNvSpPr>
          <p:nvPr>
            <p:ph type="sldNum" sz="quarter" idx="10"/>
          </p:nvPr>
        </p:nvSpPr>
        <p:spPr/>
        <p:txBody>
          <a:bodyPr/>
          <a:lstStyle/>
          <a:p>
            <a:fld id="{8F38D732-6D31-4EF8-A28C-76CFDEC958E6}" type="slidenum">
              <a:rPr lang="en-US" smtClean="0"/>
              <a:pPr/>
              <a:t>53</a:t>
            </a:fld>
            <a:endParaRPr lang="en-US" dirty="0"/>
          </a:p>
        </p:txBody>
      </p:sp>
    </p:spTree>
    <p:extLst>
      <p:ext uri="{BB962C8B-B14F-4D97-AF65-F5344CB8AC3E}">
        <p14:creationId xmlns:p14="http://schemas.microsoft.com/office/powerpoint/2010/main" val="13842001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42289" rtl="0" eaLnBrk="1" fontAlgn="auto" latinLnBrk="0" hangingPunct="1">
              <a:lnSpc>
                <a:spcPct val="100000"/>
              </a:lnSpc>
              <a:spcBef>
                <a:spcPts val="0"/>
              </a:spcBef>
              <a:spcAft>
                <a:spcPts val="0"/>
              </a:spcAft>
              <a:buClrTx/>
              <a:buSzTx/>
              <a:buFontTx/>
              <a:buNone/>
              <a:tabLst/>
              <a:defRPr/>
            </a:pPr>
            <a:r>
              <a:rPr lang="en-US" sz="1100" b="0" i="1" dirty="0" smtClean="0"/>
              <a:t>[Module</a:t>
            </a:r>
            <a:r>
              <a:rPr lang="en-US" sz="1100" b="0" i="1" baseline="0" dirty="0" smtClean="0"/>
              <a:t> 2: Clinical Care for Women Undergoing Abortion]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i="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smtClean="0"/>
              <a:t>Speaker’s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smtClean="0"/>
              <a:t>Minimum</a:t>
            </a:r>
            <a:r>
              <a:rPr lang="en-US" sz="1100" b="0" baseline="0" dirty="0" smtClean="0"/>
              <a:t> information should include:</a:t>
            </a:r>
            <a:endParaRPr lang="en-US" sz="1100" b="0" dirty="0" smtClean="0"/>
          </a:p>
          <a:p>
            <a:pPr marL="171450" indent="-171450">
              <a:buSzPct val="130000"/>
              <a:buFont typeface="Arial" pitchFamily="34" charset="0"/>
              <a:buChar char="•"/>
            </a:pPr>
            <a:r>
              <a:rPr lang="en-US" sz="1100" dirty="0" smtClean="0"/>
              <a:t>Available methods of abortion</a:t>
            </a:r>
          </a:p>
          <a:p>
            <a:pPr marL="171450" indent="-171450">
              <a:buSzPct val="130000"/>
              <a:buFont typeface="Arial" pitchFamily="34" charset="0"/>
              <a:buChar char="•"/>
            </a:pPr>
            <a:r>
              <a:rPr lang="en-US" sz="1100" dirty="0" smtClean="0"/>
              <a:t>What will be done during the procedure and  length of the procedure</a:t>
            </a:r>
          </a:p>
          <a:p>
            <a:pPr marL="171450" indent="-171450">
              <a:buSzPct val="130000"/>
              <a:buFont typeface="Arial" pitchFamily="34" charset="0"/>
              <a:buChar char="•"/>
            </a:pPr>
            <a:r>
              <a:rPr lang="en-US" sz="1100" dirty="0" smtClean="0"/>
              <a:t>What the woman will likely experience before, during and after the procedure (i.e., menstrual-like</a:t>
            </a:r>
            <a:r>
              <a:rPr lang="en-US" sz="1100" baseline="0" dirty="0" smtClean="0"/>
              <a:t> cramping, pain, bleeding, etc.)</a:t>
            </a:r>
            <a:endParaRPr lang="en-US" sz="1100" dirty="0" smtClean="0"/>
          </a:p>
          <a:p>
            <a:pPr marL="171450" indent="-171450">
              <a:buSzPct val="130000"/>
              <a:buFont typeface="Arial" pitchFamily="34" charset="0"/>
              <a:buChar char="•"/>
            </a:pPr>
            <a:r>
              <a:rPr lang="en-US" sz="1100" dirty="0" smtClean="0"/>
              <a:t>Pain management </a:t>
            </a:r>
          </a:p>
          <a:p>
            <a:pPr marL="171450" indent="-171450">
              <a:buSzPct val="130000"/>
              <a:buFont typeface="Arial" pitchFamily="34" charset="0"/>
              <a:buChar char="•"/>
            </a:pPr>
            <a:r>
              <a:rPr lang="en-US" sz="1100" dirty="0" smtClean="0"/>
              <a:t>Risks and complications</a:t>
            </a:r>
          </a:p>
          <a:p>
            <a:pPr marL="171450" indent="-171450">
              <a:buSzPct val="130000"/>
              <a:buFont typeface="Arial" pitchFamily="34" charset="0"/>
              <a:buChar char="•"/>
            </a:pPr>
            <a:r>
              <a:rPr lang="en-US" sz="1100" dirty="0" smtClean="0"/>
              <a:t>When normal activity can resume after</a:t>
            </a:r>
            <a:r>
              <a:rPr lang="en-US" sz="1100" baseline="0" dirty="0" smtClean="0"/>
              <a:t> the abortion</a:t>
            </a:r>
            <a:r>
              <a:rPr lang="en-US" sz="1100" dirty="0" smtClean="0"/>
              <a:t>, including</a:t>
            </a:r>
            <a:r>
              <a:rPr lang="en-US" sz="1100" baseline="0" dirty="0" smtClean="0"/>
              <a:t> sexual intercourse</a:t>
            </a:r>
            <a:endParaRPr lang="en-US" sz="1100" dirty="0" smtClean="0"/>
          </a:p>
          <a:p>
            <a:pPr marL="171450" indent="-171450">
              <a:buSzPct val="130000"/>
              <a:buFont typeface="Arial" pitchFamily="34" charset="0"/>
              <a:buChar char="•"/>
            </a:pPr>
            <a:r>
              <a:rPr lang="en-US" sz="1100" dirty="0" smtClean="0"/>
              <a:t>Any follow-up care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i="0" dirty="0" smtClean="0"/>
          </a:p>
        </p:txBody>
      </p:sp>
      <p:sp>
        <p:nvSpPr>
          <p:cNvPr id="4" name="Slide Number Placeholder 3"/>
          <p:cNvSpPr>
            <a:spLocks noGrp="1"/>
          </p:cNvSpPr>
          <p:nvPr>
            <p:ph type="sldNum" sz="quarter" idx="10"/>
          </p:nvPr>
        </p:nvSpPr>
        <p:spPr/>
        <p:txBody>
          <a:bodyPr/>
          <a:lstStyle/>
          <a:p>
            <a:fld id="{8F38D732-6D31-4EF8-A28C-76CFDEC958E6}" type="slidenum">
              <a:rPr lang="en-US" smtClean="0"/>
              <a:pPr/>
              <a:t>54</a:t>
            </a:fld>
            <a:endParaRPr lang="en-US" dirty="0"/>
          </a:p>
        </p:txBody>
      </p:sp>
    </p:spTree>
    <p:extLst>
      <p:ext uri="{BB962C8B-B14F-4D97-AF65-F5344CB8AC3E}">
        <p14:creationId xmlns:p14="http://schemas.microsoft.com/office/powerpoint/2010/main" val="138420018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42289" rtl="0" eaLnBrk="1" fontAlgn="auto" latinLnBrk="0" hangingPunct="1">
              <a:lnSpc>
                <a:spcPct val="100000"/>
              </a:lnSpc>
              <a:spcBef>
                <a:spcPts val="0"/>
              </a:spcBef>
              <a:spcAft>
                <a:spcPts val="0"/>
              </a:spcAft>
              <a:buClrTx/>
              <a:buSzTx/>
              <a:buFontTx/>
              <a:buNone/>
              <a:tabLst/>
              <a:defRPr/>
            </a:pPr>
            <a:r>
              <a:rPr lang="en-US" b="0" i="1" dirty="0" smtClean="0"/>
              <a:t>[Module</a:t>
            </a:r>
            <a:r>
              <a:rPr lang="en-US" b="0" i="1" baseline="0" dirty="0" smtClean="0"/>
              <a:t> 2: Clinical Care for Women Undergoing Abortion]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i="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smtClean="0"/>
              <a:t>Speaker’s Notes:</a:t>
            </a:r>
          </a:p>
          <a:p>
            <a:pPr marL="0" marR="0" lvl="0" indent="0" algn="l" defTabSz="1066800" rtl="0" eaLnBrk="1" fontAlgn="auto" latinLnBrk="0" hangingPunct="1">
              <a:lnSpc>
                <a:spcPct val="90000"/>
              </a:lnSpc>
              <a:spcBef>
                <a:spcPct val="0"/>
              </a:spcBef>
              <a:spcAft>
                <a:spcPct val="10000"/>
              </a:spcAft>
              <a:buClrTx/>
              <a:buSzPct val="130000"/>
              <a:buFont typeface="Arial" pitchFamily="34" charset="0"/>
              <a:buNone/>
              <a:tabLst/>
              <a:defRPr/>
            </a:pPr>
            <a:r>
              <a:rPr lang="en-US" sz="1100" dirty="0" smtClean="0"/>
              <a:t>As previously mentioned, for women who have already</a:t>
            </a:r>
            <a:r>
              <a:rPr lang="en-US" sz="1100" baseline="0" dirty="0" smtClean="0"/>
              <a:t> decided to have an abortion before seeking care, options counseling is not mandatory. </a:t>
            </a:r>
            <a:r>
              <a:rPr lang="en-US" sz="1100" u="sng" dirty="0" smtClean="0"/>
              <a:t>However</a:t>
            </a:r>
            <a:r>
              <a:rPr lang="en-US" sz="1100" dirty="0" smtClean="0"/>
              <a:t>, for</a:t>
            </a:r>
            <a:r>
              <a:rPr lang="en-US" sz="1100" baseline="0" dirty="0" smtClean="0"/>
              <a:t> </a:t>
            </a:r>
            <a:r>
              <a:rPr lang="en-US" sz="1100" dirty="0" smtClean="0"/>
              <a:t>women who desire it, counseling</a:t>
            </a:r>
            <a:r>
              <a:rPr lang="en-US" sz="1100" baseline="0" dirty="0" smtClean="0"/>
              <a:t> should be </a:t>
            </a:r>
            <a:r>
              <a:rPr lang="en-US" sz="1100" dirty="0" smtClean="0"/>
              <a:t>voluntary, confidential and non-directive, as well as delivered in</a:t>
            </a:r>
            <a:r>
              <a:rPr lang="en-US" sz="1100" baseline="0" dirty="0" smtClean="0"/>
              <a:t> a prompt, timely manner. A woman’s experience during an abortion is both physical and emotional. Health-care providers should be prepared to offer compassionate support that focuses on the woman’s needs (3, p.1). Women who have not yet decided whether to have an abortion, should be offered counseling regarding her options.   “That women should have an option and make a choice is ‘revolutionary’.</a:t>
            </a:r>
          </a:p>
          <a:p>
            <a:pPr marL="0" marR="0" lvl="0" indent="0" algn="l" defTabSz="1066800" rtl="0" eaLnBrk="1" fontAlgn="auto" latinLnBrk="0" hangingPunct="1">
              <a:lnSpc>
                <a:spcPct val="90000"/>
              </a:lnSpc>
              <a:spcBef>
                <a:spcPct val="0"/>
              </a:spcBef>
              <a:spcAft>
                <a:spcPct val="10000"/>
              </a:spcAft>
              <a:buClrTx/>
              <a:buSzPct val="130000"/>
              <a:buFont typeface="Arial" pitchFamily="34" charset="0"/>
              <a:buNone/>
              <a:tabLst/>
              <a:defRPr/>
            </a:pPr>
            <a:r>
              <a:rPr lang="en-US" sz="1100" baseline="0" dirty="0" smtClean="0"/>
              <a:t>Such counseling can be helpful to women who are considering their decision about whether to have an abortion, as well as those weighing their options in terms of method and timing. </a:t>
            </a:r>
          </a:p>
          <a:p>
            <a:pPr marL="0" marR="0" lvl="0" indent="0" algn="l" defTabSz="1066800" rtl="0" eaLnBrk="1" fontAlgn="auto" latinLnBrk="0" hangingPunct="1">
              <a:lnSpc>
                <a:spcPct val="90000"/>
              </a:lnSpc>
              <a:spcBef>
                <a:spcPct val="0"/>
              </a:spcBef>
              <a:spcAft>
                <a:spcPct val="10000"/>
              </a:spcAft>
              <a:buClrTx/>
              <a:buSzPct val="130000"/>
              <a:buFont typeface="Arial" pitchFamily="34" charset="0"/>
              <a:buNone/>
              <a:tabLst/>
              <a:defRPr/>
            </a:pPr>
            <a:endParaRPr lang="en-US" sz="1100" dirty="0" smtClean="0"/>
          </a:p>
          <a:p>
            <a:pPr marL="0" marR="0" lvl="0" indent="0" algn="l" defTabSz="1066800" rtl="0" eaLnBrk="1" fontAlgn="auto" latinLnBrk="0" hangingPunct="1">
              <a:lnSpc>
                <a:spcPct val="90000"/>
              </a:lnSpc>
              <a:spcBef>
                <a:spcPct val="0"/>
              </a:spcBef>
              <a:spcAft>
                <a:spcPct val="10000"/>
              </a:spcAft>
              <a:buClrTx/>
              <a:buSzPct val="130000"/>
              <a:buFont typeface="Arial" pitchFamily="34" charset="0"/>
              <a:buNone/>
              <a:tabLst/>
              <a:defRPr/>
            </a:pPr>
            <a:r>
              <a:rPr lang="en-US" sz="1100" dirty="0" smtClean="0"/>
              <a:t>Women should be given as much time as needed</a:t>
            </a:r>
            <a:r>
              <a:rPr lang="en-US" sz="1100" baseline="0" dirty="0" smtClean="0"/>
              <a:t> to make their decisions regarding whether to have the abortion and if so, which method to use.  However, information and counseling should inform the individual woman of the greater safety of performing the abortion procedure at an earlier gestational age versus the increased risks associated with later abortion. </a:t>
            </a:r>
          </a:p>
          <a:p>
            <a:pPr marL="0" marR="0" lvl="0" indent="0" algn="l" defTabSz="1066800" rtl="0" eaLnBrk="1" fontAlgn="auto" latinLnBrk="0" hangingPunct="1">
              <a:lnSpc>
                <a:spcPct val="90000"/>
              </a:lnSpc>
              <a:spcBef>
                <a:spcPct val="0"/>
              </a:spcBef>
              <a:spcAft>
                <a:spcPct val="10000"/>
              </a:spcAft>
              <a:buClrTx/>
              <a:buSzPct val="130000"/>
              <a:buFont typeface="Arial" pitchFamily="34" charset="0"/>
              <a:buNone/>
              <a:tabLst/>
              <a:defRPr/>
            </a:pPr>
            <a:endParaRPr lang="en-US" sz="1100" baseline="0" dirty="0" smtClean="0"/>
          </a:p>
          <a:p>
            <a:pPr marL="0" marR="0" lvl="0" indent="0" algn="l" defTabSz="1066800" rtl="0" eaLnBrk="1" fontAlgn="auto" latinLnBrk="0" hangingPunct="1">
              <a:lnSpc>
                <a:spcPct val="90000"/>
              </a:lnSpc>
              <a:spcBef>
                <a:spcPct val="0"/>
              </a:spcBef>
              <a:spcAft>
                <a:spcPct val="10000"/>
              </a:spcAft>
              <a:buClrTx/>
              <a:buSzPct val="130000"/>
              <a:buFont typeface="Arial" pitchFamily="34" charset="0"/>
              <a:buNone/>
              <a:tabLst/>
              <a:defRPr/>
            </a:pPr>
            <a:r>
              <a:rPr lang="en-US" sz="1100" baseline="0" dirty="0" smtClean="0"/>
              <a:t>If counselors and other health-care providers suspect that the woman or adolescent is being pressured or coerced to have or not have the abortion, or in other aspects of her decision-making, they should be sure to speak with the client alone and/or refer her for additional counseling.  Adolescents, women in abusive relationships, unmarried women and women living with HIV/AIDS can be particularly vulnerable.  If rape, incest or other forms of sexual violence is suspected, the woman or adolescent should be provided information regarding social and legal services and/or referred to receive these services.  </a:t>
            </a:r>
          </a:p>
          <a:p>
            <a:pPr marL="0" marR="0" lvl="0" indent="0" algn="l" defTabSz="1066800" rtl="0" eaLnBrk="1" fontAlgn="auto" latinLnBrk="0" hangingPunct="1">
              <a:lnSpc>
                <a:spcPct val="90000"/>
              </a:lnSpc>
              <a:spcBef>
                <a:spcPct val="0"/>
              </a:spcBef>
              <a:spcAft>
                <a:spcPct val="10000"/>
              </a:spcAft>
              <a:buClrTx/>
              <a:buSzPct val="130000"/>
              <a:buFont typeface="Arial" pitchFamily="34" charset="0"/>
              <a:buNone/>
              <a:tabLst/>
              <a:defRPr/>
            </a:pPr>
            <a:endParaRPr lang="en-US" sz="1100" baseline="0" dirty="0" smtClean="0"/>
          </a:p>
          <a:p>
            <a:pPr marL="0" marR="0" lvl="0" indent="0" algn="l" defTabSz="1066800" rtl="0" eaLnBrk="1" fontAlgn="auto" latinLnBrk="0" hangingPunct="1">
              <a:lnSpc>
                <a:spcPct val="90000"/>
              </a:lnSpc>
              <a:spcBef>
                <a:spcPct val="0"/>
              </a:spcBef>
              <a:spcAft>
                <a:spcPct val="10000"/>
              </a:spcAft>
              <a:buClrTx/>
              <a:buSzPct val="130000"/>
              <a:buFont typeface="Arial" pitchFamily="34" charset="0"/>
              <a:buNone/>
              <a:tabLst/>
              <a:defRPr/>
            </a:pPr>
            <a:r>
              <a:rPr lang="en-US" sz="1100" baseline="0" dirty="0" smtClean="0"/>
              <a:t>For women who choose an abortion, legal requirements for obtaining it should be explained; and the abortion should be provided as soon as possible. </a:t>
            </a:r>
          </a:p>
          <a:p>
            <a:pPr marL="0" marR="0" lvl="0" indent="0" algn="l" defTabSz="1066800" rtl="0" eaLnBrk="1" fontAlgn="auto" latinLnBrk="0" hangingPunct="1">
              <a:lnSpc>
                <a:spcPct val="90000"/>
              </a:lnSpc>
              <a:spcBef>
                <a:spcPct val="0"/>
              </a:spcBef>
              <a:spcAft>
                <a:spcPct val="10000"/>
              </a:spcAft>
              <a:buClrTx/>
              <a:buSzPct val="130000"/>
              <a:buFont typeface="Arial" pitchFamily="34" charset="0"/>
              <a:buNone/>
              <a:tabLst/>
              <a:defRPr/>
            </a:pPr>
            <a:endParaRPr lang="en-US" sz="1100" baseline="0" dirty="0" smtClean="0"/>
          </a:p>
        </p:txBody>
      </p:sp>
      <p:sp>
        <p:nvSpPr>
          <p:cNvPr id="4" name="Slide Number Placeholder 3"/>
          <p:cNvSpPr>
            <a:spLocks noGrp="1"/>
          </p:cNvSpPr>
          <p:nvPr>
            <p:ph type="sldNum" sz="quarter" idx="10"/>
          </p:nvPr>
        </p:nvSpPr>
        <p:spPr/>
        <p:txBody>
          <a:bodyPr/>
          <a:lstStyle/>
          <a:p>
            <a:fld id="{8F38D732-6D31-4EF8-A28C-76CFDEC958E6}" type="slidenum">
              <a:rPr lang="en-US" smtClean="0"/>
              <a:pPr/>
              <a:t>55</a:t>
            </a:fld>
            <a:endParaRPr lang="en-US" dirty="0"/>
          </a:p>
        </p:txBody>
      </p:sp>
    </p:spTree>
    <p:extLst>
      <p:ext uri="{BB962C8B-B14F-4D97-AF65-F5344CB8AC3E}">
        <p14:creationId xmlns:p14="http://schemas.microsoft.com/office/powerpoint/2010/main" val="138420018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42289" rtl="0" eaLnBrk="1" fontAlgn="auto" latinLnBrk="0" hangingPunct="1">
              <a:lnSpc>
                <a:spcPct val="100000"/>
              </a:lnSpc>
              <a:spcBef>
                <a:spcPts val="0"/>
              </a:spcBef>
              <a:spcAft>
                <a:spcPts val="0"/>
              </a:spcAft>
              <a:buClrTx/>
              <a:buSzTx/>
              <a:buFontTx/>
              <a:buNone/>
              <a:tabLst/>
              <a:defRPr/>
            </a:pPr>
            <a:r>
              <a:rPr lang="en-US" sz="1050" b="0" i="1" dirty="0" smtClean="0"/>
              <a:t>[Module</a:t>
            </a:r>
            <a:r>
              <a:rPr lang="en-US" sz="1050" b="0" i="1" baseline="0" dirty="0" smtClean="0"/>
              <a:t> 2: Clinical Care for Women Undergoing Abortion]</a:t>
            </a:r>
          </a:p>
          <a:p>
            <a:pPr lvl="0" defTabSz="1066800">
              <a:lnSpc>
                <a:spcPct val="90000"/>
              </a:lnSpc>
              <a:spcBef>
                <a:spcPct val="0"/>
              </a:spcBef>
              <a:spcAft>
                <a:spcPct val="10000"/>
              </a:spcAft>
              <a:buClr>
                <a:srgbClr val="E2D6B5"/>
              </a:buClr>
              <a:buSzPct val="120000"/>
              <a:defRPr/>
            </a:pPr>
            <a:endParaRPr lang="en-US" sz="800" b="1" dirty="0" smtClean="0"/>
          </a:p>
          <a:p>
            <a:pPr lvl="0" defTabSz="1066800">
              <a:lnSpc>
                <a:spcPct val="90000"/>
              </a:lnSpc>
              <a:spcBef>
                <a:spcPct val="0"/>
              </a:spcBef>
              <a:spcAft>
                <a:spcPct val="10000"/>
              </a:spcAft>
              <a:buClr>
                <a:srgbClr val="E2D6B5"/>
              </a:buClr>
              <a:buSzPct val="120000"/>
              <a:defRPr/>
            </a:pPr>
            <a:r>
              <a:rPr lang="en-US" sz="1100" b="1" dirty="0" smtClean="0"/>
              <a:t>Speaker’s </a:t>
            </a:r>
            <a:r>
              <a:rPr lang="en-US" sz="1100" b="1" dirty="0"/>
              <a:t>Notes: </a:t>
            </a:r>
          </a:p>
          <a:p>
            <a:pPr lvl="0" defTabSz="1066800">
              <a:lnSpc>
                <a:spcPct val="90000"/>
              </a:lnSpc>
              <a:spcBef>
                <a:spcPct val="0"/>
              </a:spcBef>
              <a:spcAft>
                <a:spcPct val="10000"/>
              </a:spcAft>
              <a:buClr>
                <a:srgbClr val="E2D6B5"/>
              </a:buClr>
              <a:buSzPct val="120000"/>
              <a:defRPr/>
            </a:pPr>
            <a:r>
              <a:rPr lang="en-US" sz="1100" dirty="0"/>
              <a:t>“An estimated 222 million women in developing countries would like to delay or stop childbearing but are not using any method of contraception” [1]. Contraceptive information and services is an </a:t>
            </a:r>
            <a:r>
              <a:rPr lang="en-US" sz="1100" b="1" i="1" dirty="0"/>
              <a:t>essential part of abortion care  </a:t>
            </a:r>
            <a:r>
              <a:rPr lang="en-US" sz="1100" dirty="0"/>
              <a:t>[2]</a:t>
            </a:r>
            <a:r>
              <a:rPr lang="en-US" sz="1100" i="1" dirty="0"/>
              <a:t> </a:t>
            </a:r>
            <a:r>
              <a:rPr lang="en-US" sz="1100" dirty="0"/>
              <a:t>as it helps the woman avoid unintended pregnancies in the future and reduces the need for unsafe abortion [1]. A woman can choose among several contraceptive methods, including:</a:t>
            </a:r>
          </a:p>
          <a:p>
            <a:pPr marL="342900" lvl="0" indent="-342900" defTabSz="1066800">
              <a:lnSpc>
                <a:spcPct val="90000"/>
              </a:lnSpc>
              <a:spcBef>
                <a:spcPct val="0"/>
              </a:spcBef>
              <a:spcAft>
                <a:spcPct val="10000"/>
              </a:spcAft>
              <a:buClr>
                <a:schemeClr val="tx1"/>
              </a:buClr>
              <a:buSzPct val="130000"/>
              <a:buFont typeface="Arial" pitchFamily="34" charset="0"/>
              <a:buChar char="•"/>
              <a:defRPr/>
            </a:pPr>
            <a:r>
              <a:rPr lang="en-US" sz="1100" dirty="0"/>
              <a:t>Hormonal contraception*, which can be started:</a:t>
            </a:r>
          </a:p>
          <a:p>
            <a:pPr marL="914400" lvl="1" indent="-457200" defTabSz="1066800">
              <a:lnSpc>
                <a:spcPct val="90000"/>
              </a:lnSpc>
              <a:spcBef>
                <a:spcPct val="0"/>
              </a:spcBef>
              <a:spcAft>
                <a:spcPct val="10000"/>
              </a:spcAft>
              <a:buClr>
                <a:schemeClr val="tx1"/>
              </a:buClr>
              <a:buSzPct val="120000"/>
              <a:buFont typeface="Courier New" pitchFamily="49" charset="0"/>
              <a:buChar char="o"/>
            </a:pPr>
            <a:r>
              <a:rPr lang="en-US" sz="1100" dirty="0"/>
              <a:t>At the time of surgical abortion</a:t>
            </a:r>
          </a:p>
          <a:p>
            <a:pPr marL="914400" lvl="1" indent="-457200" defTabSz="1066800">
              <a:lnSpc>
                <a:spcPct val="90000"/>
              </a:lnSpc>
              <a:spcBef>
                <a:spcPct val="0"/>
              </a:spcBef>
              <a:spcAft>
                <a:spcPct val="10000"/>
              </a:spcAft>
              <a:buClr>
                <a:schemeClr val="tx1"/>
              </a:buClr>
              <a:buSzPct val="120000"/>
              <a:buFont typeface="Courier New" pitchFamily="49" charset="0"/>
              <a:buChar char="o"/>
            </a:pPr>
            <a:r>
              <a:rPr lang="en-US" sz="1100" dirty="0"/>
              <a:t>As early as the time of administration of the 1</a:t>
            </a:r>
            <a:r>
              <a:rPr lang="en-US" sz="1100" baseline="30000" dirty="0"/>
              <a:t>st</a:t>
            </a:r>
            <a:r>
              <a:rPr lang="en-US" sz="1100" dirty="0"/>
              <a:t> pill of a medical abortion regimen</a:t>
            </a:r>
          </a:p>
          <a:p>
            <a:pPr marL="171450" lvl="0" indent="-171450" defTabSz="1066800">
              <a:lnSpc>
                <a:spcPct val="90000"/>
              </a:lnSpc>
              <a:spcBef>
                <a:spcPct val="0"/>
              </a:spcBef>
              <a:spcAft>
                <a:spcPct val="10000"/>
              </a:spcAft>
              <a:buSzPct val="120000"/>
              <a:buFont typeface="Arial" pitchFamily="34" charset="0"/>
              <a:buChar char="•"/>
              <a:defRPr/>
            </a:pPr>
            <a:r>
              <a:rPr lang="en-US" sz="1100" dirty="0"/>
              <a:t> An IUD** can be inserted when it is reasonably certain the woman is no longer pregnant.</a:t>
            </a:r>
          </a:p>
          <a:p>
            <a:pPr defTabSz="1066800">
              <a:lnSpc>
                <a:spcPct val="90000"/>
              </a:lnSpc>
              <a:spcBef>
                <a:spcPct val="0"/>
              </a:spcBef>
              <a:spcAft>
                <a:spcPct val="10000"/>
              </a:spcAft>
              <a:buSzPct val="120000"/>
              <a:defRPr/>
            </a:pPr>
            <a:endParaRPr lang="en-US" sz="800" dirty="0"/>
          </a:p>
          <a:p>
            <a:pPr lvl="0" defTabSz="1066800">
              <a:lnSpc>
                <a:spcPct val="90000"/>
              </a:lnSpc>
              <a:spcBef>
                <a:spcPct val="0"/>
              </a:spcBef>
              <a:spcAft>
                <a:spcPct val="10000"/>
              </a:spcAft>
              <a:buClr>
                <a:srgbClr val="E2D6B5"/>
              </a:buClr>
              <a:buSzPct val="120000"/>
            </a:pPr>
            <a:r>
              <a:rPr lang="en-US" sz="1100" b="1" dirty="0"/>
              <a:t>More information:</a:t>
            </a:r>
            <a:r>
              <a:rPr lang="en-US" sz="1100" dirty="0"/>
              <a:t> </a:t>
            </a:r>
          </a:p>
          <a:p>
            <a:pPr defTabSz="1066800">
              <a:lnSpc>
                <a:spcPct val="90000"/>
              </a:lnSpc>
              <a:spcBef>
                <a:spcPct val="0"/>
              </a:spcBef>
              <a:spcAft>
                <a:spcPct val="10000"/>
              </a:spcAft>
              <a:buClr>
                <a:srgbClr val="E2D6B5"/>
              </a:buClr>
              <a:buSzPct val="120000"/>
              <a:defRPr/>
            </a:pPr>
            <a:r>
              <a:rPr lang="en-US" sz="1100" dirty="0"/>
              <a:t>More information related to </a:t>
            </a:r>
            <a:r>
              <a:rPr lang="en-US" sz="1100" dirty="0" smtClean="0"/>
              <a:t>postabortion </a:t>
            </a:r>
            <a:r>
              <a:rPr lang="en-US" sz="1100" dirty="0"/>
              <a:t>contraceptive choices can be found on page 52 of the </a:t>
            </a:r>
            <a:r>
              <a:rPr lang="en-US" sz="1100" i="1" dirty="0"/>
              <a:t>WHO Safe Abortion Guidance</a:t>
            </a:r>
            <a:r>
              <a:rPr lang="en-US" sz="1100" dirty="0"/>
              <a:t>, 2012.</a:t>
            </a:r>
          </a:p>
          <a:p>
            <a:pPr lvl="0" defTabSz="1066800">
              <a:lnSpc>
                <a:spcPct val="90000"/>
              </a:lnSpc>
              <a:spcBef>
                <a:spcPct val="0"/>
              </a:spcBef>
              <a:spcAft>
                <a:spcPct val="10000"/>
              </a:spcAft>
              <a:buClr>
                <a:srgbClr val="E2D6B5"/>
              </a:buClr>
              <a:buSzPct val="120000"/>
              <a:defRPr/>
            </a:pPr>
            <a:endParaRPr lang="en-US" sz="800" dirty="0" smtClean="0"/>
          </a:p>
          <a:p>
            <a:pPr lvl="0" defTabSz="1066800">
              <a:lnSpc>
                <a:spcPct val="90000"/>
              </a:lnSpc>
              <a:spcBef>
                <a:spcPct val="0"/>
              </a:spcBef>
              <a:spcAft>
                <a:spcPct val="10000"/>
              </a:spcAft>
              <a:buClr>
                <a:srgbClr val="E2D6B5"/>
              </a:buClr>
              <a:buSzPct val="120000"/>
              <a:defRPr/>
            </a:pPr>
            <a:r>
              <a:rPr lang="en-US" sz="1100" dirty="0" smtClean="0"/>
              <a:t>“</a:t>
            </a:r>
            <a:r>
              <a:rPr lang="en-US" sz="1100" dirty="0"/>
              <a:t>Informed choice” and voluntary </a:t>
            </a:r>
            <a:r>
              <a:rPr lang="en-US" sz="1100" dirty="0" err="1" smtClean="0"/>
              <a:t>decisionmaking</a:t>
            </a:r>
            <a:r>
              <a:rPr lang="en-US" sz="1100" dirty="0" smtClean="0"/>
              <a:t> </a:t>
            </a:r>
            <a:r>
              <a:rPr lang="en-US" sz="1100" dirty="0"/>
              <a:t>are cornerstones of providing quality contraceptive information and services. Informed choice requires that decisions concerning healthcare in general, and contraceptive use in particular, be based on receiving and understanding information on available options so that the client can make an informed, voluntary decision on what method or procedure the individual will choose and consent to receive [3]. WHO and other organizations have long stressed that </a:t>
            </a:r>
            <a:r>
              <a:rPr lang="en-US" sz="1100" dirty="0" smtClean="0"/>
              <a:t>health-care </a:t>
            </a:r>
            <a:r>
              <a:rPr lang="en-US" sz="1100" dirty="0"/>
              <a:t>service providers should not coerce clients or overly emphasize particular contraceptive methods over others [4]. </a:t>
            </a:r>
          </a:p>
          <a:p>
            <a:pPr lvl="0" defTabSz="1066800">
              <a:lnSpc>
                <a:spcPct val="90000"/>
              </a:lnSpc>
              <a:spcBef>
                <a:spcPct val="0"/>
              </a:spcBef>
              <a:spcAft>
                <a:spcPct val="10000"/>
              </a:spcAft>
              <a:buClr>
                <a:srgbClr val="E2D6B5"/>
              </a:buClr>
              <a:buSzPct val="120000"/>
            </a:pPr>
            <a:endParaRPr lang="en-US" sz="800" b="1" dirty="0"/>
          </a:p>
          <a:p>
            <a:pPr lvl="0" defTabSz="1066800">
              <a:lnSpc>
                <a:spcPct val="90000"/>
              </a:lnSpc>
              <a:spcBef>
                <a:spcPct val="0"/>
              </a:spcBef>
              <a:spcAft>
                <a:spcPct val="10000"/>
              </a:spcAft>
              <a:buClr>
                <a:srgbClr val="E2D6B5"/>
              </a:buClr>
              <a:buSzPct val="120000"/>
            </a:pPr>
            <a:r>
              <a:rPr lang="en-US" sz="1100" dirty="0"/>
              <a:t>Long-acting, reversible methods (LARCs) and Permanent Methods (PMs) are the most highly effective methods of contraception. These include:</a:t>
            </a:r>
          </a:p>
          <a:p>
            <a:pPr>
              <a:defRPr/>
            </a:pPr>
            <a:r>
              <a:rPr lang="en-US" sz="1100" dirty="0"/>
              <a:t>*</a:t>
            </a:r>
            <a:r>
              <a:rPr lang="en-US" sz="1100" u="sng" dirty="0"/>
              <a:t>Hormonal contraception</a:t>
            </a:r>
            <a:r>
              <a:rPr lang="en-US" sz="1100" dirty="0"/>
              <a:t>: </a:t>
            </a:r>
          </a:p>
          <a:p>
            <a:pPr marL="171450" indent="-171450">
              <a:buFont typeface="Arial" pitchFamily="34" charset="0"/>
              <a:buChar char="•"/>
            </a:pPr>
            <a:r>
              <a:rPr lang="en-US" sz="1100" dirty="0"/>
              <a:t>Hormone-releasing implants: </a:t>
            </a:r>
          </a:p>
          <a:p>
            <a:pPr marL="628650" lvl="1" indent="-171450">
              <a:buFont typeface="Courier New" pitchFamily="49" charset="0"/>
              <a:buChar char="o"/>
            </a:pPr>
            <a:r>
              <a:rPr lang="en-US" sz="1100" dirty="0"/>
              <a:t>Jadelle®: effective for 5 years; less than 1 unintended pregnancy in 100 women using this method. </a:t>
            </a:r>
          </a:p>
          <a:p>
            <a:pPr marL="628650" lvl="1" indent="-171450">
              <a:buFont typeface="Courier New" pitchFamily="49" charset="0"/>
              <a:buChar char="o"/>
            </a:pPr>
            <a:r>
              <a:rPr lang="en-US" sz="1100" dirty="0"/>
              <a:t>Implanon®: effective for 3 years; less than 1 unintended pregnancy in 100 women using this method. </a:t>
            </a:r>
          </a:p>
          <a:p>
            <a:pPr marL="628650" lvl="1" indent="-171450">
              <a:buFont typeface="Courier New" pitchFamily="49" charset="0"/>
              <a:buChar char="o"/>
            </a:pPr>
            <a:r>
              <a:rPr lang="en-US" sz="1100" dirty="0"/>
              <a:t>Sino-implant II®: effective for 5 years (although labeled as effective for 4 years); less than 1 unintended pregnancy in 100 women. </a:t>
            </a:r>
          </a:p>
          <a:p>
            <a:pPr marL="171450" indent="-171450">
              <a:buFont typeface="Arial" pitchFamily="34" charset="0"/>
              <a:buChar char="•"/>
              <a:defRPr/>
            </a:pPr>
            <a:r>
              <a:rPr lang="en-US" sz="1100" dirty="0" smtClean="0"/>
              <a:t>Oral contraceptive pills</a:t>
            </a:r>
          </a:p>
          <a:p>
            <a:pPr marL="171450" indent="-171450">
              <a:buFont typeface="Arial" pitchFamily="34" charset="0"/>
              <a:buChar char="•"/>
              <a:defRPr/>
            </a:pPr>
            <a:r>
              <a:rPr lang="en-US" sz="1100" dirty="0" smtClean="0"/>
              <a:t>Injectable hormonal contraceptives</a:t>
            </a:r>
          </a:p>
          <a:p>
            <a:pPr marL="171450" indent="-171450">
              <a:buFont typeface="Arial" pitchFamily="34" charset="0"/>
              <a:buChar char="•"/>
              <a:defRPr/>
            </a:pPr>
            <a:r>
              <a:rPr lang="en-US" sz="1100" dirty="0" smtClean="0"/>
              <a:t>Hormone-releasing </a:t>
            </a:r>
            <a:r>
              <a:rPr lang="en-US" sz="1100" dirty="0"/>
              <a:t>skin patches and vaginal rings.</a:t>
            </a:r>
          </a:p>
          <a:p>
            <a:endParaRPr lang="fr-FR" sz="800" dirty="0" smtClean="0"/>
          </a:p>
          <a:p>
            <a:r>
              <a:rPr lang="fr-FR" sz="1100" dirty="0" smtClean="0"/>
              <a:t>**</a:t>
            </a:r>
            <a:r>
              <a:rPr lang="fr-FR" sz="1100" u="sng" dirty="0"/>
              <a:t>Intrauterine Devices (IUDs):</a:t>
            </a:r>
            <a:endParaRPr lang="en-US" sz="1100" dirty="0"/>
          </a:p>
          <a:p>
            <a:pPr marL="171450" lvl="0" indent="-171450">
              <a:buFont typeface="Arial" pitchFamily="34" charset="0"/>
              <a:buChar char="•"/>
            </a:pPr>
            <a:r>
              <a:rPr lang="fr-FR" sz="1100" dirty="0"/>
              <a:t>Copper-T 380A : </a:t>
            </a:r>
            <a:r>
              <a:rPr lang="en-US" sz="1100" dirty="0"/>
              <a:t>effective for up to 12 years; less than 1 unintended pregnancy in 100 women using this method. </a:t>
            </a:r>
          </a:p>
          <a:p>
            <a:pPr marL="171450" lvl="0" indent="-171450">
              <a:buFont typeface="Arial" pitchFamily="34" charset="0"/>
              <a:buChar char="•"/>
            </a:pPr>
            <a:r>
              <a:rPr lang="de-DE" sz="1100" dirty="0"/>
              <a:t>Levonorgestrel Intrauterine System (LNG-IUS, brand name Mirena</a:t>
            </a:r>
            <a:r>
              <a:rPr lang="de-DE" sz="1100" b="1" dirty="0"/>
              <a:t>®</a:t>
            </a:r>
            <a:r>
              <a:rPr lang="de-DE" sz="1100" dirty="0"/>
              <a:t>): </a:t>
            </a:r>
            <a:r>
              <a:rPr lang="en-US" sz="1100" dirty="0"/>
              <a:t>effective for up to 5 years; less than 1 unintended pregnancy in 100 women using this method. </a:t>
            </a:r>
          </a:p>
          <a:p>
            <a:pPr lvl="0">
              <a:defRPr/>
            </a:pPr>
            <a:r>
              <a:rPr lang="en-US" sz="1100" i="1" dirty="0"/>
              <a:t>(Effectiveness numbers cited above are within first year of typical use [5]).</a:t>
            </a:r>
          </a:p>
          <a:p>
            <a:pPr>
              <a:defRPr/>
            </a:pPr>
            <a:endParaRPr lang="en-US" sz="800" dirty="0"/>
          </a:p>
          <a:p>
            <a:pPr>
              <a:defRPr/>
            </a:pPr>
            <a:r>
              <a:rPr lang="en-US" sz="1100" dirty="0"/>
              <a:t>Information and, when necessary, referral can also be provided to women regarding </a:t>
            </a:r>
            <a:r>
              <a:rPr lang="en-US" sz="1100" u="sng" dirty="0"/>
              <a:t>voluntary surgical contraception</a:t>
            </a:r>
            <a:r>
              <a:rPr lang="en-US" sz="1100" dirty="0"/>
              <a:t> (VSC) including: </a:t>
            </a:r>
          </a:p>
          <a:p>
            <a:pPr marL="171450" lvl="0" indent="-171450">
              <a:buFont typeface="Arial" pitchFamily="34" charset="0"/>
              <a:buChar char="•"/>
            </a:pPr>
            <a:r>
              <a:rPr lang="en-US" sz="1100" dirty="0"/>
              <a:t>Vasectomy (male): less than 1 unintended pregnancies in 100 women. </a:t>
            </a:r>
          </a:p>
          <a:p>
            <a:pPr marL="171450" lvl="0" indent="-171450">
              <a:buFont typeface="Arial" pitchFamily="34" charset="0"/>
              <a:buChar char="•"/>
              <a:defRPr/>
            </a:pPr>
            <a:r>
              <a:rPr lang="en-US" sz="1100" dirty="0"/>
              <a:t>Tubal ligation (female): less than 1 unintended pregnancy in 100 women [5].  </a:t>
            </a:r>
          </a:p>
          <a:p>
            <a:r>
              <a:rPr lang="en-US" sz="1100" dirty="0"/>
              <a:t>Vasectomy and tubal ligation are not intended to be reversible and are therefore appropriate only for those who are certain they do not want (any more) children. Counseling and informed consent is required for women and men interested in using VSC. The </a:t>
            </a:r>
            <a:r>
              <a:rPr lang="en-US" sz="1100" i="1" dirty="0"/>
              <a:t>WHO Safe Abortion Guidance </a:t>
            </a:r>
            <a:r>
              <a:rPr lang="en-US" sz="1100" dirty="0"/>
              <a:t>indicates that ‘Special attention should be given when a women requests [VSC] to ensure [her] choice is not unduly influence by the nature of the moment.” </a:t>
            </a:r>
          </a:p>
          <a:p>
            <a:endParaRPr lang="en-US" sz="800" dirty="0"/>
          </a:p>
          <a:p>
            <a:pPr lvl="0">
              <a:defRPr/>
            </a:pPr>
            <a:r>
              <a:rPr lang="en-US" sz="1100" dirty="0"/>
              <a:t>LARCs and PMs have fewer method failures resulting in fewer unplanned pregnancies for users of LA/PMs than for users of short-acting resupply methods, such as injectables, pills, and condoms. Referrals for various contraceptive methods may be necessary when the client’s method of choice is not available a the same site as the abortion. An IUD placed immediately after the abortion offer better even protection against pregnancy than postponing the insertion until later [2, 7, 8, 9]. </a:t>
            </a:r>
          </a:p>
          <a:p>
            <a:pPr lvl="0">
              <a:defRPr/>
            </a:pPr>
            <a:endParaRPr lang="en-US" sz="800" dirty="0"/>
          </a:p>
          <a:p>
            <a:pPr lvl="0">
              <a:defRPr/>
            </a:pPr>
            <a:r>
              <a:rPr lang="en-US" sz="1100" dirty="0"/>
              <a:t>Women should also receive information on “emergency contraception” particularly if they do not leave the facility having received a ‘modern’ contraceptive method. </a:t>
            </a:r>
          </a:p>
          <a:p>
            <a:endParaRPr lang="en-US" sz="800" dirty="0"/>
          </a:p>
          <a:p>
            <a:r>
              <a:rPr lang="en-US" sz="1100" dirty="0"/>
              <a:t>More information related to </a:t>
            </a:r>
            <a:r>
              <a:rPr lang="en-US" sz="1100" dirty="0" err="1" smtClean="0"/>
              <a:t>postabortion</a:t>
            </a:r>
            <a:r>
              <a:rPr lang="en-US" sz="1100" dirty="0" smtClean="0"/>
              <a:t> </a:t>
            </a:r>
            <a:r>
              <a:rPr lang="en-US" sz="1100" dirty="0"/>
              <a:t>contraceptive choices can be found on page 52 of the </a:t>
            </a:r>
            <a:r>
              <a:rPr lang="en-US" sz="1100" i="1" dirty="0"/>
              <a:t>WHO Safe Abortion Guidance</a:t>
            </a:r>
            <a:r>
              <a:rPr lang="en-US" sz="1100" dirty="0"/>
              <a:t>, 2012.</a:t>
            </a:r>
          </a:p>
          <a:p>
            <a:endParaRPr lang="en-US" sz="800" dirty="0"/>
          </a:p>
          <a:p>
            <a:r>
              <a:rPr lang="en-US" sz="1100" b="1" dirty="0"/>
              <a:t>Sources: </a:t>
            </a:r>
          </a:p>
          <a:p>
            <a:pPr marL="228600" lvl="0" indent="-228600" defTabSz="1066800">
              <a:lnSpc>
                <a:spcPct val="90000"/>
              </a:lnSpc>
              <a:spcBef>
                <a:spcPct val="0"/>
              </a:spcBef>
              <a:spcAft>
                <a:spcPct val="10000"/>
              </a:spcAft>
              <a:buSzPct val="100000"/>
              <a:buFont typeface="+mj-lt"/>
              <a:buAutoNum type="arabicPeriod"/>
              <a:defRPr/>
            </a:pPr>
            <a:r>
              <a:rPr lang="en-US" sz="1100" dirty="0" smtClean="0"/>
              <a:t>Family </a:t>
            </a:r>
            <a:r>
              <a:rPr lang="en-US" sz="1100" dirty="0"/>
              <a:t>planning: Fact sheet N°351, WHO, July 2012. http://www.who.int/mediacentre/factsheets/fs351/en/index.html</a:t>
            </a:r>
          </a:p>
          <a:p>
            <a:pPr marL="228600" lvl="0" indent="-228600" defTabSz="1066800">
              <a:lnSpc>
                <a:spcPct val="90000"/>
              </a:lnSpc>
              <a:spcBef>
                <a:spcPct val="0"/>
              </a:spcBef>
              <a:spcAft>
                <a:spcPct val="10000"/>
              </a:spcAft>
              <a:buSzPct val="100000"/>
              <a:buFont typeface="+mj-lt"/>
              <a:buAutoNum type="arabicPeriod"/>
            </a:pPr>
            <a:r>
              <a:rPr lang="en-US" sz="1100" dirty="0" smtClean="0"/>
              <a:t>Safe </a:t>
            </a:r>
            <a:r>
              <a:rPr lang="en-US" sz="1100" dirty="0"/>
              <a:t>Abortion: technical and policy guidance for health systems, 2</a:t>
            </a:r>
            <a:r>
              <a:rPr lang="en-US" sz="1100" baseline="30000" dirty="0"/>
              <a:t>nd</a:t>
            </a:r>
            <a:r>
              <a:rPr lang="en-US" sz="1100" dirty="0"/>
              <a:t> edition, WHO, 2012. </a:t>
            </a:r>
          </a:p>
          <a:p>
            <a:pPr marL="228600" lvl="0" indent="-228600" defTabSz="1066800">
              <a:lnSpc>
                <a:spcPct val="90000"/>
              </a:lnSpc>
              <a:spcBef>
                <a:spcPct val="0"/>
              </a:spcBef>
              <a:spcAft>
                <a:spcPct val="10000"/>
              </a:spcAft>
              <a:buSzPct val="100000"/>
              <a:buFont typeface="+mj-lt"/>
              <a:buAutoNum type="arabicPeriod"/>
            </a:pPr>
            <a:r>
              <a:rPr lang="en-US" sz="1100" i="1" dirty="0" smtClean="0"/>
              <a:t>Informed </a:t>
            </a:r>
            <a:r>
              <a:rPr lang="en-US" sz="1100" i="1" dirty="0"/>
              <a:t>and Voluntary Decision Making, accessed on September 1, 2012 at </a:t>
            </a:r>
            <a:r>
              <a:rPr lang="en-US" sz="1100" dirty="0"/>
              <a:t>http://www.engenderhealth.org/our-work/family-planning/informed-choice.php; and </a:t>
            </a:r>
            <a:r>
              <a:rPr lang="en-US" sz="1100" i="1" dirty="0"/>
              <a:t>Choices in Family Planning , accessed on September 1, 2012 at  </a:t>
            </a:r>
            <a:r>
              <a:rPr lang="en-US" sz="1100" dirty="0"/>
              <a:t>http://www.engenderhealth.org/pubs/counseling-informed-choice/choices-in-family-planning.php</a:t>
            </a:r>
          </a:p>
          <a:p>
            <a:pPr marL="228600" lvl="0" indent="-228600" defTabSz="1066800">
              <a:lnSpc>
                <a:spcPct val="90000"/>
              </a:lnSpc>
              <a:spcBef>
                <a:spcPct val="0"/>
              </a:spcBef>
              <a:spcAft>
                <a:spcPct val="10000"/>
              </a:spcAft>
              <a:buSzPct val="100000"/>
              <a:buFont typeface="+mj-lt"/>
              <a:buAutoNum type="arabicPeriod"/>
            </a:pPr>
            <a:r>
              <a:rPr lang="en-US" sz="1100" dirty="0" smtClean="0"/>
              <a:t>Recommendations </a:t>
            </a:r>
            <a:r>
              <a:rPr lang="en-US" sz="1100" dirty="0"/>
              <a:t>for Updating Selected Practices in Contraceptive Use: </a:t>
            </a:r>
            <a:r>
              <a:rPr lang="en-US" sz="1100" i="1" dirty="0"/>
              <a:t>Elements of informed choice, </a:t>
            </a:r>
            <a:r>
              <a:rPr lang="en-US" sz="1100" dirty="0"/>
              <a:t>accessed on September 1, 2012 at http://www.reproline.jhu.edu/english/6read/6multi/tgwg/pdf/tgrh02e.pdf</a:t>
            </a:r>
          </a:p>
          <a:p>
            <a:pPr marL="228600" indent="-228600">
              <a:buFont typeface="+mj-lt"/>
              <a:buAutoNum type="arabicPeriod"/>
              <a:defRPr/>
            </a:pPr>
            <a:r>
              <a:rPr lang="en-US" sz="1100" dirty="0" smtClean="0"/>
              <a:t>WHO</a:t>
            </a:r>
            <a:r>
              <a:rPr lang="en-US" sz="1100" dirty="0"/>
              <a:t>, 2010. </a:t>
            </a:r>
            <a:r>
              <a:rPr lang="en-US" sz="1100" i="1" dirty="0"/>
              <a:t>Medical eligibility criteria for Contraceptive Use: a family planning cornerstone, forth edition, 2009</a:t>
            </a:r>
            <a:r>
              <a:rPr lang="en-US" sz="1100" dirty="0"/>
              <a:t>. WHO, Geneva. </a:t>
            </a:r>
            <a:r>
              <a:rPr lang="en-US" sz="1100" dirty="0" smtClean="0"/>
              <a:t>http</a:t>
            </a:r>
            <a:r>
              <a:rPr lang="en-US" sz="1100" dirty="0"/>
              <a:t>://whqlibdoc.who.int/publications/2010/9789241563888_eng.pdf</a:t>
            </a:r>
          </a:p>
          <a:p>
            <a:pPr marL="228600" indent="-228600">
              <a:buFont typeface="+mj-lt"/>
              <a:buAutoNum type="arabicPeriod"/>
              <a:defRPr/>
            </a:pPr>
            <a:r>
              <a:rPr lang="en-US" sz="1100" dirty="0" smtClean="0"/>
              <a:t>Cameron </a:t>
            </a:r>
            <a:r>
              <a:rPr lang="en-US" sz="1100" dirty="0"/>
              <a:t>IT, Baird DT. The return to ovulation following early abortion – a comparison between vacuum aspiration and prostaglandin. Acta Endocrinologica, 1988, 118:161–167.</a:t>
            </a:r>
          </a:p>
          <a:p>
            <a:pPr marL="228600" indent="-228600">
              <a:buFont typeface="+mj-lt"/>
              <a:buAutoNum type="arabicPeriod"/>
              <a:defRPr/>
            </a:pPr>
            <a:r>
              <a:rPr lang="en-US" sz="1100" dirty="0" smtClean="0"/>
              <a:t>Goodman </a:t>
            </a:r>
            <a:r>
              <a:rPr lang="en-US" sz="1100" dirty="0"/>
              <a:t>S et al. A. Impact of immediate postabortal insertion of intrauterine contraception on repeat abortion. Contraception, 2008, 78:143–148.</a:t>
            </a:r>
          </a:p>
          <a:p>
            <a:pPr marL="228600" indent="-228600">
              <a:buFont typeface="+mj-lt"/>
              <a:buAutoNum type="arabicPeriod"/>
              <a:defRPr/>
            </a:pPr>
            <a:r>
              <a:rPr lang="en-US" sz="1100" dirty="0" smtClean="0"/>
              <a:t> </a:t>
            </a:r>
            <a:r>
              <a:rPr lang="en-US" sz="1100" dirty="0"/>
              <a:t>Reeves MF, Smith KJ, Creinin MD. Contraceptive effectiveness of immediate compared with delayed insertion of intrauterine devices after abortion: a decision analysis. Obstetrics and Gynecology, 2007, 109:1286–1294.</a:t>
            </a:r>
          </a:p>
          <a:p>
            <a:pPr marL="228600" indent="-228600">
              <a:buFont typeface="+mj-lt"/>
              <a:buAutoNum type="arabicPeriod"/>
              <a:defRPr/>
            </a:pPr>
            <a:r>
              <a:rPr lang="en-US" sz="1100" dirty="0" smtClean="0"/>
              <a:t>Roberts </a:t>
            </a:r>
            <a:r>
              <a:rPr lang="en-US" sz="1100" dirty="0"/>
              <a:t>H, Silva M, Xu S. Post abortion contraception and its effect on repeat abortions in </a:t>
            </a:r>
            <a:r>
              <a:rPr lang="en-US" sz="1100" dirty="0" smtClean="0"/>
              <a:t>Auckland, New </a:t>
            </a:r>
            <a:r>
              <a:rPr lang="en-US" sz="1100" dirty="0"/>
              <a:t>Zealand. Contraception, 2010, 82:260–265.</a:t>
            </a:r>
          </a:p>
        </p:txBody>
      </p:sp>
      <p:sp>
        <p:nvSpPr>
          <p:cNvPr id="4" name="Slide Number Placeholder 3"/>
          <p:cNvSpPr>
            <a:spLocks noGrp="1"/>
          </p:cNvSpPr>
          <p:nvPr>
            <p:ph type="sldNum" sz="quarter" idx="10"/>
          </p:nvPr>
        </p:nvSpPr>
        <p:spPr/>
        <p:txBody>
          <a:bodyPr/>
          <a:lstStyle/>
          <a:p>
            <a:fld id="{8F38D732-6D31-4EF8-A28C-76CFDEC958E6}" type="slidenum">
              <a:rPr lang="en-US" smtClean="0"/>
              <a:pPr/>
              <a:t>56</a:t>
            </a:fld>
            <a:endParaRPr lang="en-US" dirty="0"/>
          </a:p>
        </p:txBody>
      </p:sp>
    </p:spTree>
    <p:extLst>
      <p:ext uri="{BB962C8B-B14F-4D97-AF65-F5344CB8AC3E}">
        <p14:creationId xmlns:p14="http://schemas.microsoft.com/office/powerpoint/2010/main" val="138420018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42289" rtl="0" eaLnBrk="1" fontAlgn="auto" latinLnBrk="0" hangingPunct="1">
              <a:lnSpc>
                <a:spcPct val="100000"/>
              </a:lnSpc>
              <a:spcBef>
                <a:spcPts val="0"/>
              </a:spcBef>
              <a:spcAft>
                <a:spcPts val="0"/>
              </a:spcAft>
              <a:buClrTx/>
              <a:buSzTx/>
              <a:buFontTx/>
              <a:buNone/>
              <a:tabLst/>
              <a:defRPr/>
            </a:pPr>
            <a:r>
              <a:rPr lang="en-US" sz="1100" b="0" i="1" dirty="0" smtClean="0"/>
              <a:t>[Module</a:t>
            </a:r>
            <a:r>
              <a:rPr lang="en-US" sz="1100" b="0" i="1" baseline="0" dirty="0" smtClean="0"/>
              <a:t> 2: Clinical Care for Women Undergoing Abortion]</a:t>
            </a:r>
          </a:p>
          <a:p>
            <a:pPr>
              <a:defRPr/>
            </a:pPr>
            <a:endParaRPr lang="en-US" sz="11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smtClean="0"/>
              <a:t>Speaker’s Notes:</a:t>
            </a:r>
          </a:p>
          <a:p>
            <a:pPr lvl="0"/>
            <a:r>
              <a:rPr lang="en-US" sz="1100" dirty="0" smtClean="0"/>
              <a:t>Prior to surgical abortion, cervical preparation (or ‘priming’) is recommended for all women with a pregnancy over 12 to 14 weeks gestation.  Any</a:t>
            </a:r>
            <a:r>
              <a:rPr lang="en-US" sz="1100" baseline="0" dirty="0" smtClean="0"/>
              <a:t> one of these methods can be used for surgical preparation:</a:t>
            </a:r>
            <a:endParaRPr lang="en-US" sz="1100" dirty="0" smtClean="0"/>
          </a:p>
          <a:p>
            <a:pPr marL="457200" indent="-457200">
              <a:buSzPct val="130000"/>
              <a:buFont typeface="Arial" pitchFamily="34" charset="0"/>
              <a:buChar char="•"/>
            </a:pPr>
            <a:r>
              <a:rPr lang="en-US" sz="1100" dirty="0" smtClean="0"/>
              <a:t>Oral mifepristone 200 mg, 24-48 hours in advance</a:t>
            </a:r>
          </a:p>
          <a:p>
            <a:pPr marL="457200" indent="-457200">
              <a:buSzPct val="130000"/>
              <a:buFont typeface="Arial" pitchFamily="34" charset="0"/>
              <a:buChar char="•"/>
            </a:pPr>
            <a:endParaRPr lang="en-US" sz="1100" dirty="0" smtClean="0"/>
          </a:p>
          <a:p>
            <a:pPr marL="457200" indent="-457200">
              <a:buSzPct val="130000"/>
              <a:buFont typeface="Arial" pitchFamily="34" charset="0"/>
              <a:buChar char="•"/>
            </a:pPr>
            <a:r>
              <a:rPr lang="en-US" sz="1100" dirty="0" smtClean="0"/>
              <a:t>Misoprostol 400 mcg administered sublingually, 2-3 hours before the procedure</a:t>
            </a:r>
          </a:p>
          <a:p>
            <a:pPr marL="457200" indent="-457200">
              <a:buSzPct val="130000"/>
              <a:buFont typeface="Arial" pitchFamily="34" charset="0"/>
              <a:buChar char="•"/>
            </a:pPr>
            <a:endParaRPr lang="en-US" sz="1100" dirty="0" smtClean="0"/>
          </a:p>
          <a:p>
            <a:pPr marL="457200" indent="-457200">
              <a:buSzPct val="130000"/>
              <a:buFont typeface="Arial" pitchFamily="34" charset="0"/>
              <a:buChar char="•"/>
            </a:pPr>
            <a:r>
              <a:rPr lang="en-US" sz="1100" dirty="0" smtClean="0"/>
              <a:t>Misoprostol 400 mcg administered vaginally, 3-4 hours before the procedure</a:t>
            </a:r>
          </a:p>
          <a:p>
            <a:pPr marL="457200" indent="-457200">
              <a:buSzPct val="130000"/>
              <a:buFont typeface="Arial" pitchFamily="34" charset="0"/>
              <a:buChar char="•"/>
            </a:pPr>
            <a:endParaRPr lang="en-US" sz="1100" dirty="0" smtClean="0"/>
          </a:p>
          <a:p>
            <a:pPr marL="457200" indent="-457200">
              <a:buSzPct val="130000"/>
              <a:buFont typeface="Arial" pitchFamily="34" charset="0"/>
              <a:buChar char="•"/>
            </a:pPr>
            <a:r>
              <a:rPr lang="en-US" sz="1100" dirty="0" smtClean="0"/>
              <a:t>Laminaria placed intracervically, 6-24 hours before the procedure</a:t>
            </a:r>
          </a:p>
          <a:p>
            <a:pPr marL="457200" indent="-457200">
              <a:buSzPct val="130000"/>
              <a:buFont typeface="Arial" pitchFamily="34" charset="0"/>
              <a:buChar char="•"/>
            </a:pPr>
            <a:endParaRPr lang="en-US" sz="1100" dirty="0" smtClean="0"/>
          </a:p>
          <a:p>
            <a:pPr marL="0" indent="0">
              <a:buSzPct val="130000"/>
              <a:buFont typeface="Arial" pitchFamily="34" charset="0"/>
              <a:buNone/>
            </a:pPr>
            <a:endParaRPr lang="en-US" sz="1100" dirty="0" smtClean="0"/>
          </a:p>
          <a:p>
            <a:pPr marL="0" indent="0">
              <a:buSzPct val="130000"/>
              <a:buFont typeface="Arial" pitchFamily="34" charset="0"/>
              <a:buNone/>
            </a:pPr>
            <a:r>
              <a:rPr lang="en-US" sz="1100" dirty="0" smtClean="0"/>
              <a:t>Cervical</a:t>
            </a:r>
            <a:r>
              <a:rPr lang="en-US" sz="1100" baseline="0" dirty="0" smtClean="0"/>
              <a:t> preparation may be considered for women with a pregnancy of any gestational age, in particular those at high risk for cervical injury or uterine </a:t>
            </a:r>
            <a:r>
              <a:rPr lang="en-US" sz="1100" baseline="0" dirty="0" err="1" smtClean="0"/>
              <a:t>performation</a:t>
            </a:r>
            <a:r>
              <a:rPr lang="en-US" sz="1100" baseline="0" dirty="0" smtClean="0"/>
              <a:t>. </a:t>
            </a:r>
            <a:endParaRPr lang="en-US" sz="1100" dirty="0" smtClean="0"/>
          </a:p>
          <a:p>
            <a:pPr lvl="0"/>
            <a:endParaRPr lang="en-US" sz="1100" dirty="0" smtClean="0"/>
          </a:p>
          <a:p>
            <a:pPr>
              <a:defRPr/>
            </a:pPr>
            <a:endParaRPr lang="en-US" sz="1100" u="sng" baseline="0" dirty="0" smtClean="0"/>
          </a:p>
        </p:txBody>
      </p:sp>
      <p:sp>
        <p:nvSpPr>
          <p:cNvPr id="4" name="Slide Number Placeholder 3"/>
          <p:cNvSpPr>
            <a:spLocks noGrp="1"/>
          </p:cNvSpPr>
          <p:nvPr>
            <p:ph type="sldNum" sz="quarter" idx="10"/>
          </p:nvPr>
        </p:nvSpPr>
        <p:spPr/>
        <p:txBody>
          <a:bodyPr/>
          <a:lstStyle/>
          <a:p>
            <a:fld id="{8F38D732-6D31-4EF8-A28C-76CFDEC958E6}" type="slidenum">
              <a:rPr lang="en-US" smtClean="0"/>
              <a:pPr/>
              <a:t>57</a:t>
            </a:fld>
            <a:endParaRPr lang="en-US" dirty="0"/>
          </a:p>
        </p:txBody>
      </p:sp>
    </p:spTree>
    <p:extLst>
      <p:ext uri="{BB962C8B-B14F-4D97-AF65-F5344CB8AC3E}">
        <p14:creationId xmlns:p14="http://schemas.microsoft.com/office/powerpoint/2010/main" val="138420018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42289" rtl="0" eaLnBrk="1" fontAlgn="auto" latinLnBrk="0" hangingPunct="1">
              <a:lnSpc>
                <a:spcPct val="100000"/>
              </a:lnSpc>
              <a:spcBef>
                <a:spcPts val="0"/>
              </a:spcBef>
              <a:spcAft>
                <a:spcPts val="0"/>
              </a:spcAft>
              <a:buClrTx/>
              <a:buSzTx/>
              <a:buFontTx/>
              <a:buNone/>
              <a:tabLst/>
              <a:defRPr/>
            </a:pPr>
            <a:r>
              <a:rPr lang="en-US" sz="1100" b="0" i="1" dirty="0" smtClean="0"/>
              <a:t>[Module</a:t>
            </a:r>
            <a:r>
              <a:rPr lang="en-US" sz="1100" b="0" i="1" baseline="0" dirty="0" smtClean="0"/>
              <a:t> 2: Clinical Care for Women Undergoing Abortion]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i="1" dirty="0" smtClean="0"/>
          </a:p>
          <a:p>
            <a:pPr marL="0" marR="0" lvl="0" indent="0" algn="l" defTabSz="1066800" rtl="0" eaLnBrk="1" fontAlgn="auto" latinLnBrk="0" hangingPunct="1">
              <a:lnSpc>
                <a:spcPct val="90000"/>
              </a:lnSpc>
              <a:spcBef>
                <a:spcPct val="0"/>
              </a:spcBef>
              <a:spcAft>
                <a:spcPct val="10000"/>
              </a:spcAft>
              <a:buClr>
                <a:srgbClr val="E2D6B5"/>
              </a:buClr>
              <a:buSzPct val="120000"/>
              <a:buFontTx/>
              <a:buNone/>
              <a:tabLst/>
              <a:defRPr/>
            </a:pPr>
            <a:r>
              <a:rPr lang="en-US" sz="1100" b="1" dirty="0" smtClean="0"/>
              <a:t>Speaker’s Notes: </a:t>
            </a:r>
          </a:p>
          <a:p>
            <a:pPr marL="0" lvl="0" indent="0" defTabSz="1066800">
              <a:lnSpc>
                <a:spcPct val="90000"/>
              </a:lnSpc>
              <a:spcBef>
                <a:spcPct val="0"/>
              </a:spcBef>
              <a:spcAft>
                <a:spcPct val="10000"/>
              </a:spcAft>
              <a:buSzPct val="130000"/>
              <a:buFont typeface="Arial" pitchFamily="34" charset="0"/>
              <a:buNone/>
            </a:pPr>
            <a:r>
              <a:rPr lang="en-US" sz="1100" dirty="0" smtClean="0"/>
              <a:t>Medication for pain management (e.g., non-steroidal and anti-inflammatory drugs) should always be offered for medical and surgical abortion, and provided to women without delay upon request. </a:t>
            </a:r>
          </a:p>
          <a:p>
            <a:pPr marL="0" lvl="0" indent="0" defTabSz="1066800">
              <a:lnSpc>
                <a:spcPct val="90000"/>
              </a:lnSpc>
              <a:spcBef>
                <a:spcPct val="0"/>
              </a:spcBef>
              <a:spcAft>
                <a:spcPct val="10000"/>
              </a:spcAft>
              <a:buSzPct val="130000"/>
              <a:buFont typeface="Arial" pitchFamily="34" charset="0"/>
              <a:buNone/>
            </a:pPr>
            <a:endParaRPr lang="en-US" sz="1100" dirty="0" smtClean="0"/>
          </a:p>
          <a:p>
            <a:pPr marL="0" lvl="0" indent="0" defTabSz="1066800">
              <a:lnSpc>
                <a:spcPct val="90000"/>
              </a:lnSpc>
              <a:spcBef>
                <a:spcPct val="0"/>
              </a:spcBef>
              <a:spcAft>
                <a:spcPct val="10000"/>
              </a:spcAft>
              <a:buSzPct val="130000"/>
              <a:buFont typeface="Arial" pitchFamily="34" charset="0"/>
              <a:buNone/>
            </a:pPr>
            <a:r>
              <a:rPr lang="en-US" sz="1100" dirty="0" smtClean="0"/>
              <a:t>Pain</a:t>
            </a:r>
            <a:r>
              <a:rPr lang="en-US" sz="1100" baseline="0" dirty="0" smtClean="0"/>
              <a:t> medication includes a</a:t>
            </a:r>
            <a:r>
              <a:rPr lang="en-US" sz="1100" dirty="0" smtClean="0"/>
              <a:t>nalgesics, local anesthesia (conscious sedation), but not paracetamol.</a:t>
            </a:r>
            <a:r>
              <a:rPr lang="en-US" sz="1100" baseline="0" dirty="0" smtClean="0"/>
              <a:t> </a:t>
            </a:r>
          </a:p>
          <a:p>
            <a:pPr marL="0" lvl="0" indent="0" defTabSz="1066800">
              <a:lnSpc>
                <a:spcPct val="90000"/>
              </a:lnSpc>
              <a:spcBef>
                <a:spcPct val="0"/>
              </a:spcBef>
              <a:spcAft>
                <a:spcPct val="10000"/>
              </a:spcAft>
              <a:buSzPct val="130000"/>
              <a:buFont typeface="Arial" pitchFamily="34" charset="0"/>
              <a:buNone/>
            </a:pPr>
            <a:endParaRPr lang="en-US" sz="1100" baseline="0" dirty="0" smtClean="0"/>
          </a:p>
          <a:p>
            <a:pPr marL="0" lvl="0" indent="0" defTabSz="1066800">
              <a:lnSpc>
                <a:spcPct val="90000"/>
              </a:lnSpc>
              <a:spcBef>
                <a:spcPct val="0"/>
              </a:spcBef>
              <a:spcAft>
                <a:spcPct val="10000"/>
              </a:spcAft>
              <a:buSzPct val="130000"/>
              <a:buFont typeface="Arial" pitchFamily="34" charset="0"/>
              <a:buNone/>
            </a:pPr>
            <a:r>
              <a:rPr lang="en-US" sz="1100" dirty="0" smtClean="0"/>
              <a:t>General anesthesia is</a:t>
            </a:r>
            <a:r>
              <a:rPr lang="en-US" sz="1100" baseline="0" dirty="0" smtClean="0"/>
              <a:t> </a:t>
            </a:r>
            <a:r>
              <a:rPr lang="en-US" sz="1100" dirty="0" smtClean="0"/>
              <a:t>not routinely recommended for abortion</a:t>
            </a:r>
            <a:r>
              <a:rPr lang="en-US" sz="1100" baseline="0" dirty="0" smtClean="0"/>
              <a:t> procedures, and increases the clinical risks. </a:t>
            </a:r>
            <a:endParaRPr lang="en-US" sz="1100" dirty="0" smtClean="0"/>
          </a:p>
          <a:p>
            <a:pPr>
              <a:defRPr/>
            </a:pPr>
            <a:endParaRPr lang="en-US" sz="1100" u="sng" baseline="0" dirty="0" smtClean="0"/>
          </a:p>
        </p:txBody>
      </p:sp>
      <p:sp>
        <p:nvSpPr>
          <p:cNvPr id="4" name="Slide Number Placeholder 3"/>
          <p:cNvSpPr>
            <a:spLocks noGrp="1"/>
          </p:cNvSpPr>
          <p:nvPr>
            <p:ph type="sldNum" sz="quarter" idx="10"/>
          </p:nvPr>
        </p:nvSpPr>
        <p:spPr/>
        <p:txBody>
          <a:bodyPr/>
          <a:lstStyle/>
          <a:p>
            <a:fld id="{8F38D732-6D31-4EF8-A28C-76CFDEC958E6}" type="slidenum">
              <a:rPr lang="en-US" smtClean="0"/>
              <a:pPr/>
              <a:t>58</a:t>
            </a:fld>
            <a:endParaRPr lang="en-US" dirty="0"/>
          </a:p>
        </p:txBody>
      </p:sp>
    </p:spTree>
    <p:extLst>
      <p:ext uri="{BB962C8B-B14F-4D97-AF65-F5344CB8AC3E}">
        <p14:creationId xmlns:p14="http://schemas.microsoft.com/office/powerpoint/2010/main" val="138420018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42289" rtl="0" eaLnBrk="1" fontAlgn="auto" latinLnBrk="0" hangingPunct="1">
              <a:lnSpc>
                <a:spcPct val="100000"/>
              </a:lnSpc>
              <a:spcBef>
                <a:spcPts val="0"/>
              </a:spcBef>
              <a:spcAft>
                <a:spcPts val="0"/>
              </a:spcAft>
              <a:buClrTx/>
              <a:buSzTx/>
              <a:buFontTx/>
              <a:buNone/>
              <a:tabLst/>
              <a:defRPr/>
            </a:pPr>
            <a:r>
              <a:rPr lang="en-US" sz="1100" b="0" i="1" dirty="0" smtClean="0"/>
              <a:t>[Module</a:t>
            </a:r>
            <a:r>
              <a:rPr lang="en-US" sz="1100" b="0" i="1" baseline="0" dirty="0" smtClean="0"/>
              <a:t> 2: Clinical Care for Women Undergoing Abortion]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i="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t>Speaker’s Notes: </a:t>
            </a:r>
            <a:endParaRPr lang="en-US" sz="1100" i="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100" baseline="0" dirty="0" smtClean="0"/>
              <a:t>We will now look at methods of abortion and their provision.  From 12 to 14 weeks, either surgical or medical methods can be used; both options are recommended, and each method has its own advantages and disadvantages. Where both are available, as we discussed earlier, it should be the woman’s choice of which method will be used.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aseline="0" dirty="0" smtClean="0"/>
          </a:p>
          <a:p>
            <a:pPr marL="0" marR="0" indent="0" algn="l" defTabSz="1066800" rtl="0" eaLnBrk="1" fontAlgn="auto" latinLnBrk="0" hangingPunct="1">
              <a:lnSpc>
                <a:spcPct val="90000"/>
              </a:lnSpc>
              <a:spcBef>
                <a:spcPct val="0"/>
              </a:spcBef>
              <a:spcAft>
                <a:spcPct val="10000"/>
              </a:spcAft>
              <a:buClrTx/>
              <a:buSzPct val="130000"/>
              <a:buFont typeface="Arial" pitchFamily="34" charset="0"/>
              <a:buNone/>
              <a:tabLst/>
              <a:defRPr/>
            </a:pPr>
            <a:r>
              <a:rPr lang="en-US" sz="1100" baseline="0" dirty="0" smtClean="0"/>
              <a:t>In the next 4 slides, we will highlight some key information on surgical abortion. </a:t>
            </a:r>
            <a:endParaRPr lang="en-US" sz="1100" dirty="0" smtClean="0"/>
          </a:p>
          <a:p>
            <a:pPr marL="0" indent="0" defTabSz="1066800">
              <a:lnSpc>
                <a:spcPct val="90000"/>
              </a:lnSpc>
              <a:spcBef>
                <a:spcPct val="0"/>
              </a:spcBef>
              <a:spcAft>
                <a:spcPct val="10000"/>
              </a:spcAft>
              <a:buSzPct val="130000"/>
              <a:buFont typeface="Arial" pitchFamily="34" charset="0"/>
              <a:buNone/>
            </a:pPr>
            <a:endParaRPr lang="en-US" sz="1100" baseline="0" dirty="0" smtClean="0"/>
          </a:p>
          <a:p>
            <a:pPr marL="0" indent="0" defTabSz="1066800">
              <a:lnSpc>
                <a:spcPct val="90000"/>
              </a:lnSpc>
              <a:spcBef>
                <a:spcPct val="0"/>
              </a:spcBef>
              <a:spcAft>
                <a:spcPct val="10000"/>
              </a:spcAft>
              <a:buSzPct val="130000"/>
              <a:buFont typeface="Arial" pitchFamily="34" charset="0"/>
              <a:buNone/>
            </a:pPr>
            <a:endParaRPr lang="en-US" sz="1100" baseline="0" dirty="0" smtClean="0"/>
          </a:p>
          <a:p>
            <a:pPr marL="0" indent="0" defTabSz="1066800">
              <a:lnSpc>
                <a:spcPct val="90000"/>
              </a:lnSpc>
              <a:spcBef>
                <a:spcPct val="0"/>
              </a:spcBef>
              <a:spcAft>
                <a:spcPct val="10000"/>
              </a:spcAft>
              <a:buSzPct val="130000"/>
              <a:buFont typeface="Arial" pitchFamily="34" charset="0"/>
              <a:buNone/>
            </a:pPr>
            <a:endParaRPr lang="en-US" sz="1100" baseline="0" dirty="0" smtClean="0"/>
          </a:p>
          <a:p>
            <a:pPr>
              <a:defRPr/>
            </a:pPr>
            <a:endParaRPr lang="en-US" sz="1100" u="sng" baseline="0" dirty="0" smtClean="0"/>
          </a:p>
        </p:txBody>
      </p:sp>
      <p:sp>
        <p:nvSpPr>
          <p:cNvPr id="4" name="Slide Number Placeholder 3"/>
          <p:cNvSpPr>
            <a:spLocks noGrp="1"/>
          </p:cNvSpPr>
          <p:nvPr>
            <p:ph type="sldNum" sz="quarter" idx="10"/>
          </p:nvPr>
        </p:nvSpPr>
        <p:spPr/>
        <p:txBody>
          <a:bodyPr/>
          <a:lstStyle/>
          <a:p>
            <a:fld id="{8F38D732-6D31-4EF8-A28C-76CFDEC958E6}" type="slidenum">
              <a:rPr lang="en-US" smtClean="0"/>
              <a:pPr/>
              <a:t>59</a:t>
            </a:fld>
            <a:endParaRPr lang="en-US" dirty="0"/>
          </a:p>
        </p:txBody>
      </p:sp>
    </p:spTree>
    <p:extLst>
      <p:ext uri="{BB962C8B-B14F-4D97-AF65-F5344CB8AC3E}">
        <p14:creationId xmlns:p14="http://schemas.microsoft.com/office/powerpoint/2010/main" val="1384200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100" i="1" dirty="0"/>
              <a:t>[Introduction]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t>Speaker’s Notes: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1" dirty="0" smtClean="0"/>
          </a:p>
          <a:p>
            <a:r>
              <a:rPr lang="en-US" sz="1100" b="0" dirty="0" smtClean="0"/>
              <a:t>The 2</a:t>
            </a:r>
            <a:r>
              <a:rPr lang="en-US" sz="1100" b="0" baseline="30000" dirty="0" smtClean="0"/>
              <a:t>nd</a:t>
            </a:r>
            <a:r>
              <a:rPr lang="en-US" sz="1100" b="0" dirty="0" smtClean="0"/>
              <a:t> edition </a:t>
            </a:r>
            <a:r>
              <a:rPr lang="en-US" sz="1100" b="0" i="0" dirty="0" smtClean="0"/>
              <a:t>of</a:t>
            </a:r>
            <a:r>
              <a:rPr lang="en-US" sz="1100" b="0" i="0" baseline="0" dirty="0" smtClean="0"/>
              <a:t> the </a:t>
            </a:r>
            <a:r>
              <a:rPr lang="en-US" sz="1100" b="0" i="1" baseline="0" dirty="0" smtClean="0"/>
              <a:t>WHO Safe Abortion Guidance </a:t>
            </a:r>
            <a:r>
              <a:rPr lang="en-US" sz="1100" b="0" baseline="0" dirty="0" smtClean="0"/>
              <a:t>was prepared </a:t>
            </a:r>
            <a:r>
              <a:rPr lang="en-US" sz="1100" b="0" dirty="0" smtClean="0"/>
              <a:t>according to WHO’s standards and requirements for guidelines development. </a:t>
            </a:r>
            <a:r>
              <a:rPr lang="en-US" sz="1100" dirty="0" smtClean="0"/>
              <a:t>The process included:</a:t>
            </a:r>
          </a:p>
          <a:p>
            <a:pPr lvl="1">
              <a:buFont typeface="Arial" pitchFamily="34" charset="0"/>
              <a:buChar char="•"/>
            </a:pPr>
            <a:r>
              <a:rPr lang="en-US" sz="1100" dirty="0" smtClean="0"/>
              <a:t>Identification of priority questions and outcomes</a:t>
            </a:r>
          </a:p>
          <a:p>
            <a:pPr lvl="1">
              <a:buFont typeface="Arial" pitchFamily="34" charset="0"/>
              <a:buChar char="•"/>
            </a:pPr>
            <a:r>
              <a:rPr lang="en-US" sz="1100" dirty="0" smtClean="0"/>
              <a:t>Evidence retrieval</a:t>
            </a:r>
          </a:p>
          <a:p>
            <a:pPr lvl="1">
              <a:buFont typeface="Arial" pitchFamily="34" charset="0"/>
              <a:buChar char="•"/>
            </a:pPr>
            <a:r>
              <a:rPr lang="en-US" sz="1100" dirty="0" smtClean="0"/>
              <a:t>Assessment and synthesis</a:t>
            </a:r>
          </a:p>
          <a:p>
            <a:pPr lvl="1">
              <a:buFont typeface="Arial" pitchFamily="34" charset="0"/>
              <a:buChar char="•"/>
            </a:pPr>
            <a:r>
              <a:rPr lang="en-US" sz="1100" dirty="0" smtClean="0"/>
              <a:t>Formulation of recommendations</a:t>
            </a:r>
          </a:p>
          <a:p>
            <a:pPr lvl="1">
              <a:buFont typeface="Arial" pitchFamily="34" charset="0"/>
              <a:buChar char="•"/>
            </a:pPr>
            <a:r>
              <a:rPr lang="en-US" sz="1100" dirty="0" smtClean="0"/>
              <a:t>Planning for dissemination, implementation, impact evaluation and updating</a:t>
            </a:r>
          </a:p>
          <a:p>
            <a:endParaRPr lang="en-US" sz="11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100" b="1" baseline="0" dirty="0" smtClean="0"/>
              <a:t>Customizing this slide: </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1" baseline="0" dirty="0" smtClean="0"/>
              <a:t>As noted previously, you can customize your presentation. For example, showing this slide is optional.  If you choose to skip this slide, you may choose to add the bullet points to the comments in this note page when you cover the next slide. </a:t>
            </a:r>
          </a:p>
          <a:p>
            <a:endParaRPr lang="en-US" dirty="0"/>
          </a:p>
        </p:txBody>
      </p:sp>
      <p:sp>
        <p:nvSpPr>
          <p:cNvPr id="4" name="Slide Number Placeholder 3"/>
          <p:cNvSpPr>
            <a:spLocks noGrp="1"/>
          </p:cNvSpPr>
          <p:nvPr>
            <p:ph type="sldNum" sz="quarter" idx="10"/>
          </p:nvPr>
        </p:nvSpPr>
        <p:spPr/>
        <p:txBody>
          <a:bodyPr/>
          <a:lstStyle/>
          <a:p>
            <a:fld id="{8F38D732-6D31-4EF8-A28C-76CFDEC958E6}" type="slidenum">
              <a:rPr lang="en-US" smtClean="0"/>
              <a:pPr/>
              <a:t>6</a:t>
            </a:fld>
            <a:endParaRPr lang="en-US" dirty="0"/>
          </a:p>
        </p:txBody>
      </p:sp>
    </p:spTree>
    <p:extLst>
      <p:ext uri="{BB962C8B-B14F-4D97-AF65-F5344CB8AC3E}">
        <p14:creationId xmlns:p14="http://schemas.microsoft.com/office/powerpoint/2010/main" val="373798638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42289" rtl="0" eaLnBrk="1" fontAlgn="auto" latinLnBrk="0" hangingPunct="1">
              <a:lnSpc>
                <a:spcPct val="100000"/>
              </a:lnSpc>
              <a:spcBef>
                <a:spcPts val="0"/>
              </a:spcBef>
              <a:spcAft>
                <a:spcPts val="0"/>
              </a:spcAft>
              <a:buClrTx/>
              <a:buSzTx/>
              <a:buFontTx/>
              <a:buNone/>
              <a:tabLst/>
              <a:defRPr/>
            </a:pPr>
            <a:r>
              <a:rPr lang="en-US" sz="1100" b="0" i="1" dirty="0" smtClean="0"/>
              <a:t>[Module</a:t>
            </a:r>
            <a:r>
              <a:rPr lang="en-US" sz="1100" b="0" i="1" baseline="0" dirty="0" smtClean="0"/>
              <a:t> 2: Clinical Care for Women Undergoing Abortion]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i="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1" dirty="0" smtClean="0"/>
              <a:t>Updated clinical recommendations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i="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t>Speaker’s Notes: </a:t>
            </a:r>
            <a:endParaRPr lang="en-US" sz="1100" i="1" dirty="0" smtClean="0"/>
          </a:p>
          <a:p>
            <a:pPr marL="0" indent="0" defTabSz="1066800">
              <a:lnSpc>
                <a:spcPct val="90000"/>
              </a:lnSpc>
              <a:spcBef>
                <a:spcPct val="0"/>
              </a:spcBef>
              <a:spcAft>
                <a:spcPct val="10000"/>
              </a:spcAft>
              <a:buSzPct val="130000"/>
              <a:buFont typeface="Arial" pitchFamily="34" charset="0"/>
              <a:buNone/>
            </a:pPr>
            <a:r>
              <a:rPr lang="en-US" sz="1100" dirty="0" smtClean="0"/>
              <a:t>Up to 12 to 14 weeks, vacuum aspiration is the recommended</a:t>
            </a:r>
            <a:r>
              <a:rPr lang="en-US" sz="1100" baseline="0" dirty="0" smtClean="0"/>
              <a:t> technique of </a:t>
            </a:r>
            <a:r>
              <a:rPr lang="en-US" sz="1100" u="sng" baseline="0" dirty="0" smtClean="0"/>
              <a:t>surgical abortion</a:t>
            </a:r>
            <a:r>
              <a:rPr lang="en-US" sz="1100" baseline="0" dirty="0" smtClean="0"/>
              <a:t>.  It can be performed manually or with a electric vacuum aspirator. </a:t>
            </a:r>
          </a:p>
          <a:p>
            <a:pPr marL="0" indent="0" defTabSz="1066800">
              <a:lnSpc>
                <a:spcPct val="90000"/>
              </a:lnSpc>
              <a:spcBef>
                <a:spcPct val="0"/>
              </a:spcBef>
              <a:spcAft>
                <a:spcPct val="10000"/>
              </a:spcAft>
              <a:buSzPct val="130000"/>
              <a:buFont typeface="Arial" pitchFamily="34" charset="0"/>
              <a:buNone/>
            </a:pPr>
            <a:endParaRPr lang="en-US" sz="1100" baseline="0" dirty="0" smtClean="0"/>
          </a:p>
          <a:p>
            <a:pPr marL="0" indent="0" defTabSz="1066800">
              <a:lnSpc>
                <a:spcPct val="90000"/>
              </a:lnSpc>
              <a:spcBef>
                <a:spcPct val="0"/>
              </a:spcBef>
              <a:spcAft>
                <a:spcPct val="10000"/>
              </a:spcAft>
              <a:buSzPct val="130000"/>
              <a:buFont typeface="Arial" pitchFamily="34" charset="0"/>
              <a:buNone/>
            </a:pPr>
            <a:r>
              <a:rPr lang="en-US" sz="1100" baseline="0" dirty="0" smtClean="0"/>
              <a:t>D&amp;C should be replaced; there is no need to routinely use sharp curettage. </a:t>
            </a:r>
            <a:endParaRPr lang="en-US" sz="1100" dirty="0" smtClean="0"/>
          </a:p>
          <a:p>
            <a:pPr>
              <a:defRPr/>
            </a:pPr>
            <a:endParaRPr lang="en-US" sz="1100" u="sng" baseline="0" dirty="0" smtClean="0"/>
          </a:p>
        </p:txBody>
      </p:sp>
      <p:sp>
        <p:nvSpPr>
          <p:cNvPr id="4" name="Slide Number Placeholder 3"/>
          <p:cNvSpPr>
            <a:spLocks noGrp="1"/>
          </p:cNvSpPr>
          <p:nvPr>
            <p:ph type="sldNum" sz="quarter" idx="10"/>
          </p:nvPr>
        </p:nvSpPr>
        <p:spPr/>
        <p:txBody>
          <a:bodyPr/>
          <a:lstStyle/>
          <a:p>
            <a:fld id="{8F38D732-6D31-4EF8-A28C-76CFDEC958E6}" type="slidenum">
              <a:rPr lang="en-US" smtClean="0"/>
              <a:pPr/>
              <a:t>60</a:t>
            </a:fld>
            <a:endParaRPr lang="en-US" dirty="0"/>
          </a:p>
        </p:txBody>
      </p:sp>
    </p:spTree>
    <p:extLst>
      <p:ext uri="{BB962C8B-B14F-4D97-AF65-F5344CB8AC3E}">
        <p14:creationId xmlns:p14="http://schemas.microsoft.com/office/powerpoint/2010/main" val="138420018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42289" rtl="0" eaLnBrk="1" fontAlgn="auto" latinLnBrk="0" hangingPunct="1">
              <a:lnSpc>
                <a:spcPct val="100000"/>
              </a:lnSpc>
              <a:spcBef>
                <a:spcPts val="0"/>
              </a:spcBef>
              <a:spcAft>
                <a:spcPts val="0"/>
              </a:spcAft>
              <a:buClrTx/>
              <a:buSzTx/>
              <a:buFontTx/>
              <a:buNone/>
              <a:tabLst/>
              <a:defRPr/>
            </a:pPr>
            <a:r>
              <a:rPr lang="en-US" sz="1100" b="0" i="1" dirty="0" smtClean="0"/>
              <a:t>[Module</a:t>
            </a:r>
            <a:r>
              <a:rPr lang="en-US" sz="1100" b="0" i="1" baseline="0" dirty="0" smtClean="0"/>
              <a:t> 2: Clinical Care for Women Undergoing Abortion]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i="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t>Speaker’s Notes: </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dirty="0" smtClean="0"/>
              <a:t>After</a:t>
            </a:r>
            <a:r>
              <a:rPr lang="en-US" sz="1100" b="0" i="0" baseline="0" dirty="0" smtClean="0"/>
              <a:t> 12 – 14 weeks, dilatation and evacuation (D&amp;E) is recommended for women who choose surgical abortion.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baseline="0" dirty="0" smtClean="0"/>
              <a:t>D&amp;C should be replaced with D&amp;E.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i="0" dirty="0" smtClean="0"/>
          </a:p>
        </p:txBody>
      </p:sp>
      <p:sp>
        <p:nvSpPr>
          <p:cNvPr id="4" name="Slide Number Placeholder 3"/>
          <p:cNvSpPr>
            <a:spLocks noGrp="1"/>
          </p:cNvSpPr>
          <p:nvPr>
            <p:ph type="sldNum" sz="quarter" idx="10"/>
          </p:nvPr>
        </p:nvSpPr>
        <p:spPr/>
        <p:txBody>
          <a:bodyPr/>
          <a:lstStyle/>
          <a:p>
            <a:fld id="{8F38D732-6D31-4EF8-A28C-76CFDEC958E6}" type="slidenum">
              <a:rPr lang="en-US" smtClean="0"/>
              <a:pPr/>
              <a:t>61</a:t>
            </a:fld>
            <a:endParaRPr lang="en-US" dirty="0"/>
          </a:p>
        </p:txBody>
      </p:sp>
    </p:spTree>
    <p:extLst>
      <p:ext uri="{BB962C8B-B14F-4D97-AF65-F5344CB8AC3E}">
        <p14:creationId xmlns:p14="http://schemas.microsoft.com/office/powerpoint/2010/main" val="138420018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42289" rtl="0" eaLnBrk="1" fontAlgn="auto" latinLnBrk="0" hangingPunct="1">
              <a:lnSpc>
                <a:spcPct val="100000"/>
              </a:lnSpc>
              <a:spcBef>
                <a:spcPts val="0"/>
              </a:spcBef>
              <a:spcAft>
                <a:spcPts val="0"/>
              </a:spcAft>
              <a:buClrTx/>
              <a:buSzTx/>
              <a:buFontTx/>
              <a:buNone/>
              <a:tabLst/>
              <a:defRPr/>
            </a:pPr>
            <a:r>
              <a:rPr lang="en-US" sz="1100" b="0" i="1" dirty="0" smtClean="0"/>
              <a:t>[Module</a:t>
            </a:r>
            <a:r>
              <a:rPr lang="en-US" sz="1100" b="0" i="1" baseline="0" dirty="0" smtClean="0"/>
              <a:t> 2: Clinical Care for Women Undergoing Abortion]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i="1" dirty="0" smtClean="0"/>
          </a:p>
          <a:p>
            <a:pPr marL="0" marR="0" lvl="0" indent="0" algn="l" defTabSz="914400" rtl="0" eaLnBrk="1" fontAlgn="auto" latinLnBrk="0" hangingPunct="1">
              <a:lnSpc>
                <a:spcPct val="100000"/>
              </a:lnSpc>
              <a:spcBef>
                <a:spcPts val="0"/>
              </a:spcBef>
              <a:spcAft>
                <a:spcPts val="0"/>
              </a:spcAft>
              <a:buClrTx/>
              <a:buSzPct val="130000"/>
              <a:buFont typeface="Arial" pitchFamily="34" charset="0"/>
              <a:buNone/>
              <a:tabLst/>
              <a:defRPr/>
            </a:pPr>
            <a:r>
              <a:rPr lang="en-US" sz="1100" b="1" dirty="0" smtClean="0"/>
              <a:t>Speaker’s Notes:</a:t>
            </a:r>
          </a:p>
          <a:p>
            <a:pPr marL="0" lvl="0" indent="0">
              <a:buSzPct val="130000"/>
              <a:buFont typeface="Arial" pitchFamily="34" charset="0"/>
              <a:buNone/>
            </a:pPr>
            <a:r>
              <a:rPr lang="en-US" sz="1100" dirty="0" smtClean="0"/>
              <a:t>Here we see that third</a:t>
            </a:r>
            <a:r>
              <a:rPr lang="en-US" sz="1100" baseline="0" dirty="0" smtClean="0"/>
              <a:t> important area of pre-abortion care:  </a:t>
            </a:r>
            <a:r>
              <a:rPr lang="en-US" sz="1100" dirty="0" smtClean="0"/>
              <a:t>All women having surgical abortion, regardless of their risk of pelvic inflammatory infection, should receive appropriate prophylactic antibiotics pre- or peri-operatively. </a:t>
            </a:r>
          </a:p>
          <a:p>
            <a:pPr marL="0" lvl="0" indent="0">
              <a:buSzPct val="130000"/>
              <a:buFont typeface="Arial" pitchFamily="34" charset="0"/>
              <a:buNone/>
            </a:pPr>
            <a:endParaRPr lang="en-US" sz="1100" dirty="0" smtClean="0"/>
          </a:p>
          <a:p>
            <a:pPr marL="0" lvl="0" indent="0">
              <a:buSzPct val="130000"/>
              <a:buFont typeface="Arial" pitchFamily="34" charset="0"/>
              <a:buNone/>
            </a:pPr>
            <a:r>
              <a:rPr lang="en-US" sz="1100" dirty="0" smtClean="0"/>
              <a:t>However, where antibiotics are not available for prophylactic use, abortion may still be performed. </a:t>
            </a:r>
          </a:p>
          <a:p>
            <a:pPr>
              <a:defRPr/>
            </a:pPr>
            <a:endParaRPr lang="en-US" sz="1100" u="sng" baseline="0" dirty="0" smtClean="0"/>
          </a:p>
        </p:txBody>
      </p:sp>
      <p:sp>
        <p:nvSpPr>
          <p:cNvPr id="4" name="Slide Number Placeholder 3"/>
          <p:cNvSpPr>
            <a:spLocks noGrp="1"/>
          </p:cNvSpPr>
          <p:nvPr>
            <p:ph type="sldNum" sz="quarter" idx="10"/>
          </p:nvPr>
        </p:nvSpPr>
        <p:spPr/>
        <p:txBody>
          <a:bodyPr/>
          <a:lstStyle/>
          <a:p>
            <a:fld id="{8F38D732-6D31-4EF8-A28C-76CFDEC958E6}" type="slidenum">
              <a:rPr lang="en-US" smtClean="0"/>
              <a:pPr/>
              <a:t>62</a:t>
            </a:fld>
            <a:endParaRPr lang="en-US" dirty="0"/>
          </a:p>
        </p:txBody>
      </p:sp>
    </p:spTree>
    <p:extLst>
      <p:ext uri="{BB962C8B-B14F-4D97-AF65-F5344CB8AC3E}">
        <p14:creationId xmlns:p14="http://schemas.microsoft.com/office/powerpoint/2010/main" val="138420018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42289" rtl="0" eaLnBrk="1" fontAlgn="auto" latinLnBrk="0" hangingPunct="1">
              <a:lnSpc>
                <a:spcPct val="100000"/>
              </a:lnSpc>
              <a:spcBef>
                <a:spcPts val="0"/>
              </a:spcBef>
              <a:spcAft>
                <a:spcPts val="0"/>
              </a:spcAft>
              <a:buClrTx/>
              <a:buSzTx/>
              <a:buFontTx/>
              <a:buNone/>
              <a:tabLst/>
              <a:defRPr/>
            </a:pPr>
            <a:r>
              <a:rPr lang="en-US" sz="1100" b="0" i="1" dirty="0" smtClean="0"/>
              <a:t>[Module</a:t>
            </a:r>
            <a:r>
              <a:rPr lang="en-US" sz="1100" b="0" i="1" baseline="0" dirty="0" smtClean="0"/>
              <a:t> 2: Clinical Care for Women Undergoing Abortion]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i="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t>Speaker’s Notes: </a:t>
            </a:r>
            <a:endParaRPr lang="en-US" sz="1100" i="1" dirty="0" smtClean="0"/>
          </a:p>
          <a:p>
            <a:pPr marL="0" indent="0" defTabSz="1066800">
              <a:lnSpc>
                <a:spcPct val="90000"/>
              </a:lnSpc>
              <a:spcBef>
                <a:spcPct val="0"/>
              </a:spcBef>
              <a:spcAft>
                <a:spcPct val="10000"/>
              </a:spcAft>
              <a:buSzPct val="130000"/>
              <a:buFont typeface="Arial" pitchFamily="34" charset="0"/>
              <a:buNone/>
            </a:pPr>
            <a:r>
              <a:rPr lang="en-US" sz="1100" dirty="0" smtClean="0"/>
              <a:t>Now</a:t>
            </a:r>
            <a:r>
              <a:rPr lang="en-US" sz="1100" baseline="0" dirty="0" smtClean="0"/>
              <a:t> in the following three slides, we will highlight some key information relevant to cases when the woman chooses a medical abortion. </a:t>
            </a:r>
            <a:endParaRPr lang="en-US" sz="1100" dirty="0" smtClean="0"/>
          </a:p>
          <a:p>
            <a:pPr>
              <a:defRPr/>
            </a:pPr>
            <a:endParaRPr lang="en-US" sz="1100" u="sng" baseline="0" dirty="0" smtClean="0"/>
          </a:p>
        </p:txBody>
      </p:sp>
      <p:sp>
        <p:nvSpPr>
          <p:cNvPr id="4" name="Slide Number Placeholder 3"/>
          <p:cNvSpPr>
            <a:spLocks noGrp="1"/>
          </p:cNvSpPr>
          <p:nvPr>
            <p:ph type="sldNum" sz="quarter" idx="10"/>
          </p:nvPr>
        </p:nvSpPr>
        <p:spPr/>
        <p:txBody>
          <a:bodyPr/>
          <a:lstStyle/>
          <a:p>
            <a:fld id="{8F38D732-6D31-4EF8-A28C-76CFDEC958E6}" type="slidenum">
              <a:rPr lang="en-US" smtClean="0"/>
              <a:pPr/>
              <a:t>63</a:t>
            </a:fld>
            <a:endParaRPr lang="en-US" dirty="0"/>
          </a:p>
        </p:txBody>
      </p:sp>
    </p:spTree>
    <p:extLst>
      <p:ext uri="{BB962C8B-B14F-4D97-AF65-F5344CB8AC3E}">
        <p14:creationId xmlns:p14="http://schemas.microsoft.com/office/powerpoint/2010/main" val="138420018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42289" rtl="0" eaLnBrk="1" fontAlgn="auto" latinLnBrk="0" hangingPunct="1">
              <a:lnSpc>
                <a:spcPct val="100000"/>
              </a:lnSpc>
              <a:spcBef>
                <a:spcPts val="0"/>
              </a:spcBef>
              <a:spcAft>
                <a:spcPts val="0"/>
              </a:spcAft>
              <a:buClrTx/>
              <a:buSzTx/>
              <a:buFontTx/>
              <a:buNone/>
              <a:tabLst/>
              <a:defRPr/>
            </a:pPr>
            <a:r>
              <a:rPr lang="en-US" sz="1100" b="0" i="1" dirty="0" smtClean="0"/>
              <a:t>[Module</a:t>
            </a:r>
            <a:r>
              <a:rPr lang="en-US" sz="1100" b="0" i="1" baseline="0" dirty="0" smtClean="0"/>
              <a:t> 2: Clinical Care for Women Undergoing Abortion]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i="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t>Speaker’s Notes: </a:t>
            </a:r>
            <a:endParaRPr lang="en-US" sz="1100" i="1" dirty="0" smtClean="0"/>
          </a:p>
          <a:p>
            <a:pPr>
              <a:defRPr/>
            </a:pPr>
            <a:r>
              <a:rPr lang="en-US" sz="1100" u="none" baseline="0" dirty="0" smtClean="0"/>
              <a:t>The two medical methods recommended are:</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dirty="0" smtClean="0">
                <a:ea typeface="ＭＳ Ｐゴシック" pitchFamily="34" charset="-128"/>
              </a:rPr>
              <a:t>Mifepristone followed by misoprostol; or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dirty="0" smtClean="0"/>
              <a:t>Misoprostol alone when mifepristone is unavailable.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100"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100"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100" b="1" dirty="0" smtClean="0"/>
          </a:p>
          <a:p>
            <a:pPr marL="171450" indent="-171450">
              <a:buFont typeface="Arial" pitchFamily="34" charset="0"/>
              <a:buChar char="•"/>
              <a:defRPr/>
            </a:pPr>
            <a:endParaRPr lang="en-US" sz="1100" u="none" baseline="0" dirty="0" smtClean="0"/>
          </a:p>
        </p:txBody>
      </p:sp>
      <p:sp>
        <p:nvSpPr>
          <p:cNvPr id="4" name="Slide Number Placeholder 3"/>
          <p:cNvSpPr>
            <a:spLocks noGrp="1"/>
          </p:cNvSpPr>
          <p:nvPr>
            <p:ph type="sldNum" sz="quarter" idx="10"/>
          </p:nvPr>
        </p:nvSpPr>
        <p:spPr/>
        <p:txBody>
          <a:bodyPr/>
          <a:lstStyle/>
          <a:p>
            <a:fld id="{8F38D732-6D31-4EF8-A28C-76CFDEC958E6}" type="slidenum">
              <a:rPr lang="en-US" smtClean="0"/>
              <a:pPr/>
              <a:t>64</a:t>
            </a:fld>
            <a:endParaRPr lang="en-US" dirty="0"/>
          </a:p>
        </p:txBody>
      </p:sp>
    </p:spTree>
    <p:extLst>
      <p:ext uri="{BB962C8B-B14F-4D97-AF65-F5344CB8AC3E}">
        <p14:creationId xmlns:p14="http://schemas.microsoft.com/office/powerpoint/2010/main" val="13842001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42289" rtl="0" eaLnBrk="1" fontAlgn="auto" latinLnBrk="0" hangingPunct="1">
              <a:lnSpc>
                <a:spcPct val="100000"/>
              </a:lnSpc>
              <a:spcBef>
                <a:spcPts val="0"/>
              </a:spcBef>
              <a:spcAft>
                <a:spcPts val="0"/>
              </a:spcAft>
              <a:buClrTx/>
              <a:buSzTx/>
              <a:buFontTx/>
              <a:buNone/>
              <a:tabLst/>
              <a:defRPr/>
            </a:pPr>
            <a:r>
              <a:rPr lang="en-US" sz="1100" b="0" i="1" dirty="0" smtClean="0"/>
              <a:t>[Module</a:t>
            </a:r>
            <a:r>
              <a:rPr lang="en-US" sz="1100" b="0" i="1" baseline="0" dirty="0" smtClean="0"/>
              <a:t> 2: Clinical Care for Women Undergoing Abortion]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i="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t>Speaker’s Notes: </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dirty="0" smtClean="0"/>
              <a:t>These</a:t>
            </a:r>
            <a:r>
              <a:rPr lang="en-US" sz="1100" b="0" i="0" baseline="0" dirty="0" smtClean="0"/>
              <a:t> flow charts [1]  show us the </a:t>
            </a:r>
            <a:r>
              <a:rPr kumimoji="0" lang="en-US" altLang="ja-JP" sz="1100" b="0" i="0" u="none" strike="noStrike" kern="1200" cap="none" normalizeH="0" baseline="0" dirty="0" smtClean="0">
                <a:ln>
                  <a:noFill/>
                </a:ln>
                <a:effectLst/>
                <a:ea typeface="Calibri" pitchFamily="34" charset="0"/>
                <a:cs typeface="Times New Roman" pitchFamily="18" charset="0"/>
              </a:rPr>
              <a:t>doses, route and timing per gestational age (up to 7 weeks in the flowchart on the top; 7 – 9 weeks in the flow chart on the bottom.)</a:t>
            </a: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altLang="ja-JP" sz="1100" b="0" i="0" u="none" strike="noStrike" kern="1200" cap="none" normalizeH="0" baseline="0" dirty="0" smtClean="0">
              <a:ln>
                <a:noFill/>
              </a:ln>
              <a:effectLst/>
              <a:ea typeface="Calibri" pitchFamily="34" charset="0"/>
              <a:cs typeface="Times New Roman" pitchFamily="18" charset="0"/>
            </a:endParaRPr>
          </a:p>
          <a:p>
            <a:pPr marL="171450" indent="-171450" eaLnBrk="1" hangingPunct="1">
              <a:spcBef>
                <a:spcPct val="0"/>
              </a:spcBef>
              <a:buFont typeface="Arial" pitchFamily="34" charset="0"/>
              <a:buChar char="•"/>
            </a:pPr>
            <a:r>
              <a:rPr lang="en-US" sz="1100" dirty="0" smtClean="0">
                <a:cs typeface="Arial" pitchFamily="34" charset="0"/>
              </a:rPr>
              <a:t>“For medical abortion up to 9 weeks gestation, the recommended method is oral mifepristone 200 mg, followed in 24-48 hours by misoprostol.  For gestations up to 7 weeks, oral misoprostol 400mcg may be recommended.  However, the recommended route of misoprostol administration for gestations up to 9 weeks is 800mcg vaginal, </a:t>
            </a:r>
            <a:r>
              <a:rPr lang="en-US" sz="1100" dirty="0" err="1" smtClean="0">
                <a:cs typeface="Arial" pitchFamily="34" charset="0"/>
              </a:rPr>
              <a:t>buccal</a:t>
            </a:r>
            <a:r>
              <a:rPr lang="en-US" sz="1100" dirty="0" smtClean="0">
                <a:cs typeface="Arial" pitchFamily="34" charset="0"/>
              </a:rPr>
              <a:t> or sublingual.”  </a:t>
            </a:r>
          </a:p>
          <a:p>
            <a:pPr marL="0" indent="0" eaLnBrk="1" hangingPunct="1">
              <a:spcBef>
                <a:spcPct val="0"/>
              </a:spcBef>
              <a:buFont typeface="Arial" pitchFamily="34" charset="0"/>
              <a:buNone/>
            </a:pPr>
            <a:endParaRPr lang="en-US" sz="1100" b="1" dirty="0" smtClean="0">
              <a:cs typeface="Arial" pitchFamily="34" charset="0"/>
            </a:endParaRPr>
          </a:p>
          <a:p>
            <a:pPr marL="171450" indent="-171450" eaLnBrk="1" hangingPunct="1">
              <a:spcBef>
                <a:spcPct val="0"/>
              </a:spcBef>
              <a:buFont typeface="Arial" pitchFamily="34" charset="0"/>
              <a:buChar char="•"/>
            </a:pPr>
            <a:r>
              <a:rPr lang="en-US" sz="1100" dirty="0" smtClean="0">
                <a:cs typeface="Arial" pitchFamily="34" charset="0"/>
              </a:rPr>
              <a:t>“Mifepristone is an antiprogestogen which binds to progesterone receptors, inhibiting the action of progesterone and interfering with the continuation of pregnancy.  The combination of mifepristone and misoprostol for medical abortion is now included on the WHO Model List of Essential Medicines. Randomized controlled trials have demonstrated superior effectiveness of the combined regimen (mifepristone followed by misoprostol) compared to misoprostol used alone.  Additionally, randomized controlled trials indicate that 200 mg of mifepristone is as efficacious as 600mg.  The efficacy of misoprostol may vary depending upon gestational age, route of administration, and frequency of dosing.  Research is currently ongoing to determine in what clinical situations, if any, a lower dose of misoprostol might be used with comparable efficacy. Vaginal administration of misoprostol is recommended based on its higher effectiveness and lower rates of side-effects than other routes of administration.  However, some women may prefer a non-vaginal route.  Explaining that the misoprostol dose should be taken as planned regardless of whether bleeding occurs following mifepristone is important for the few women who experience such bleeding following mifepristone administration.</a:t>
            </a:r>
          </a:p>
          <a:p>
            <a:pPr marL="0" indent="0" eaLnBrk="1" hangingPunct="1">
              <a:spcBef>
                <a:spcPct val="0"/>
              </a:spcBef>
              <a:buFont typeface="Arial" pitchFamily="34" charset="0"/>
              <a:buNone/>
            </a:pPr>
            <a:endParaRPr lang="en-US" sz="1100" dirty="0" smtClean="0">
              <a:cs typeface="Arial" pitchFamily="34" charset="0"/>
            </a:endParaRPr>
          </a:p>
          <a:p>
            <a:pPr marL="171450" indent="-171450" eaLnBrk="1" hangingPunct="1">
              <a:spcBef>
                <a:spcPct val="0"/>
              </a:spcBef>
              <a:buFont typeface="Arial" pitchFamily="34" charset="0"/>
              <a:buChar char="•"/>
            </a:pPr>
            <a:r>
              <a:rPr lang="en-US" sz="1100" dirty="0" smtClean="0">
                <a:cs typeface="Arial" pitchFamily="34" charset="0"/>
              </a:rPr>
              <a:t>“For medical abortion up to 9 weeks (63 days) efficacy rates of up to 98% are reported.  2-5% of women treated with the combination of mifepristone and misoprostol will require surgical intervention to resolve an incomplete abortion, terminate a continuing pregnancy, or control bleeding (</a:t>
            </a:r>
            <a:r>
              <a:rPr lang="nb-NO" sz="1100" dirty="0" smtClean="0">
                <a:cs typeface="Arial" pitchFamily="34" charset="0"/>
              </a:rPr>
              <a:t>Trussell et al. 1999; Fjerstad M et al. 2009; WHO 2000)</a:t>
            </a:r>
            <a:r>
              <a:rPr lang="en-US" sz="1100" dirty="0" smtClean="0">
                <a:cs typeface="Arial" pitchFamily="34" charset="0"/>
              </a:rPr>
              <a:t>”[1].</a:t>
            </a:r>
          </a:p>
          <a:p>
            <a:pPr rtl="0" eaLnBrk="1" fontAlgn="ctr" latinLnBrk="0" hangingPunct="1"/>
            <a:endParaRPr lang="en-US" sz="1100" dirty="0" smtClean="0"/>
          </a:p>
          <a:p>
            <a:pPr>
              <a:defRPr/>
            </a:pPr>
            <a:r>
              <a:rPr lang="en-US" sz="1100" b="1" u="none" baseline="0" dirty="0" smtClean="0"/>
              <a:t>Source:</a:t>
            </a:r>
            <a:endParaRPr lang="en-US" sz="1100" b="0" u="none" baseline="0" dirty="0" smtClean="0"/>
          </a:p>
          <a:p>
            <a:pPr>
              <a:defRPr/>
            </a:pPr>
            <a:r>
              <a:rPr lang="en-US" sz="1100" b="0" u="none" baseline="0" dirty="0" smtClean="0"/>
              <a:t>1. Nathalie Kapp, MD, MPH, Department of Reproductive Health Research, World Health Organization; PowerPoint presentation: “Revised guidelines for safe abortion”, August 29, 2012. </a:t>
            </a:r>
            <a:endParaRPr lang="en-US" sz="1100" b="1" u="none" baseline="0" dirty="0" smtClean="0"/>
          </a:p>
          <a:p>
            <a:pPr>
              <a:defRPr/>
            </a:pPr>
            <a:endParaRPr lang="en-US" sz="1100" u="sng"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i="1" dirty="0" smtClean="0"/>
          </a:p>
        </p:txBody>
      </p:sp>
      <p:sp>
        <p:nvSpPr>
          <p:cNvPr id="4" name="Slide Number Placeholder 3"/>
          <p:cNvSpPr>
            <a:spLocks noGrp="1"/>
          </p:cNvSpPr>
          <p:nvPr>
            <p:ph type="sldNum" sz="quarter" idx="10"/>
          </p:nvPr>
        </p:nvSpPr>
        <p:spPr/>
        <p:txBody>
          <a:bodyPr/>
          <a:lstStyle/>
          <a:p>
            <a:fld id="{8F38D732-6D31-4EF8-A28C-76CFDEC958E6}" type="slidenum">
              <a:rPr lang="en-US" smtClean="0"/>
              <a:pPr/>
              <a:t>65</a:t>
            </a:fld>
            <a:endParaRPr lang="en-US" dirty="0"/>
          </a:p>
        </p:txBody>
      </p:sp>
    </p:spTree>
    <p:extLst>
      <p:ext uri="{BB962C8B-B14F-4D97-AF65-F5344CB8AC3E}">
        <p14:creationId xmlns:p14="http://schemas.microsoft.com/office/powerpoint/2010/main" val="197253848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42289" rtl="0" eaLnBrk="1" fontAlgn="auto" latinLnBrk="0" hangingPunct="1">
              <a:lnSpc>
                <a:spcPct val="100000"/>
              </a:lnSpc>
              <a:spcBef>
                <a:spcPts val="0"/>
              </a:spcBef>
              <a:spcAft>
                <a:spcPts val="0"/>
              </a:spcAft>
              <a:buClrTx/>
              <a:buSzTx/>
              <a:buFontTx/>
              <a:buNone/>
              <a:tabLst/>
              <a:defRPr/>
            </a:pPr>
            <a:r>
              <a:rPr lang="en-US" sz="1100" b="0" i="1" dirty="0" smtClean="0"/>
              <a:t>[Module</a:t>
            </a:r>
            <a:r>
              <a:rPr lang="en-US" sz="1100" b="0" i="1" baseline="0" dirty="0" smtClean="0"/>
              <a:t> 2: Clinical Care for Women Undergoing Abortion]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i="1" dirty="0" smtClean="0"/>
          </a:p>
          <a:p>
            <a:pPr>
              <a:defRPr/>
            </a:pPr>
            <a:endParaRPr lang="en-US" sz="1100" u="sng"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i="1" dirty="0" smtClean="0"/>
          </a:p>
        </p:txBody>
      </p:sp>
      <p:sp>
        <p:nvSpPr>
          <p:cNvPr id="4" name="Slide Number Placeholder 3"/>
          <p:cNvSpPr>
            <a:spLocks noGrp="1"/>
          </p:cNvSpPr>
          <p:nvPr>
            <p:ph type="sldNum" sz="quarter" idx="10"/>
          </p:nvPr>
        </p:nvSpPr>
        <p:spPr/>
        <p:txBody>
          <a:bodyPr/>
          <a:lstStyle/>
          <a:p>
            <a:fld id="{8F38D732-6D31-4EF8-A28C-76CFDEC958E6}" type="slidenum">
              <a:rPr lang="en-US" smtClean="0"/>
              <a:pPr/>
              <a:t>66</a:t>
            </a:fld>
            <a:endParaRPr lang="en-US" dirty="0"/>
          </a:p>
        </p:txBody>
      </p:sp>
    </p:spTree>
    <p:extLst>
      <p:ext uri="{BB962C8B-B14F-4D97-AF65-F5344CB8AC3E}">
        <p14:creationId xmlns:p14="http://schemas.microsoft.com/office/powerpoint/2010/main" val="234694887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42289" rtl="0" eaLnBrk="1" fontAlgn="auto" latinLnBrk="0" hangingPunct="1">
              <a:lnSpc>
                <a:spcPct val="100000"/>
              </a:lnSpc>
              <a:spcBef>
                <a:spcPts val="0"/>
              </a:spcBef>
              <a:spcAft>
                <a:spcPts val="0"/>
              </a:spcAft>
              <a:buClrTx/>
              <a:buSzTx/>
              <a:buFontTx/>
              <a:buNone/>
              <a:tabLst/>
              <a:defRPr/>
            </a:pPr>
            <a:r>
              <a:rPr lang="en-US" sz="1100" b="0" i="1" dirty="0" smtClean="0"/>
              <a:t>[Module</a:t>
            </a:r>
            <a:r>
              <a:rPr lang="en-US" sz="1100" b="0" i="1" baseline="0" dirty="0" smtClean="0"/>
              <a:t> 2: Clinical Care for Women Undergoing Abortion]</a:t>
            </a:r>
          </a:p>
          <a:p>
            <a:pPr marL="0" marR="0" indent="0" algn="l" defTabSz="942289" rtl="0" eaLnBrk="1" fontAlgn="auto" latinLnBrk="0" hangingPunct="1">
              <a:lnSpc>
                <a:spcPct val="100000"/>
              </a:lnSpc>
              <a:spcBef>
                <a:spcPts val="0"/>
              </a:spcBef>
              <a:spcAft>
                <a:spcPts val="0"/>
              </a:spcAft>
              <a:buClrTx/>
              <a:buSzTx/>
              <a:buFontTx/>
              <a:buNone/>
              <a:tabLst/>
              <a:defRPr/>
            </a:pPr>
            <a:endParaRPr lang="en-US" sz="1100" b="0" i="1" baseline="0" dirty="0" smtClean="0">
              <a:solidFill>
                <a:srgbClr val="FFFF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t>Speaker’s Notes: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1" i="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dirty="0" smtClean="0"/>
              <a:t>For pregnancies of gestational</a:t>
            </a:r>
            <a:r>
              <a:rPr lang="en-US" sz="1100" b="0" i="0" baseline="0" dirty="0" smtClean="0"/>
              <a:t> age greater than 24 weeks, the dose of misoprostol should be reduced due to the greater sensitivity of the uterus to prostaglandins, but the lack of clinical studies precludes specific dosing recommendations. </a:t>
            </a:r>
            <a:endParaRPr lang="en-US" sz="1100" b="0" i="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i="1" dirty="0" smtClean="0"/>
          </a:p>
          <a:p>
            <a:pPr>
              <a:defRPr/>
            </a:pPr>
            <a:endParaRPr lang="en-US" sz="1100" u="sng"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i="1" dirty="0" smtClean="0"/>
          </a:p>
        </p:txBody>
      </p:sp>
      <p:sp>
        <p:nvSpPr>
          <p:cNvPr id="4" name="Slide Number Placeholder 3"/>
          <p:cNvSpPr>
            <a:spLocks noGrp="1"/>
          </p:cNvSpPr>
          <p:nvPr>
            <p:ph type="sldNum" sz="quarter" idx="10"/>
          </p:nvPr>
        </p:nvSpPr>
        <p:spPr/>
        <p:txBody>
          <a:bodyPr/>
          <a:lstStyle/>
          <a:p>
            <a:fld id="{8F38D732-6D31-4EF8-A28C-76CFDEC958E6}" type="slidenum">
              <a:rPr lang="en-US" smtClean="0"/>
              <a:pPr/>
              <a:t>67</a:t>
            </a:fld>
            <a:endParaRPr lang="en-US" dirty="0"/>
          </a:p>
        </p:txBody>
      </p:sp>
    </p:spTree>
    <p:extLst>
      <p:ext uri="{BB962C8B-B14F-4D97-AF65-F5344CB8AC3E}">
        <p14:creationId xmlns:p14="http://schemas.microsoft.com/office/powerpoint/2010/main" val="234694887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42289" rtl="0" eaLnBrk="1" fontAlgn="auto" latinLnBrk="0" hangingPunct="1">
              <a:lnSpc>
                <a:spcPct val="100000"/>
              </a:lnSpc>
              <a:spcBef>
                <a:spcPts val="0"/>
              </a:spcBef>
              <a:spcAft>
                <a:spcPts val="0"/>
              </a:spcAft>
              <a:buClrTx/>
              <a:buSzTx/>
              <a:buFontTx/>
              <a:buNone/>
              <a:tabLst/>
              <a:defRPr/>
            </a:pPr>
            <a:r>
              <a:rPr lang="en-US" sz="1100" b="0" i="1" dirty="0" smtClean="0"/>
              <a:t>[Module</a:t>
            </a:r>
            <a:r>
              <a:rPr lang="en-US" sz="1100" b="0" i="1" baseline="0" dirty="0" smtClean="0"/>
              <a:t> 2: Clinical Care for Women Undergoing Abortion]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i="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i="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t>Speaker’s Notes: </a:t>
            </a:r>
            <a:endParaRPr lang="en-US" sz="1100" i="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smtClean="0"/>
              <a:t>Now we</a:t>
            </a:r>
            <a:r>
              <a:rPr lang="en-US" sz="1100" b="0" baseline="0" dirty="0" smtClean="0"/>
              <a:t> will look at the high-level flow chart for the treatment procedure using m</a:t>
            </a:r>
            <a:r>
              <a:rPr lang="en-US" sz="1100" dirty="0" smtClean="0"/>
              <a:t>isoprostol alone when mifepristone is unavailable.</a:t>
            </a:r>
          </a:p>
        </p:txBody>
      </p:sp>
      <p:sp>
        <p:nvSpPr>
          <p:cNvPr id="4" name="Slide Number Placeholder 3"/>
          <p:cNvSpPr>
            <a:spLocks noGrp="1"/>
          </p:cNvSpPr>
          <p:nvPr>
            <p:ph type="sldNum" sz="quarter" idx="10"/>
          </p:nvPr>
        </p:nvSpPr>
        <p:spPr/>
        <p:txBody>
          <a:bodyPr/>
          <a:lstStyle/>
          <a:p>
            <a:fld id="{8F38D732-6D31-4EF8-A28C-76CFDEC958E6}" type="slidenum">
              <a:rPr lang="en-US" smtClean="0"/>
              <a:pPr/>
              <a:t>68</a:t>
            </a:fld>
            <a:endParaRPr lang="en-US" dirty="0"/>
          </a:p>
        </p:txBody>
      </p:sp>
    </p:spTree>
    <p:extLst>
      <p:ext uri="{BB962C8B-B14F-4D97-AF65-F5344CB8AC3E}">
        <p14:creationId xmlns:p14="http://schemas.microsoft.com/office/powerpoint/2010/main" val="138420018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42289" rtl="0" eaLnBrk="1" fontAlgn="auto" latinLnBrk="0" hangingPunct="1">
              <a:lnSpc>
                <a:spcPct val="100000"/>
              </a:lnSpc>
              <a:spcBef>
                <a:spcPts val="0"/>
              </a:spcBef>
              <a:spcAft>
                <a:spcPts val="0"/>
              </a:spcAft>
              <a:buClrTx/>
              <a:buSzTx/>
              <a:buFontTx/>
              <a:buNone/>
              <a:tabLst/>
              <a:defRPr/>
            </a:pPr>
            <a:r>
              <a:rPr lang="en-US" sz="1100" b="0" i="1" dirty="0" smtClean="0"/>
              <a:t>[Module</a:t>
            </a:r>
            <a:r>
              <a:rPr lang="en-US" sz="1100" b="0" i="1" baseline="0" dirty="0" smtClean="0"/>
              <a:t> 2: Clinical Care for Women Undergoing Abortion]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i="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t>Speaker’s Notes: </a:t>
            </a:r>
            <a:endParaRPr lang="en-US" sz="1100" i="1" dirty="0" smtClean="0"/>
          </a:p>
          <a:p>
            <a:pPr marL="171450" indent="-171450" eaLnBrk="1" hangingPunct="1">
              <a:spcBef>
                <a:spcPct val="0"/>
              </a:spcBef>
              <a:buFont typeface="Arial" pitchFamily="34" charset="0"/>
              <a:buChar char="•"/>
            </a:pPr>
            <a:r>
              <a:rPr lang="en-US" sz="1100" dirty="0" smtClean="0">
                <a:cs typeface="Arial" pitchFamily="34" charset="0"/>
              </a:rPr>
              <a:t>“Where mifepristone is not available, for pregnancies up to 12 weeks, the recommended regimen for medical abortion is vaginal or sublingual misoprostol, 800mcg, repeated at intervals of 3-12 hours. Sublingual misoprostol is less effective than vaginal administration unless given every 3 hours</a:t>
            </a:r>
            <a:r>
              <a:rPr lang="en-US" sz="1100" baseline="0" dirty="0" smtClean="0">
                <a:cs typeface="Arial" pitchFamily="34" charset="0"/>
              </a:rPr>
              <a:t> and </a:t>
            </a:r>
            <a:r>
              <a:rPr lang="en-US" sz="1100" dirty="0" smtClean="0">
                <a:cs typeface="Arial" pitchFamily="34" charset="0"/>
              </a:rPr>
              <a:t>is associated with higher rates of side-effects than vaginal administration. When using misoprostol alone in nulliparous women, vaginal administration is more effective than sublingual administration.</a:t>
            </a:r>
          </a:p>
          <a:p>
            <a:pPr marL="171450" indent="-171450" eaLnBrk="1" hangingPunct="1">
              <a:spcBef>
                <a:spcPct val="0"/>
              </a:spcBef>
              <a:buFont typeface="Arial" pitchFamily="34" charset="0"/>
              <a:buChar char="•"/>
            </a:pPr>
            <a:r>
              <a:rPr lang="en-US" sz="1100" dirty="0" smtClean="0">
                <a:cs typeface="Arial" pitchFamily="34" charset="0"/>
              </a:rPr>
              <a:t>“Ethacridine lactate is associated with a similar interval to abortion as regimens using misoprostol alone.  However, studies have not compared the safety or efficacy of its use to that of the combined mifepristone and misoprostol regimen” [1].</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i="1" dirty="0" smtClean="0"/>
          </a:p>
          <a:p>
            <a:pPr>
              <a:defRPr/>
            </a:pPr>
            <a:r>
              <a:rPr lang="en-US" sz="1100" b="1" u="none" baseline="0" dirty="0" smtClean="0"/>
              <a:t>Source:</a:t>
            </a:r>
            <a:endParaRPr lang="en-US" sz="1100" b="0" u="none" baseline="0" dirty="0" smtClean="0"/>
          </a:p>
          <a:p>
            <a:pPr>
              <a:defRPr/>
            </a:pPr>
            <a:r>
              <a:rPr lang="en-US" sz="1100" b="0" u="none" baseline="0" dirty="0" smtClean="0"/>
              <a:t>1. Nathalie Kapp, MD, MPH, Department of Reproductive Health Research, World Health Organization; PowerPoint presentation: “Revised guidelines for safe abortion”, August 29, 2012. </a:t>
            </a:r>
            <a:endParaRPr lang="en-US" sz="1100" b="1" u="none" baseline="0" dirty="0" smtClean="0"/>
          </a:p>
          <a:p>
            <a:pPr>
              <a:defRPr/>
            </a:pPr>
            <a:endParaRPr lang="en-US" sz="1100" u="sng"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i="1" dirty="0" smtClean="0"/>
          </a:p>
        </p:txBody>
      </p:sp>
      <p:sp>
        <p:nvSpPr>
          <p:cNvPr id="4" name="Slide Number Placeholder 3"/>
          <p:cNvSpPr>
            <a:spLocks noGrp="1"/>
          </p:cNvSpPr>
          <p:nvPr>
            <p:ph type="sldNum" sz="quarter" idx="10"/>
          </p:nvPr>
        </p:nvSpPr>
        <p:spPr/>
        <p:txBody>
          <a:bodyPr/>
          <a:lstStyle/>
          <a:p>
            <a:fld id="{8F38D732-6D31-4EF8-A28C-76CFDEC958E6}" type="slidenum">
              <a:rPr lang="en-US" smtClean="0"/>
              <a:pPr/>
              <a:t>69</a:t>
            </a:fld>
            <a:endParaRPr lang="en-US" dirty="0"/>
          </a:p>
        </p:txBody>
      </p:sp>
    </p:spTree>
    <p:extLst>
      <p:ext uri="{BB962C8B-B14F-4D97-AF65-F5344CB8AC3E}">
        <p14:creationId xmlns:p14="http://schemas.microsoft.com/office/powerpoint/2010/main" val="23469488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100" i="1" dirty="0"/>
              <a:t>[Introduction]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t>Speaker’s Notes: </a:t>
            </a:r>
          </a:p>
          <a:p>
            <a:r>
              <a:rPr lang="en-US" sz="1100" i="0" dirty="0" smtClean="0"/>
              <a:t>As mentioned before, a considerable</a:t>
            </a:r>
            <a:r>
              <a:rPr lang="en-US" sz="1100" i="0" baseline="0" dirty="0" smtClean="0"/>
              <a:t> amount of new evidence regarding safe abortion services has been identified since the publication of the 2003 edition of the </a:t>
            </a:r>
            <a:r>
              <a:rPr lang="en-US" sz="1100" i="1" baseline="0" dirty="0" smtClean="0"/>
              <a:t>WHO Guidance.</a:t>
            </a:r>
            <a:r>
              <a:rPr lang="en-US" sz="1100" i="0" baseline="0" dirty="0" smtClean="0"/>
              <a:t> In particular, 18 areas were identified and profiles prepared for each. </a:t>
            </a:r>
            <a:endParaRPr lang="en-US" sz="1100" i="0" dirty="0" smtClean="0"/>
          </a:p>
          <a:p>
            <a:endParaRPr lang="en-US" sz="1100" baseline="0" dirty="0" smtClean="0"/>
          </a:p>
          <a:p>
            <a:r>
              <a:rPr lang="en-US" sz="1100" baseline="0" dirty="0" smtClean="0"/>
              <a:t>An e</a:t>
            </a:r>
            <a:r>
              <a:rPr lang="en-US" sz="1100" dirty="0" smtClean="0"/>
              <a:t>xtensive literature review was conducted</a:t>
            </a:r>
            <a:r>
              <a:rPr lang="en-US" sz="1100" baseline="0" dirty="0" smtClean="0"/>
              <a:t> to identify new data and other information on areas such as epidemiological evidence and estimates; methods of abortion; application of human rights for policymaking and legislation; and other topics. </a:t>
            </a:r>
            <a:r>
              <a:rPr lang="en-US" sz="1100" dirty="0" smtClean="0"/>
              <a:t>Cochrane systematic reviews of randomized clinical trials served</a:t>
            </a:r>
            <a:r>
              <a:rPr lang="en-US" sz="1100" baseline="0" dirty="0" smtClean="0"/>
              <a:t> </a:t>
            </a:r>
            <a:r>
              <a:rPr lang="en-US" sz="1100" dirty="0" smtClean="0"/>
              <a:t>as the primary source of evidence for recommendations. In addition, 3 systematic reviews</a:t>
            </a:r>
            <a:r>
              <a:rPr lang="en-US" sz="1100" baseline="0" dirty="0" smtClean="0"/>
              <a:t> were conducted outside the Cochrane database and published in peer-reviewed journals.  </a:t>
            </a:r>
          </a:p>
          <a:p>
            <a:endParaRPr lang="en-US" sz="1100" baseline="0" dirty="0" smtClean="0"/>
          </a:p>
          <a:p>
            <a:r>
              <a:rPr lang="en-US" sz="1100" baseline="0" dirty="0" smtClean="0"/>
              <a:t>The evidence was weighted on strength and quality using the GRADE system. </a:t>
            </a:r>
          </a:p>
          <a:p>
            <a:endParaRPr lang="en-US" sz="1100" baseline="0" dirty="0" smtClean="0"/>
          </a:p>
          <a:p>
            <a:r>
              <a:rPr lang="en-US" sz="1100" b="1" baseline="0" dirty="0" smtClean="0"/>
              <a:t>More information</a:t>
            </a:r>
            <a:r>
              <a:rPr lang="en-US" sz="1100" baseline="0" dirty="0" smtClean="0"/>
              <a:t>: </a:t>
            </a:r>
          </a:p>
          <a:p>
            <a:r>
              <a:rPr lang="en-US" sz="1100" baseline="0" dirty="0" smtClean="0"/>
              <a:t>GRADE system: </a:t>
            </a:r>
            <a:r>
              <a:rPr lang="en-US" sz="1200" b="0" i="0" u="none" strike="noStrike" kern="1200" baseline="0" dirty="0" smtClean="0">
                <a:solidFill>
                  <a:schemeClr val="tx1"/>
                </a:solidFill>
                <a:latin typeface="+mn-lt"/>
                <a:ea typeface="+mn-ea"/>
                <a:cs typeface="+mn-cs"/>
              </a:rPr>
              <a:t>Grading of Recommendations Assessment, Development and Evaluation</a:t>
            </a:r>
          </a:p>
          <a:p>
            <a:pPr marL="171450" indent="-171450">
              <a:buFont typeface="Arial" pitchFamily="34" charset="0"/>
              <a:buChar char="•"/>
            </a:pPr>
            <a:r>
              <a:rPr lang="en-US" sz="1200" b="0" i="0" u="none" strike="noStrike" kern="1200" baseline="0" dirty="0" smtClean="0">
                <a:solidFill>
                  <a:schemeClr val="tx1"/>
                </a:solidFill>
                <a:latin typeface="+mn-lt"/>
                <a:ea typeface="+mn-ea"/>
                <a:cs typeface="+mn-cs"/>
              </a:rPr>
              <a:t>Annex 2 of the </a:t>
            </a:r>
            <a:r>
              <a:rPr lang="en-US" sz="1200" b="0" i="1" u="none" strike="noStrike" kern="1200" baseline="0" dirty="0" smtClean="0">
                <a:solidFill>
                  <a:schemeClr val="tx1"/>
                </a:solidFill>
                <a:latin typeface="+mn-lt"/>
                <a:ea typeface="+mn-ea"/>
                <a:cs typeface="+mn-cs"/>
              </a:rPr>
              <a:t>WHO Safe Abortion Guidance </a:t>
            </a:r>
            <a:r>
              <a:rPr lang="en-US" sz="1200" b="0" i="0" u="none" strike="noStrike" kern="1200" baseline="0" dirty="0" smtClean="0">
                <a:solidFill>
                  <a:schemeClr val="tx1"/>
                </a:solidFill>
                <a:latin typeface="+mn-lt"/>
                <a:ea typeface="+mn-ea"/>
                <a:cs typeface="+mn-cs"/>
              </a:rPr>
              <a:t>provides Final GRADE questions and outcomes</a:t>
            </a:r>
          </a:p>
          <a:p>
            <a:pPr marL="171450" indent="-171450">
              <a:buFont typeface="Arial" pitchFamily="34" charset="0"/>
              <a:buChar char="•"/>
            </a:pPr>
            <a:r>
              <a:rPr lang="en-US" sz="1200" b="0" i="0" u="none" strike="noStrike" kern="1200" baseline="0" dirty="0" smtClean="0">
                <a:solidFill>
                  <a:schemeClr val="tx1"/>
                </a:solidFill>
                <a:latin typeface="+mn-lt"/>
                <a:ea typeface="+mn-ea"/>
                <a:cs typeface="+mn-cs"/>
              </a:rPr>
              <a:t>Annex 3 provides information on Standard GRADE criteria for grading of evidence</a:t>
            </a:r>
          </a:p>
          <a:p>
            <a:pPr marL="171450" indent="-171450">
              <a:buFont typeface="Arial" pitchFamily="34" charset="0"/>
              <a:buChar char="•"/>
            </a:pPr>
            <a:r>
              <a:rPr lang="en-US" sz="1200" b="0" i="0" u="none" strike="noStrike" kern="1200" baseline="0" dirty="0" smtClean="0">
                <a:solidFill>
                  <a:schemeClr val="tx1"/>
                </a:solidFill>
                <a:latin typeface="+mn-lt"/>
                <a:ea typeface="+mn-ea"/>
                <a:cs typeface="+mn-cs"/>
              </a:rPr>
              <a:t>Pp. 11 – 12 provide more information on how GRADE was used in the development of the 2</a:t>
            </a:r>
            <a:r>
              <a:rPr lang="en-US" sz="1200" b="0" i="0" u="none" strike="noStrike" kern="1200" baseline="30000" dirty="0" smtClean="0">
                <a:solidFill>
                  <a:schemeClr val="tx1"/>
                </a:solidFill>
                <a:latin typeface="+mn-lt"/>
                <a:ea typeface="+mn-ea"/>
                <a:cs typeface="+mn-cs"/>
              </a:rPr>
              <a:t>nd</a:t>
            </a:r>
            <a:r>
              <a:rPr lang="en-US" sz="1200" b="0" i="0" u="none" strike="noStrike" kern="1200" baseline="0" dirty="0" smtClean="0">
                <a:solidFill>
                  <a:schemeClr val="tx1"/>
                </a:solidFill>
                <a:latin typeface="+mn-lt"/>
                <a:ea typeface="+mn-ea"/>
                <a:cs typeface="+mn-cs"/>
              </a:rPr>
              <a:t> edition. </a:t>
            </a:r>
            <a:endParaRPr lang="en-US" sz="1100" dirty="0" smtClean="0"/>
          </a:p>
          <a:p>
            <a:endParaRPr lang="en-US" sz="1100" dirty="0" smtClean="0"/>
          </a:p>
          <a:p>
            <a:endParaRPr lang="en-US" sz="1100" dirty="0"/>
          </a:p>
        </p:txBody>
      </p:sp>
      <p:sp>
        <p:nvSpPr>
          <p:cNvPr id="4" name="Slide Number Placeholder 3"/>
          <p:cNvSpPr>
            <a:spLocks noGrp="1"/>
          </p:cNvSpPr>
          <p:nvPr>
            <p:ph type="sldNum" sz="quarter" idx="10"/>
          </p:nvPr>
        </p:nvSpPr>
        <p:spPr/>
        <p:txBody>
          <a:bodyPr/>
          <a:lstStyle/>
          <a:p>
            <a:fld id="{8F38D732-6D31-4EF8-A28C-76CFDEC958E6}" type="slidenum">
              <a:rPr lang="en-US" smtClean="0"/>
              <a:pPr/>
              <a:t>7</a:t>
            </a:fld>
            <a:endParaRPr lang="en-US" dirty="0"/>
          </a:p>
        </p:txBody>
      </p:sp>
    </p:spTree>
    <p:extLst>
      <p:ext uri="{BB962C8B-B14F-4D97-AF65-F5344CB8AC3E}">
        <p14:creationId xmlns:p14="http://schemas.microsoft.com/office/powerpoint/2010/main" val="373798638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42289" rtl="0" eaLnBrk="1" fontAlgn="auto" latinLnBrk="0" hangingPunct="1">
              <a:lnSpc>
                <a:spcPct val="100000"/>
              </a:lnSpc>
              <a:spcBef>
                <a:spcPts val="0"/>
              </a:spcBef>
              <a:spcAft>
                <a:spcPts val="0"/>
              </a:spcAft>
              <a:buClrTx/>
              <a:buSzTx/>
              <a:buFontTx/>
              <a:buNone/>
              <a:tabLst/>
              <a:defRPr/>
            </a:pPr>
            <a:r>
              <a:rPr lang="en-US" sz="1100" b="0" i="1" dirty="0" smtClean="0"/>
              <a:t>[Module</a:t>
            </a:r>
            <a:r>
              <a:rPr lang="en-US" sz="1100" b="0" i="1" baseline="0" dirty="0" smtClean="0"/>
              <a:t> 2: Clinical Care for Women Undergoing Abortion]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i="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smtClean="0"/>
              <a:t>Speaker’s Notes:</a:t>
            </a:r>
          </a:p>
          <a:p>
            <a:pPr marL="0" lvl="0" indent="0">
              <a:buFont typeface="Arial" pitchFamily="34" charset="0"/>
              <a:buNone/>
            </a:pPr>
            <a:r>
              <a:rPr lang="en-US" sz="1100" dirty="0" smtClean="0"/>
              <a:t>When</a:t>
            </a:r>
            <a:r>
              <a:rPr lang="en-US" sz="1100" baseline="0" dirty="0" smtClean="0"/>
              <a:t> performed by trained providers in well-equipped facilities, the risks and complications associated with abortion are remarkably low.  Nonetheless, health-care providers at all levels in the health care system should be competent to recognize the signs and symptoms of complications related to abortion, and either treat the woman, or promptly refer the women to a facility that is immediately able to provide treatment. </a:t>
            </a:r>
          </a:p>
          <a:p>
            <a:pPr marL="0" lvl="0" indent="0">
              <a:buFont typeface="Arial" pitchFamily="34" charset="0"/>
              <a:buNone/>
            </a:pPr>
            <a:endParaRPr lang="en-US" sz="1100" baseline="0" dirty="0" smtClean="0"/>
          </a:p>
          <a:p>
            <a:pPr marL="0" lvl="0" indent="0">
              <a:buFont typeface="Arial" pitchFamily="34" charset="0"/>
              <a:buNone/>
            </a:pPr>
            <a:r>
              <a:rPr lang="en-US" sz="1100" baseline="0" dirty="0" smtClean="0"/>
              <a:t>Types of complications include:</a:t>
            </a:r>
          </a:p>
          <a:p>
            <a:pPr marL="171450" lvl="0" indent="-171450">
              <a:buFont typeface="Arial" pitchFamily="34" charset="0"/>
              <a:buChar char="•"/>
            </a:pPr>
            <a:r>
              <a:rPr lang="en-US" sz="1100" baseline="0" dirty="0" smtClean="0"/>
              <a:t>Ongoing pregnancy: </a:t>
            </a:r>
          </a:p>
          <a:p>
            <a:pPr marL="171450" lvl="0" indent="-171450">
              <a:buFont typeface="Arial" pitchFamily="34" charset="0"/>
              <a:buChar char="•"/>
            </a:pPr>
            <a:r>
              <a:rPr lang="en-US" sz="1100" baseline="0" dirty="0" smtClean="0"/>
              <a:t>Incomplete abortion </a:t>
            </a:r>
          </a:p>
          <a:p>
            <a:pPr marL="171450" lvl="0" indent="-171450">
              <a:buFont typeface="Arial" pitchFamily="34" charset="0"/>
              <a:buChar char="•"/>
            </a:pPr>
            <a:r>
              <a:rPr lang="en-US" sz="1100" baseline="0" dirty="0" smtClean="0"/>
              <a:t>Infection</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baseline="0" dirty="0" smtClean="0"/>
              <a:t>Uterine perforation</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baseline="0" dirty="0" smtClean="0"/>
              <a:t>Anesthesia-related complications</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baseline="0" dirty="0" smtClean="0"/>
              <a:t>Uterine rupture</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baseline="0" dirty="0" smtClean="0"/>
              <a:t>Long-term </a:t>
            </a:r>
          </a:p>
          <a:p>
            <a:pPr marL="0" lvl="0" indent="0">
              <a:buFont typeface="Arial" pitchFamily="34" charset="0"/>
              <a:buNone/>
            </a:pPr>
            <a:endParaRPr lang="en-US" sz="1100" dirty="0" smtClean="0"/>
          </a:p>
          <a:p>
            <a:pPr marL="0" lvl="0" indent="0">
              <a:buFont typeface="Arial" pitchFamily="34" charset="0"/>
              <a:buNone/>
            </a:pPr>
            <a:r>
              <a:rPr lang="en-US" sz="1100" b="1" dirty="0" smtClean="0"/>
              <a:t>More information:</a:t>
            </a:r>
          </a:p>
          <a:p>
            <a:pPr marL="0" lvl="0" indent="0">
              <a:buFont typeface="Arial" pitchFamily="34" charset="0"/>
              <a:buNone/>
            </a:pPr>
            <a:r>
              <a:rPr lang="en-US" sz="1100" dirty="0" smtClean="0"/>
              <a:t>More details, including</a:t>
            </a:r>
            <a:r>
              <a:rPr lang="en-US" sz="1100" baseline="0" dirty="0" smtClean="0"/>
              <a:t> treatment options, are included in the 2</a:t>
            </a:r>
            <a:r>
              <a:rPr lang="en-US" sz="1100" baseline="30000" dirty="0" smtClean="0"/>
              <a:t>nd</a:t>
            </a:r>
            <a:r>
              <a:rPr lang="en-US" sz="1100" baseline="0" dirty="0" smtClean="0"/>
              <a:t> edition of the WHO Safe Abortion guidance, pp. 47-49.</a:t>
            </a:r>
            <a:endParaRPr lang="en-US" sz="1100" dirty="0" smtClean="0"/>
          </a:p>
          <a:p>
            <a:pPr>
              <a:defRPr/>
            </a:pPr>
            <a:endParaRPr lang="en-US" sz="1100" baseline="0" dirty="0" smtClean="0"/>
          </a:p>
        </p:txBody>
      </p:sp>
      <p:sp>
        <p:nvSpPr>
          <p:cNvPr id="4" name="Slide Number Placeholder 3"/>
          <p:cNvSpPr>
            <a:spLocks noGrp="1"/>
          </p:cNvSpPr>
          <p:nvPr>
            <p:ph type="sldNum" sz="quarter" idx="10"/>
          </p:nvPr>
        </p:nvSpPr>
        <p:spPr/>
        <p:txBody>
          <a:bodyPr/>
          <a:lstStyle/>
          <a:p>
            <a:fld id="{8F38D732-6D31-4EF8-A28C-76CFDEC958E6}" type="slidenum">
              <a:rPr lang="en-US" smtClean="0"/>
              <a:pPr/>
              <a:t>70</a:t>
            </a:fld>
            <a:endParaRPr lang="en-US" dirty="0"/>
          </a:p>
        </p:txBody>
      </p:sp>
    </p:spTree>
    <p:extLst>
      <p:ext uri="{BB962C8B-B14F-4D97-AF65-F5344CB8AC3E}">
        <p14:creationId xmlns:p14="http://schemas.microsoft.com/office/powerpoint/2010/main" val="138420018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42289" rtl="0" eaLnBrk="1" fontAlgn="auto" latinLnBrk="0" hangingPunct="1">
              <a:lnSpc>
                <a:spcPct val="100000"/>
              </a:lnSpc>
              <a:spcBef>
                <a:spcPts val="0"/>
              </a:spcBef>
              <a:spcAft>
                <a:spcPts val="0"/>
              </a:spcAft>
              <a:buClrTx/>
              <a:buSzTx/>
              <a:buFontTx/>
              <a:buNone/>
              <a:tabLst/>
              <a:defRPr/>
            </a:pPr>
            <a:r>
              <a:rPr lang="en-US" sz="1100" b="0" i="1" dirty="0" smtClean="0"/>
              <a:t>[Module</a:t>
            </a:r>
            <a:r>
              <a:rPr lang="en-US" sz="1100" b="0" i="1" baseline="0" dirty="0" smtClean="0"/>
              <a:t> 2: Clinical Care for Women Undergoing Abortion]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i="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smtClean="0"/>
              <a:t>Speaker’s Notes:</a:t>
            </a:r>
          </a:p>
          <a:p>
            <a:pPr eaLnBrk="1" hangingPunct="1">
              <a:spcBef>
                <a:spcPct val="60000"/>
              </a:spcBef>
            </a:pPr>
            <a:r>
              <a:rPr lang="en-GB" sz="1100" b="1" dirty="0" smtClean="0">
                <a:cs typeface="Arial" charset="0"/>
              </a:rPr>
              <a:t>Infection prevention</a:t>
            </a:r>
            <a:r>
              <a:rPr lang="en-GB" sz="1100" dirty="0" smtClean="0">
                <a:cs typeface="Arial" charset="0"/>
              </a:rPr>
              <a:t> procedures are critical to prevent the transmission of infections, including HIV, to patients and health-care providers. </a:t>
            </a:r>
            <a:r>
              <a:rPr lang="en-GB" sz="1100" b="1" dirty="0" smtClean="0">
                <a:cs typeface="Arial" charset="0"/>
              </a:rPr>
              <a:t>Standard precautions</a:t>
            </a:r>
            <a:r>
              <a:rPr lang="en-GB" sz="1100" dirty="0" smtClean="0">
                <a:cs typeface="Arial" charset="0"/>
              </a:rPr>
              <a:t> include:</a:t>
            </a:r>
          </a:p>
          <a:p>
            <a:pPr marL="171450" indent="-171450" eaLnBrk="1" hangingPunct="1">
              <a:spcBef>
                <a:spcPct val="60000"/>
              </a:spcBef>
              <a:buFont typeface="Arial" pitchFamily="34" charset="0"/>
              <a:buChar char="•"/>
            </a:pPr>
            <a:r>
              <a:rPr lang="en-GB" sz="1100" b="1" dirty="0" smtClean="0">
                <a:cs typeface="Arial" charset="0"/>
              </a:rPr>
              <a:t>hand-washing</a:t>
            </a:r>
            <a:r>
              <a:rPr lang="en-GB" sz="1100" dirty="0" smtClean="0">
                <a:cs typeface="Arial" charset="0"/>
              </a:rPr>
              <a:t> and use of protective barriers (such as gloves); </a:t>
            </a:r>
          </a:p>
          <a:p>
            <a:pPr marL="171450" indent="-171450" eaLnBrk="1" hangingPunct="1">
              <a:spcBef>
                <a:spcPct val="60000"/>
              </a:spcBef>
              <a:buFont typeface="Arial" pitchFamily="34" charset="0"/>
              <a:buChar char="•"/>
            </a:pPr>
            <a:r>
              <a:rPr lang="en-GB" sz="1100" dirty="0" smtClean="0">
                <a:cs typeface="Arial" charset="0"/>
              </a:rPr>
              <a:t>proper </a:t>
            </a:r>
            <a:r>
              <a:rPr lang="en-GB" sz="1100" b="1" dirty="0" smtClean="0">
                <a:cs typeface="Arial" charset="0"/>
              </a:rPr>
              <a:t>cleaning</a:t>
            </a:r>
            <a:r>
              <a:rPr lang="en-GB" sz="1100" dirty="0" smtClean="0">
                <a:cs typeface="Arial" charset="0"/>
              </a:rPr>
              <a:t> of equipment, linens, floors, etc.; </a:t>
            </a:r>
          </a:p>
          <a:p>
            <a:pPr marL="171450" indent="-171450" eaLnBrk="1" hangingPunct="1">
              <a:spcBef>
                <a:spcPct val="60000"/>
              </a:spcBef>
              <a:buFont typeface="Arial" pitchFamily="34" charset="0"/>
              <a:buChar char="•"/>
            </a:pPr>
            <a:r>
              <a:rPr lang="en-GB" sz="1100" dirty="0" smtClean="0">
                <a:cs typeface="Arial" charset="0"/>
              </a:rPr>
              <a:t>safe </a:t>
            </a:r>
            <a:r>
              <a:rPr lang="en-GB" sz="1100" b="1" dirty="0" smtClean="0">
                <a:cs typeface="Arial" charset="0"/>
              </a:rPr>
              <a:t>disposal</a:t>
            </a:r>
            <a:r>
              <a:rPr lang="en-GB" sz="1100" dirty="0" smtClean="0">
                <a:cs typeface="Arial" charset="0"/>
              </a:rPr>
              <a:t> of contaminated waste; safe handling and disposal of </a:t>
            </a:r>
            <a:r>
              <a:rPr lang="en-GB" sz="1100" b="1" dirty="0" smtClean="0">
                <a:cs typeface="Arial" charset="0"/>
              </a:rPr>
              <a:t>“sharps”</a:t>
            </a:r>
            <a:r>
              <a:rPr lang="en-GB" sz="1100" b="0" dirty="0" smtClean="0">
                <a:cs typeface="Arial" charset="0"/>
              </a:rPr>
              <a:t>;</a:t>
            </a:r>
            <a:r>
              <a:rPr lang="en-GB" sz="1100" b="0" baseline="0" dirty="0" smtClean="0">
                <a:cs typeface="Arial" charset="0"/>
              </a:rPr>
              <a:t> and </a:t>
            </a:r>
          </a:p>
          <a:p>
            <a:pPr marL="171450" indent="-171450" eaLnBrk="1" hangingPunct="1">
              <a:spcBef>
                <a:spcPct val="60000"/>
              </a:spcBef>
              <a:buFont typeface="Arial" pitchFamily="34" charset="0"/>
              <a:buChar char="•"/>
            </a:pPr>
            <a:r>
              <a:rPr lang="en-GB" sz="1100" b="0" baseline="0" dirty="0" smtClean="0">
                <a:cs typeface="Arial" charset="0"/>
              </a:rPr>
              <a:t>safe </a:t>
            </a:r>
            <a:r>
              <a:rPr lang="en-GB" sz="1100" b="1" baseline="0" dirty="0" smtClean="0">
                <a:cs typeface="Arial" charset="0"/>
              </a:rPr>
              <a:t>cleaning of equipment </a:t>
            </a:r>
            <a:r>
              <a:rPr lang="en-GB" sz="1100" b="0" baseline="0" dirty="0" smtClean="0">
                <a:cs typeface="Arial" charset="0"/>
              </a:rPr>
              <a:t>after use.</a:t>
            </a:r>
          </a:p>
          <a:p>
            <a:pPr marL="0" indent="0" eaLnBrk="1" hangingPunct="1">
              <a:spcBef>
                <a:spcPct val="60000"/>
              </a:spcBef>
              <a:buFont typeface="Arial" pitchFamily="34" charset="0"/>
              <a:buNone/>
            </a:pPr>
            <a:r>
              <a:rPr lang="en-GB" sz="1100" b="0" baseline="0" dirty="0" smtClean="0">
                <a:cs typeface="Arial" charset="0"/>
              </a:rPr>
              <a:t>All are critical for ensuring safe abortion services. </a:t>
            </a:r>
            <a:r>
              <a:rPr lang="en-GB" sz="1100" dirty="0" smtClean="0">
                <a:cs typeface="Arial" charset="0"/>
              </a:rPr>
              <a:t> </a:t>
            </a:r>
          </a:p>
        </p:txBody>
      </p:sp>
      <p:sp>
        <p:nvSpPr>
          <p:cNvPr id="4" name="Slide Number Placeholder 3"/>
          <p:cNvSpPr>
            <a:spLocks noGrp="1"/>
          </p:cNvSpPr>
          <p:nvPr>
            <p:ph type="sldNum" sz="quarter" idx="10"/>
          </p:nvPr>
        </p:nvSpPr>
        <p:spPr/>
        <p:txBody>
          <a:bodyPr/>
          <a:lstStyle/>
          <a:p>
            <a:fld id="{8F38D732-6D31-4EF8-A28C-76CFDEC958E6}" type="slidenum">
              <a:rPr lang="en-US" smtClean="0"/>
              <a:pPr/>
              <a:t>71</a:t>
            </a:fld>
            <a:endParaRPr lang="en-US" dirty="0"/>
          </a:p>
        </p:txBody>
      </p:sp>
    </p:spTree>
    <p:extLst>
      <p:ext uri="{BB962C8B-B14F-4D97-AF65-F5344CB8AC3E}">
        <p14:creationId xmlns:p14="http://schemas.microsoft.com/office/powerpoint/2010/main" val="138420018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42289" rtl="0" eaLnBrk="1" fontAlgn="auto" latinLnBrk="0" hangingPunct="1">
              <a:lnSpc>
                <a:spcPct val="100000"/>
              </a:lnSpc>
              <a:spcBef>
                <a:spcPts val="0"/>
              </a:spcBef>
              <a:spcAft>
                <a:spcPts val="0"/>
              </a:spcAft>
              <a:buClrTx/>
              <a:buSzTx/>
              <a:buFontTx/>
              <a:buNone/>
              <a:tabLst/>
              <a:defRPr/>
            </a:pPr>
            <a:r>
              <a:rPr lang="en-US" sz="1100" b="0" i="1" dirty="0" smtClean="0"/>
              <a:t>[Module</a:t>
            </a:r>
            <a:r>
              <a:rPr lang="en-US" sz="1100" b="0" i="1" baseline="0" dirty="0" smtClean="0"/>
              <a:t> 2: Clinical Care for Women Undergoing Abortion]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i="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smtClean="0"/>
              <a:t>Speaker’s Notes:</a:t>
            </a:r>
          </a:p>
          <a:p>
            <a:pPr>
              <a:buSzPct val="130000"/>
            </a:pPr>
            <a:r>
              <a:rPr lang="en-US" sz="1100" dirty="0" smtClean="0"/>
              <a:t>Following uncomplicated abortion, there is no medical need for a follow-up visit.</a:t>
            </a:r>
            <a:r>
              <a:rPr lang="en-US" sz="1100" baseline="0" dirty="0" smtClean="0"/>
              <a:t> However, other important aspects of postabortion care include:</a:t>
            </a:r>
          </a:p>
          <a:p>
            <a:pPr>
              <a:buSzPct val="130000"/>
            </a:pPr>
            <a:r>
              <a:rPr lang="en-US" sz="1100" dirty="0" smtClean="0"/>
              <a:t> </a:t>
            </a:r>
            <a:endParaRPr lang="en-US" sz="1100" dirty="0" smtClean="0">
              <a:sym typeface="Wingdings"/>
            </a:endParaRPr>
          </a:p>
          <a:p>
            <a:pPr marL="457200" indent="-457200">
              <a:buSzPct val="130000"/>
              <a:buFont typeface="Wingdings" pitchFamily="2" charset="2"/>
              <a:buChar char="à"/>
            </a:pPr>
            <a:r>
              <a:rPr lang="en-US" sz="1100" baseline="0" dirty="0" smtClean="0">
                <a:sym typeface="Wingdings"/>
              </a:rPr>
              <a:t>Before leaving the facility, the woman should be provided with ad</a:t>
            </a:r>
            <a:r>
              <a:rPr lang="en-US" sz="1100" dirty="0" smtClean="0">
                <a:sym typeface="Wingdings"/>
              </a:rPr>
              <a:t>equate oral and written</a:t>
            </a:r>
            <a:r>
              <a:rPr lang="en-US" sz="1100" baseline="0" dirty="0" smtClean="0">
                <a:sym typeface="Wingdings"/>
              </a:rPr>
              <a:t> </a:t>
            </a:r>
            <a:r>
              <a:rPr lang="en-US" sz="1100" dirty="0" smtClean="0">
                <a:sym typeface="Wingdings"/>
              </a:rPr>
              <a:t>information on postabortion self care and how</a:t>
            </a:r>
            <a:r>
              <a:rPr lang="en-US" sz="1100" baseline="0" dirty="0" smtClean="0">
                <a:sym typeface="Wingdings"/>
              </a:rPr>
              <a:t> to recognize </a:t>
            </a:r>
            <a:r>
              <a:rPr lang="en-US" sz="1100" dirty="0" smtClean="0">
                <a:sym typeface="Wingdings"/>
              </a:rPr>
              <a:t>complications that need medical treatment. Notify</a:t>
            </a:r>
            <a:r>
              <a:rPr lang="en-US" sz="1100" baseline="0" dirty="0" smtClean="0">
                <a:sym typeface="Wingdings"/>
              </a:rPr>
              <a:t> the women that she can come to the facility at any time if needed or desired.</a:t>
            </a:r>
            <a:r>
              <a:rPr lang="en-US" sz="1100" dirty="0" smtClean="0">
                <a:sym typeface="Wingdings"/>
              </a:rPr>
              <a:t> And,</a:t>
            </a:r>
          </a:p>
          <a:p>
            <a:pPr marL="457200" indent="-457200">
              <a:buSzPct val="130000"/>
              <a:buFont typeface="Wingdings" pitchFamily="2" charset="2"/>
              <a:buChar char="à"/>
            </a:pPr>
            <a:endParaRPr lang="en-US" sz="1100" dirty="0" smtClean="0">
              <a:sym typeface="Wingdings"/>
            </a:endParaRPr>
          </a:p>
          <a:p>
            <a:pPr marL="457200" indent="-457200">
              <a:buSzPct val="130000"/>
              <a:buFont typeface="Wingdings" pitchFamily="2" charset="2"/>
              <a:buChar char="à"/>
            </a:pPr>
            <a:r>
              <a:rPr lang="en-US" sz="1100" dirty="0" smtClean="0">
                <a:sym typeface="Wingdings"/>
              </a:rPr>
              <a:t>Women</a:t>
            </a:r>
            <a:r>
              <a:rPr lang="en-US" sz="1100" baseline="0" dirty="0" smtClean="0">
                <a:sym typeface="Wingdings"/>
              </a:rPr>
              <a:t> should receive c</a:t>
            </a:r>
            <a:r>
              <a:rPr lang="en-US" sz="1100" dirty="0" smtClean="0">
                <a:sym typeface="Wingdings"/>
              </a:rPr>
              <a:t>ontraceptive information and, for those women who so</a:t>
            </a:r>
            <a:r>
              <a:rPr lang="en-US" sz="1100" baseline="0" dirty="0" smtClean="0">
                <a:sym typeface="Wingdings"/>
              </a:rPr>
              <a:t> desire, they should receive either a contraceptive method or a referral before they leave the facility. </a:t>
            </a:r>
          </a:p>
          <a:p>
            <a:pPr marL="457200" indent="-457200">
              <a:buSzPct val="130000"/>
              <a:buFont typeface="Wingdings" pitchFamily="2" charset="2"/>
              <a:buChar char="à"/>
            </a:pPr>
            <a:endParaRPr lang="en-US" sz="1100" baseline="0" dirty="0" smtClean="0">
              <a:sym typeface="Wingdings"/>
            </a:endParaRPr>
          </a:p>
          <a:p>
            <a:pPr marL="457200" indent="-457200">
              <a:buSzPct val="130000"/>
              <a:buFont typeface="Wingdings" pitchFamily="2" charset="2"/>
              <a:buChar char="à"/>
            </a:pPr>
            <a:r>
              <a:rPr lang="en-US" sz="1100" baseline="0" dirty="0" smtClean="0">
                <a:sym typeface="Wingdings"/>
              </a:rPr>
              <a:t>Follow-up visit, if the woman experiences any complications or if she desires one for reassurance or for other reproductive health needs. </a:t>
            </a:r>
          </a:p>
          <a:p>
            <a:pPr marL="0" indent="0">
              <a:buSzPct val="130000"/>
              <a:buFont typeface="Wingdings" pitchFamily="2" charset="2"/>
              <a:buNone/>
            </a:pPr>
            <a:endParaRPr lang="en-US" sz="1100" baseline="0" dirty="0" smtClean="0">
              <a:sym typeface="Wingdings"/>
            </a:endParaRPr>
          </a:p>
          <a:p>
            <a:pPr marL="0" indent="0">
              <a:buSzPct val="130000"/>
              <a:buFont typeface="Wingdings" pitchFamily="2" charset="2"/>
              <a:buNone/>
            </a:pPr>
            <a:r>
              <a:rPr lang="en-US" sz="1100" baseline="0" dirty="0" smtClean="0">
                <a:sym typeface="Wingdings"/>
              </a:rPr>
              <a:t>Providers can also discuss and provide emergency contraception, as well as discuss prevention of sexually transmitted infections (STIs), including HIV. </a:t>
            </a:r>
          </a:p>
          <a:p>
            <a:pPr marL="0" indent="0">
              <a:buSzPct val="130000"/>
              <a:buFont typeface="Wingdings" pitchFamily="2" charset="2"/>
              <a:buNone/>
            </a:pPr>
            <a:endParaRPr lang="en-US" sz="1100" baseline="0" dirty="0" smtClean="0">
              <a:sym typeface="Wingdings"/>
            </a:endParaRPr>
          </a:p>
          <a:p>
            <a:pPr marL="0" indent="0">
              <a:buSzPct val="130000"/>
              <a:buFont typeface="Wingdings" pitchFamily="2" charset="2"/>
              <a:buNone/>
            </a:pPr>
            <a:endParaRPr lang="en-US" sz="1100" dirty="0" smtClean="0"/>
          </a:p>
        </p:txBody>
      </p:sp>
      <p:sp>
        <p:nvSpPr>
          <p:cNvPr id="4" name="Slide Number Placeholder 3"/>
          <p:cNvSpPr>
            <a:spLocks noGrp="1"/>
          </p:cNvSpPr>
          <p:nvPr>
            <p:ph type="sldNum" sz="quarter" idx="10"/>
          </p:nvPr>
        </p:nvSpPr>
        <p:spPr/>
        <p:txBody>
          <a:bodyPr/>
          <a:lstStyle/>
          <a:p>
            <a:fld id="{8F38D732-6D31-4EF8-A28C-76CFDEC958E6}" type="slidenum">
              <a:rPr lang="en-US" smtClean="0"/>
              <a:pPr/>
              <a:t>72</a:t>
            </a:fld>
            <a:endParaRPr lang="en-US" dirty="0"/>
          </a:p>
        </p:txBody>
      </p:sp>
    </p:spTree>
    <p:extLst>
      <p:ext uri="{BB962C8B-B14F-4D97-AF65-F5344CB8AC3E}">
        <p14:creationId xmlns:p14="http://schemas.microsoft.com/office/powerpoint/2010/main" val="138420018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42289" rtl="0" eaLnBrk="1" fontAlgn="auto" latinLnBrk="0" hangingPunct="1">
              <a:lnSpc>
                <a:spcPct val="100000"/>
              </a:lnSpc>
              <a:spcBef>
                <a:spcPts val="0"/>
              </a:spcBef>
              <a:spcAft>
                <a:spcPts val="0"/>
              </a:spcAft>
              <a:buClrTx/>
              <a:buSzTx/>
              <a:buFontTx/>
              <a:buNone/>
              <a:tabLst/>
              <a:defRPr/>
            </a:pPr>
            <a:r>
              <a:rPr lang="en-US" sz="1050" b="0" i="1" dirty="0" smtClean="0"/>
              <a:t>[</a:t>
            </a:r>
            <a:r>
              <a:rPr lang="en-US" sz="1100" b="0" i="1" dirty="0" smtClean="0"/>
              <a:t>Module</a:t>
            </a:r>
            <a:r>
              <a:rPr lang="en-US" sz="1100" b="0" i="1" baseline="0" dirty="0" smtClean="0"/>
              <a:t> 2: Clinical Care for Women Undergoing Abortion]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i="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t>Speaker’s Notes: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smtClean="0"/>
              <a:t>Misoprostol can also be used for treatment of *incomplete abortion </a:t>
            </a:r>
            <a:r>
              <a:rPr lang="en-US" sz="1100" b="0" u="sng" dirty="0" smtClean="0"/>
              <a:t>&lt;</a:t>
            </a:r>
            <a:r>
              <a:rPr lang="en-US" sz="1100" b="0" dirty="0" smtClean="0"/>
              <a:t> 13 weeks gestation. </a:t>
            </a:r>
            <a:r>
              <a:rPr lang="en-US" sz="1100" kern="1200" dirty="0" smtClean="0">
                <a:effectLst/>
              </a:rPr>
              <a:t> </a:t>
            </a:r>
          </a:p>
          <a:p>
            <a:pPr lvl="0"/>
            <a:endParaRPr lang="en-US" sz="1100" kern="1200" dirty="0" smtClean="0">
              <a:effectLst/>
            </a:endParaRP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altLang="ja-JP" sz="1100" b="0" i="0" u="none" strike="noStrike" kern="1200" cap="none" normalizeH="0" baseline="0" dirty="0" smtClean="0">
                <a:ln>
                  <a:noFill/>
                </a:ln>
                <a:effectLst/>
                <a:ea typeface="Calibri" pitchFamily="34" charset="0"/>
                <a:cs typeface="Times New Roman" pitchFamily="18" charset="0"/>
              </a:rPr>
              <a:t>Misoprostol dose: </a:t>
            </a:r>
            <a:r>
              <a:rPr lang="en-US" sz="1100" b="0" kern="1200" dirty="0" smtClean="0">
                <a:effectLst/>
                <a:ea typeface="Calibri"/>
                <a:cs typeface="Times New Roman"/>
              </a:rPr>
              <a:t>600mcg;</a:t>
            </a:r>
            <a:r>
              <a:rPr lang="en-US" sz="1100" b="0" kern="1200" baseline="0" dirty="0" smtClean="0">
                <a:effectLst/>
                <a:ea typeface="Calibri"/>
                <a:cs typeface="Times New Roman"/>
              </a:rPr>
              <a:t> R</a:t>
            </a:r>
            <a:r>
              <a:rPr kumimoji="0" lang="en-US" altLang="ja-JP" sz="1100" b="0" i="0" u="none" strike="noStrike" kern="1200" cap="none" normalizeH="0" baseline="0" dirty="0" smtClean="0">
                <a:ln>
                  <a:noFill/>
                </a:ln>
                <a:effectLst/>
                <a:ea typeface="Calibri" pitchFamily="34" charset="0"/>
                <a:cs typeface="Times New Roman" pitchFamily="18" charset="0"/>
              </a:rPr>
              <a:t>oute</a:t>
            </a:r>
            <a:r>
              <a:rPr lang="en-US" sz="1100" b="0" i="0" u="none" strike="noStrike" kern="1200" dirty="0" smtClean="0">
                <a:effectLst/>
              </a:rPr>
              <a:t>: </a:t>
            </a:r>
            <a:r>
              <a:rPr lang="en-US" sz="1100" b="0" kern="1200" dirty="0" smtClean="0">
                <a:effectLst/>
                <a:ea typeface="Calibri"/>
                <a:cs typeface="Times New Roman"/>
              </a:rPr>
              <a:t>Orally;</a:t>
            </a:r>
            <a:r>
              <a:rPr lang="en-US" sz="1100" b="0" kern="1200" baseline="0" dirty="0" smtClean="0">
                <a:effectLst/>
                <a:ea typeface="Calibri"/>
                <a:cs typeface="Times New Roman"/>
              </a:rPr>
              <a:t> </a:t>
            </a:r>
            <a:r>
              <a:rPr lang="en-US" sz="1100" b="0" kern="1200" dirty="0" smtClean="0">
                <a:effectLst/>
                <a:ea typeface="Calibri"/>
                <a:cs typeface="Times New Roman"/>
              </a:rPr>
              <a:t>Single dose;</a:t>
            </a:r>
            <a:r>
              <a:rPr lang="en-US" sz="1100" b="0" kern="1200" baseline="0" dirty="0" smtClean="0">
                <a:effectLst/>
                <a:ea typeface="Calibri"/>
                <a:cs typeface="Times New Roman"/>
              </a:rPr>
              <a:t> o</a:t>
            </a:r>
            <a:r>
              <a:rPr kumimoji="0" lang="en-US" altLang="ja-JP" sz="1100" b="0" i="0" u="none" strike="noStrike" kern="1200" cap="none" normalizeH="0" baseline="0" dirty="0" smtClean="0">
                <a:ln>
                  <a:noFill/>
                </a:ln>
                <a:effectLst/>
                <a:cs typeface="Arial" pitchFamily="34" charset="0"/>
              </a:rPr>
              <a:t>r </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altLang="ja-JP" sz="1100" b="0" i="0" u="none" strike="noStrike" kern="1200" cap="none" normalizeH="0" baseline="0" dirty="0" smtClean="0">
                <a:ln>
                  <a:noFill/>
                </a:ln>
                <a:effectLst/>
                <a:ea typeface="Calibri" pitchFamily="34" charset="0"/>
                <a:cs typeface="Times New Roman" pitchFamily="18" charset="0"/>
              </a:rPr>
              <a:t>Misoprostol dose: 4</a:t>
            </a:r>
            <a:r>
              <a:rPr lang="en-US" sz="1100" b="0" kern="1200" dirty="0" smtClean="0">
                <a:effectLst/>
                <a:ea typeface="Calibri"/>
                <a:cs typeface="Times New Roman"/>
              </a:rPr>
              <a:t>00mcg; </a:t>
            </a:r>
            <a:r>
              <a:rPr kumimoji="0" lang="en-US" altLang="ja-JP" sz="1100" b="0" i="0" u="none" strike="noStrike" kern="1200" cap="none" normalizeH="0" baseline="0" dirty="0" smtClean="0">
                <a:ln>
                  <a:noFill/>
                </a:ln>
                <a:effectLst/>
                <a:ea typeface="Calibri" pitchFamily="34" charset="0"/>
                <a:cs typeface="Times New Roman" pitchFamily="18" charset="0"/>
              </a:rPr>
              <a:t>Route</a:t>
            </a:r>
            <a:r>
              <a:rPr lang="en-US" sz="1100" b="0" i="0" u="none" strike="noStrike" kern="1200" dirty="0" smtClean="0">
                <a:effectLst/>
              </a:rPr>
              <a:t>: </a:t>
            </a:r>
            <a:r>
              <a:rPr lang="en-US" sz="1100" b="0" kern="1200" dirty="0" smtClean="0">
                <a:effectLst/>
                <a:ea typeface="Calibri"/>
                <a:cs typeface="Times New Roman"/>
              </a:rPr>
              <a:t>Sublingually; Single dose</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1100" kern="1200" dirty="0" smtClean="0">
              <a:effectLst/>
              <a:ea typeface="Calibri"/>
              <a:cs typeface="Times New Roman"/>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sz="1100" b="1" kern="1200" dirty="0" smtClean="0">
                <a:effectLst/>
                <a:ea typeface="Calibri"/>
                <a:cs typeface="Times New Roman"/>
              </a:rPr>
              <a:t>More Information:</a:t>
            </a:r>
          </a:p>
          <a:p>
            <a:pPr marL="0" marR="0" lvl="0" indent="0" algn="l" defTabSz="914400" rtl="0" eaLnBrk="1" fontAlgn="base" latinLnBrk="0" hangingPunct="1">
              <a:lnSpc>
                <a:spcPct val="100000"/>
              </a:lnSpc>
              <a:spcBef>
                <a:spcPct val="0"/>
              </a:spcBef>
              <a:spcAft>
                <a:spcPct val="0"/>
              </a:spcAft>
              <a:buClrTx/>
              <a:buSzTx/>
              <a:buFontTx/>
              <a:buNone/>
              <a:tabLst/>
              <a:defRPr/>
            </a:pPr>
            <a:r>
              <a:rPr lang="en-US" sz="1100" dirty="0" smtClean="0"/>
              <a:t>*</a:t>
            </a:r>
            <a:r>
              <a:rPr lang="en-US" sz="1100" u="sng" dirty="0" smtClean="0"/>
              <a:t>Incomplete abortion</a:t>
            </a:r>
            <a:r>
              <a:rPr lang="en-US" sz="1100" dirty="0" smtClean="0"/>
              <a:t>: an abortion—whether spontaneous or induced—in which some pregnancy tissue passes out of the uterus but some remains</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1100" kern="1200" dirty="0" smtClean="0">
              <a:effectLst/>
              <a:ea typeface="Calibri"/>
              <a:cs typeface="Times New Roman"/>
            </a:endParaRPr>
          </a:p>
          <a:p>
            <a:pPr lvl="0" fontAlgn="base">
              <a:spcBef>
                <a:spcPct val="0"/>
              </a:spcBef>
              <a:spcAft>
                <a:spcPct val="0"/>
              </a:spcAft>
            </a:pPr>
            <a:endParaRPr kumimoji="0" lang="en-US" altLang="ja-JP" sz="1100" b="0" i="0" u="none" strike="noStrike" kern="1200" cap="none" normalizeH="0" baseline="0" dirty="0" smtClean="0">
              <a:ln>
                <a:noFill/>
              </a:ln>
              <a:effectLst/>
              <a:cs typeface="Arial" pitchFamily="34" charset="0"/>
            </a:endParaRPr>
          </a:p>
        </p:txBody>
      </p:sp>
      <p:sp>
        <p:nvSpPr>
          <p:cNvPr id="4" name="Slide Number Placeholder 3"/>
          <p:cNvSpPr>
            <a:spLocks noGrp="1"/>
          </p:cNvSpPr>
          <p:nvPr>
            <p:ph type="sldNum" sz="quarter" idx="10"/>
          </p:nvPr>
        </p:nvSpPr>
        <p:spPr/>
        <p:txBody>
          <a:bodyPr/>
          <a:lstStyle/>
          <a:p>
            <a:fld id="{8F38D732-6D31-4EF8-A28C-76CFDEC958E6}" type="slidenum">
              <a:rPr lang="en-US" smtClean="0"/>
              <a:pPr/>
              <a:t>73</a:t>
            </a:fld>
            <a:endParaRPr lang="en-US" dirty="0"/>
          </a:p>
        </p:txBody>
      </p:sp>
    </p:spTree>
    <p:extLst>
      <p:ext uri="{BB962C8B-B14F-4D97-AF65-F5344CB8AC3E}">
        <p14:creationId xmlns:p14="http://schemas.microsoft.com/office/powerpoint/2010/main" val="197253848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42289" rtl="0" eaLnBrk="1" fontAlgn="auto" latinLnBrk="0" hangingPunct="1">
              <a:lnSpc>
                <a:spcPct val="100000"/>
              </a:lnSpc>
              <a:spcBef>
                <a:spcPts val="0"/>
              </a:spcBef>
              <a:spcAft>
                <a:spcPts val="0"/>
              </a:spcAft>
              <a:buClrTx/>
              <a:buSzTx/>
              <a:buFontTx/>
              <a:buNone/>
              <a:tabLst/>
              <a:defRPr/>
            </a:pPr>
            <a:r>
              <a:rPr lang="en-US" b="0" i="1" dirty="0" smtClean="0"/>
              <a:t>[Module</a:t>
            </a:r>
            <a:r>
              <a:rPr lang="en-US" b="0" i="1" baseline="0" dirty="0" smtClean="0"/>
              <a:t> 3: Planning and Managing Safe Abortion Care]</a:t>
            </a:r>
          </a:p>
          <a:p>
            <a:pPr marL="0" marR="0" indent="0" algn="l" defTabSz="942289" rtl="0" eaLnBrk="1" fontAlgn="auto" latinLnBrk="0" hangingPunct="1">
              <a:lnSpc>
                <a:spcPct val="100000"/>
              </a:lnSpc>
              <a:spcBef>
                <a:spcPts val="0"/>
              </a:spcBef>
              <a:spcAft>
                <a:spcPts val="0"/>
              </a:spcAft>
              <a:buClrTx/>
              <a:buSzTx/>
              <a:buFontTx/>
              <a:buNone/>
              <a:tabLst/>
              <a:defRPr/>
            </a:pPr>
            <a:endParaRPr lang="en-US" b="0" i="1" baseline="0" dirty="0" smtClean="0"/>
          </a:p>
        </p:txBody>
      </p:sp>
      <p:sp>
        <p:nvSpPr>
          <p:cNvPr id="4" name="Slide Number Placeholder 3"/>
          <p:cNvSpPr>
            <a:spLocks noGrp="1"/>
          </p:cNvSpPr>
          <p:nvPr>
            <p:ph type="sldNum" sz="quarter" idx="10"/>
          </p:nvPr>
        </p:nvSpPr>
        <p:spPr/>
        <p:txBody>
          <a:bodyPr/>
          <a:lstStyle/>
          <a:p>
            <a:fld id="{8F38D732-6D31-4EF8-A28C-76CFDEC958E6}" type="slidenum">
              <a:rPr lang="en-US" smtClean="0"/>
              <a:pPr/>
              <a:t>74</a:t>
            </a:fld>
            <a:endParaRPr lang="en-US" dirty="0"/>
          </a:p>
        </p:txBody>
      </p:sp>
    </p:spTree>
    <p:extLst>
      <p:ext uri="{BB962C8B-B14F-4D97-AF65-F5344CB8AC3E}">
        <p14:creationId xmlns:p14="http://schemas.microsoft.com/office/powerpoint/2010/main" val="265955888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sz="1100" i="1" dirty="0"/>
              <a:t>[Module 3: Planning and Managing Care]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smtClean="0"/>
              <a:t>Speaker’s Notes:</a:t>
            </a:r>
          </a:p>
          <a:p>
            <a:pPr>
              <a:defRPr/>
            </a:pPr>
            <a:r>
              <a:rPr lang="en-US" sz="1100" b="0" dirty="0" smtClean="0"/>
              <a:t>We will now move</a:t>
            </a:r>
            <a:r>
              <a:rPr lang="en-US" sz="1100" b="0" baseline="0" dirty="0" smtClean="0"/>
              <a:t> on to Module 3: Planning and managing safe abortion care. This module corresponds with, and is largely based on, chapter 3 of the 2</a:t>
            </a:r>
            <a:r>
              <a:rPr lang="en-US" sz="1100" b="0" baseline="30000" dirty="0" smtClean="0"/>
              <a:t>nd</a:t>
            </a:r>
            <a:r>
              <a:rPr lang="en-US" sz="1100" b="0" baseline="0" dirty="0" smtClean="0"/>
              <a:t> edition of the WHO </a:t>
            </a:r>
            <a:r>
              <a:rPr lang="en-US" sz="1100" b="0" i="1" baseline="0" dirty="0" smtClean="0"/>
              <a:t>Safe Abortion Guidance</a:t>
            </a:r>
            <a:r>
              <a:rPr lang="en-US" sz="1100" b="0" baseline="0" dirty="0" smtClean="0"/>
              <a:t>, 2012. </a:t>
            </a:r>
          </a:p>
          <a:p>
            <a:pPr eaLnBrk="1" hangingPunct="1">
              <a:spcBef>
                <a:spcPct val="60000"/>
              </a:spcBef>
            </a:pPr>
            <a:endParaRPr lang="en-US" sz="1100" b="1" i="1" dirty="0" smtClean="0"/>
          </a:p>
          <a:p>
            <a:pPr eaLnBrk="1" hangingPunct="1">
              <a:spcBef>
                <a:spcPct val="60000"/>
              </a:spcBef>
            </a:pPr>
            <a:r>
              <a:rPr lang="en-US" sz="1100" b="1" i="1" dirty="0" smtClean="0"/>
              <a:t>Photo</a:t>
            </a:r>
            <a:r>
              <a:rPr lang="en-US" sz="1100" b="1" i="1" baseline="0" dirty="0" smtClean="0"/>
              <a:t> credits: </a:t>
            </a:r>
            <a:endParaRPr lang="en-US" sz="1100" b="0" i="1" baseline="0" dirty="0" smtClean="0"/>
          </a:p>
          <a:p>
            <a:pPr marL="171450" indent="-171450">
              <a:lnSpc>
                <a:spcPct val="100000"/>
              </a:lnSpc>
              <a:buFont typeface="Arial" pitchFamily="34" charset="0"/>
              <a:buChar char="•"/>
            </a:pPr>
            <a:r>
              <a:rPr lang="en-US" sz="1100" b="0" kern="1200" dirty="0" smtClean="0">
                <a:effectLst/>
              </a:rPr>
              <a:t>Top left: </a:t>
            </a:r>
            <a:r>
              <a:rPr lang="en-US" sz="1100" kern="1200" dirty="0" smtClean="0">
                <a:solidFill>
                  <a:schemeClr val="tx1"/>
                </a:solidFill>
                <a:effectLst/>
                <a:latin typeface="+mn-lt"/>
                <a:ea typeface="+mn-ea"/>
                <a:cs typeface="+mn-cs"/>
              </a:rPr>
              <a:t>© Richard Lord, no</a:t>
            </a:r>
            <a:r>
              <a:rPr lang="en-US" sz="1100" kern="1200" baseline="0" dirty="0" smtClean="0">
                <a:solidFill>
                  <a:schemeClr val="tx1"/>
                </a:solidFill>
                <a:effectLst/>
                <a:latin typeface="+mn-lt"/>
                <a:ea typeface="+mn-ea"/>
                <a:cs typeface="+mn-cs"/>
              </a:rPr>
              <a:t> date.</a:t>
            </a:r>
            <a:r>
              <a:rPr lang="en-US" sz="1100" kern="1200" dirty="0" smtClean="0">
                <a:solidFill>
                  <a:schemeClr val="tx1"/>
                </a:solidFill>
                <a:effectLst/>
                <a:latin typeface="+mn-lt"/>
                <a:ea typeface="+mn-ea"/>
                <a:cs typeface="+mn-cs"/>
              </a:rPr>
              <a:t> </a:t>
            </a:r>
          </a:p>
          <a:p>
            <a:pPr marL="171450" indent="-171450">
              <a:buFont typeface="Arial" pitchFamily="34" charset="0"/>
              <a:buChar char="•"/>
            </a:pPr>
            <a:r>
              <a:rPr lang="en-US" sz="1100" b="0" kern="1200" dirty="0" smtClean="0">
                <a:effectLst/>
              </a:rPr>
              <a:t>Second</a:t>
            </a:r>
            <a:r>
              <a:rPr lang="en-US" sz="1100" b="0" kern="1200" baseline="0" dirty="0" smtClean="0">
                <a:effectLst/>
              </a:rPr>
              <a:t> from top: </a:t>
            </a:r>
            <a:r>
              <a:rPr lang="en-US" sz="1100" kern="1200" dirty="0" smtClean="0">
                <a:effectLst/>
              </a:rPr>
              <a:t>© </a:t>
            </a:r>
            <a:r>
              <a:rPr lang="en-US" sz="1100" b="0" kern="1200" baseline="0" dirty="0" smtClean="0">
                <a:effectLst/>
              </a:rPr>
              <a:t>Ipas, no date.</a:t>
            </a:r>
          </a:p>
          <a:p>
            <a:pPr marL="171450" indent="-171450">
              <a:buFont typeface="Arial" pitchFamily="34" charset="0"/>
              <a:buChar char="•"/>
            </a:pPr>
            <a:r>
              <a:rPr lang="en-US" sz="1100" b="0" kern="1200" baseline="0" dirty="0" smtClean="0">
                <a:effectLst/>
              </a:rPr>
              <a:t>Second from bottom: </a:t>
            </a:r>
            <a:r>
              <a:rPr lang="en-US" sz="1100" kern="1200" dirty="0" smtClean="0">
                <a:effectLst/>
              </a:rPr>
              <a:t>© </a:t>
            </a:r>
            <a:r>
              <a:rPr lang="en-US" sz="1100" b="0" kern="1200" baseline="0" dirty="0" smtClean="0">
                <a:effectLst/>
              </a:rPr>
              <a:t>Ipas, 2010 </a:t>
            </a:r>
            <a:endParaRPr lang="en-US" sz="1100" b="0" kern="1200" dirty="0" smtClean="0">
              <a:effectLst/>
            </a:endParaRPr>
          </a:p>
          <a:p>
            <a:pPr marL="171450" indent="-171450">
              <a:lnSpc>
                <a:spcPct val="100000"/>
              </a:lnSpc>
              <a:buFont typeface="Arial" pitchFamily="34" charset="0"/>
              <a:buChar char="•"/>
            </a:pPr>
            <a:r>
              <a:rPr lang="en-US" sz="1050" b="0" kern="1200" dirty="0" smtClean="0">
                <a:effectLst/>
              </a:rPr>
              <a:t>Bottom right: </a:t>
            </a:r>
            <a:r>
              <a:rPr lang="en-US" sz="1100" kern="1200" dirty="0" smtClean="0">
                <a:solidFill>
                  <a:schemeClr val="tx1"/>
                </a:solidFill>
                <a:effectLst/>
                <a:latin typeface="+mn-lt"/>
                <a:ea typeface="+mn-ea"/>
                <a:cs typeface="+mn-cs"/>
              </a:rPr>
              <a:t>© Richard Lord, 2011</a:t>
            </a:r>
            <a:r>
              <a:rPr lang="en-US" sz="1050" b="0" kern="1200" dirty="0" smtClean="0">
                <a:effectLst/>
              </a:rPr>
              <a:t>. </a:t>
            </a:r>
          </a:p>
          <a:p>
            <a:pPr marL="171450" indent="-171450">
              <a:lnSpc>
                <a:spcPct val="100000"/>
              </a:lnSpc>
              <a:buFont typeface="Arial" pitchFamily="34" charset="0"/>
              <a:buChar char="•"/>
            </a:pPr>
            <a:endParaRPr lang="en-US" sz="1050" b="0" i="0" baseline="0" dirty="0" smtClean="0"/>
          </a:p>
          <a:p>
            <a:r>
              <a:rPr lang="en-US" sz="1100" dirty="0" smtClean="0">
                <a:ea typeface="Calibri"/>
                <a:cs typeface="Andalus" pitchFamily="18" charset="-78"/>
              </a:rPr>
              <a:t>Disclaimer: The photographs used in this publication are for illustrative purposes only; they do not imply any particular attitudes, behaviors, or actions on the part of the any person who appears in the photographs.</a:t>
            </a:r>
          </a:p>
          <a:p>
            <a:endParaRPr lang="en-US" sz="1100" b="0" kern="1200" dirty="0" smtClean="0">
              <a:effectLst/>
            </a:endParaRPr>
          </a:p>
          <a:p>
            <a:endParaRPr lang="en-US" sz="1100" i="0" baseline="0" dirty="0" smtClean="0"/>
          </a:p>
          <a:p>
            <a:endParaRPr lang="en-US" sz="1100" i="0" baseline="0" dirty="0" smtClean="0"/>
          </a:p>
        </p:txBody>
      </p:sp>
      <p:sp>
        <p:nvSpPr>
          <p:cNvPr id="4" name="Slide Number Placeholder 3"/>
          <p:cNvSpPr>
            <a:spLocks noGrp="1"/>
          </p:cNvSpPr>
          <p:nvPr>
            <p:ph type="sldNum" sz="quarter" idx="10"/>
          </p:nvPr>
        </p:nvSpPr>
        <p:spPr/>
        <p:txBody>
          <a:bodyPr/>
          <a:lstStyle/>
          <a:p>
            <a:fld id="{8F38D732-6D31-4EF8-A28C-76CFDEC958E6}" type="slidenum">
              <a:rPr lang="en-US" smtClean="0"/>
              <a:pPr/>
              <a:t>75</a:t>
            </a:fld>
            <a:endParaRPr lang="en-US" dirty="0"/>
          </a:p>
        </p:txBody>
      </p:sp>
    </p:spTree>
    <p:extLst>
      <p:ext uri="{BB962C8B-B14F-4D97-AF65-F5344CB8AC3E}">
        <p14:creationId xmlns:p14="http://schemas.microsoft.com/office/powerpoint/2010/main" val="138420018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i="1" dirty="0"/>
              <a:t>[</a:t>
            </a:r>
            <a:r>
              <a:rPr lang="en-US" sz="1050" i="1" dirty="0"/>
              <a:t>Module </a:t>
            </a:r>
            <a:r>
              <a:rPr lang="en-US" sz="1050" i="1" dirty="0" smtClean="0"/>
              <a:t>3: Planning and Managing Care]</a:t>
            </a:r>
            <a:endParaRPr lang="en-US" sz="1050" i="1" dirty="0"/>
          </a:p>
          <a:p>
            <a:pPr defTabSz="942289">
              <a:defRPr/>
            </a:pPr>
            <a:endParaRPr lang="en-US" sz="1050" i="1" dirty="0"/>
          </a:p>
          <a:p>
            <a:pPr defTabSz="942289">
              <a:defRPr/>
            </a:pPr>
            <a:r>
              <a:rPr lang="en-US" sz="1050" b="1" dirty="0"/>
              <a:t>Speaker’s Notes: </a:t>
            </a:r>
            <a:endParaRPr lang="en-US" sz="1050" b="1" dirty="0" smtClean="0"/>
          </a:p>
          <a:p>
            <a:pPr defTabSz="942289">
              <a:defRPr/>
            </a:pPr>
            <a:r>
              <a:rPr lang="en-US" sz="1050" b="0" baseline="0" dirty="0" smtClean="0"/>
              <a:t>Regardless of whether it’s a public sector or private sector setting,  p</a:t>
            </a:r>
            <a:r>
              <a:rPr lang="en-US" sz="1050" b="0" dirty="0" smtClean="0"/>
              <a:t>lanning and</a:t>
            </a:r>
            <a:r>
              <a:rPr lang="en-US" sz="1050" b="0" baseline="0" dirty="0" smtClean="0"/>
              <a:t> managing safe abortion care requires a health </a:t>
            </a:r>
            <a:r>
              <a:rPr lang="en-US" sz="1050" b="0" i="1" u="sng" baseline="0" dirty="0" smtClean="0"/>
              <a:t>systems</a:t>
            </a:r>
            <a:r>
              <a:rPr lang="en-US" sz="1050" b="0" baseline="0" dirty="0" smtClean="0"/>
              <a:t> approach that ensures access and high-quality services.  This health systems approach means carefully developing, planning and managing conducive policies, holistic programs and efficient, accessible services.  In some cases, a systems approach may involve establishing pilot or small-scale services first; then assessing lessons learned and following up on plans to scale-up quality services in order to increase access for all women in need -- to the full extent of the law to -- including services to adolescents, poor women, and women living in under-served areas. </a:t>
            </a:r>
          </a:p>
          <a:p>
            <a:pPr defTabSz="942289">
              <a:defRPr/>
            </a:pPr>
            <a:endParaRPr lang="en-US" sz="1050" b="0" baseline="0" dirty="0" smtClean="0"/>
          </a:p>
          <a:p>
            <a:endParaRPr lang="en-US" sz="1050" dirty="0"/>
          </a:p>
        </p:txBody>
      </p:sp>
      <p:sp>
        <p:nvSpPr>
          <p:cNvPr id="4" name="Slide Number Placeholder 3"/>
          <p:cNvSpPr>
            <a:spLocks noGrp="1"/>
          </p:cNvSpPr>
          <p:nvPr>
            <p:ph type="sldNum" sz="quarter" idx="10"/>
          </p:nvPr>
        </p:nvSpPr>
        <p:spPr/>
        <p:txBody>
          <a:bodyPr/>
          <a:lstStyle/>
          <a:p>
            <a:fld id="{8F38D732-6D31-4EF8-A28C-76CFDEC958E6}" type="slidenum">
              <a:rPr lang="en-US" smtClean="0"/>
              <a:pPr/>
              <a:t>76</a:t>
            </a:fld>
            <a:endParaRPr lang="en-US" dirty="0"/>
          </a:p>
        </p:txBody>
      </p:sp>
    </p:spTree>
    <p:extLst>
      <p:ext uri="{BB962C8B-B14F-4D97-AF65-F5344CB8AC3E}">
        <p14:creationId xmlns:p14="http://schemas.microsoft.com/office/powerpoint/2010/main" val="372334808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sz="1100" i="1" dirty="0"/>
              <a:t>[Module 3: Planning and Managing Care]</a:t>
            </a:r>
          </a:p>
          <a:p>
            <a:pPr defTabSz="942289">
              <a:defRPr/>
            </a:pPr>
            <a:endParaRPr lang="en-US" sz="1050" i="1" dirty="0"/>
          </a:p>
          <a:p>
            <a:pPr defTabSz="942289">
              <a:defRPr/>
            </a:pPr>
            <a:r>
              <a:rPr lang="en-US" sz="1050" b="1" dirty="0"/>
              <a:t>Speaker’s Notes</a:t>
            </a:r>
            <a:r>
              <a:rPr lang="en-US" sz="1050" b="1" dirty="0" smtClean="0"/>
              <a:t>:</a:t>
            </a:r>
          </a:p>
          <a:p>
            <a:pPr defTabSz="942289">
              <a:defRPr/>
            </a:pPr>
            <a:endParaRPr lang="en-US" sz="1050" b="1" i="0" dirty="0" smtClean="0"/>
          </a:p>
          <a:p>
            <a:pPr defTabSz="942289">
              <a:defRPr/>
            </a:pPr>
            <a:r>
              <a:rPr lang="en-US" sz="1050" b="0" i="0" dirty="0" smtClean="0"/>
              <a:t>Establishing</a:t>
            </a:r>
            <a:r>
              <a:rPr lang="en-US" sz="1050" b="0" i="0" baseline="0" dirty="0" smtClean="0"/>
              <a:t>  and /or strengthening  existing services should be based on careful planning and encompassing the following  principles and recommendations, based on evidence and expert consultation:</a:t>
            </a:r>
          </a:p>
          <a:p>
            <a:pPr defTabSz="942289">
              <a:defRPr/>
            </a:pPr>
            <a:endParaRPr lang="en-US" sz="1050" b="0" i="0" baseline="0" dirty="0" smtClean="0"/>
          </a:p>
          <a:p>
            <a:pPr defTabSz="942289">
              <a:defRPr/>
            </a:pPr>
            <a:r>
              <a:rPr lang="en-US" sz="1050" b="1" i="0" baseline="0" dirty="0" smtClean="0"/>
              <a:t>National standards and guidelines</a:t>
            </a:r>
            <a:r>
              <a:rPr lang="en-US" sz="1050" b="0" i="0" baseline="0" dirty="0" smtClean="0"/>
              <a:t> facilitate access to and provision of safe abortion to the full extent of the law.</a:t>
            </a:r>
          </a:p>
          <a:p>
            <a:pPr defTabSz="942289">
              <a:defRPr/>
            </a:pPr>
            <a:endParaRPr lang="en-US" sz="1050" b="0" i="0" baseline="0" dirty="0" smtClean="0"/>
          </a:p>
          <a:p>
            <a:pPr defTabSz="942289">
              <a:defRPr/>
            </a:pPr>
            <a:r>
              <a:rPr lang="en-US" sz="1050" b="1" i="0" baseline="0" dirty="0" smtClean="0"/>
              <a:t>Ensuring health provider  skills and performance </a:t>
            </a:r>
            <a:r>
              <a:rPr lang="en-US" sz="1050" b="0" i="0" baseline="0" dirty="0" smtClean="0"/>
              <a:t>through competency-based training, supportive and facilitative supervision; monitoring and evaluation and other performance quality improvement processes, including midlevel providers in training as allowed by standards and guidelines.</a:t>
            </a:r>
          </a:p>
          <a:p>
            <a:pPr defTabSz="942289">
              <a:defRPr/>
            </a:pPr>
            <a:endParaRPr lang="en-US" sz="1050" b="0" i="0" baseline="0" dirty="0" smtClean="0"/>
          </a:p>
          <a:p>
            <a:pPr defTabSz="942289">
              <a:defRPr/>
            </a:pPr>
            <a:r>
              <a:rPr lang="en-US" sz="1050" b="1" i="0" baseline="0" dirty="0" smtClean="0"/>
              <a:t>Financing</a:t>
            </a:r>
            <a:r>
              <a:rPr lang="en-US" sz="1050" b="0" i="0" baseline="0" dirty="0" smtClean="0"/>
              <a:t> should include health system costs for  staff, training, supplies/equipment and capital costs.  Every effort should be made to ensure services  are affordable for women.  Savings to the health  system for providing safe abortion can save on costs spent on providing treatment of unsafe abortion</a:t>
            </a:r>
          </a:p>
          <a:p>
            <a:pPr defTabSz="942289">
              <a:defRPr/>
            </a:pPr>
            <a:endParaRPr lang="en-US" sz="1050" b="0" i="0" baseline="0" dirty="0" smtClean="0"/>
          </a:p>
          <a:p>
            <a:pPr defTabSz="942289">
              <a:defRPr/>
            </a:pPr>
            <a:r>
              <a:rPr lang="en-US" sz="1050" b="1" i="0" baseline="0" dirty="0" smtClean="0"/>
              <a:t>Systematic approach to policy and </a:t>
            </a:r>
            <a:r>
              <a:rPr lang="en-US" sz="1050" b="1" i="0" baseline="0" dirty="0" err="1" smtClean="0"/>
              <a:t>programme</a:t>
            </a:r>
            <a:r>
              <a:rPr lang="en-US" sz="1050" b="1" i="0" baseline="0" dirty="0" smtClean="0"/>
              <a:t> development </a:t>
            </a:r>
            <a:r>
              <a:rPr lang="en-US" sz="1050" b="0" i="0" baseline="0" dirty="0" smtClean="0"/>
              <a:t>is needed to achieve careful introduction of small scale improvement efforts  followed by scaling-up of successful interventions so benefits positively impact women and their families</a:t>
            </a:r>
          </a:p>
          <a:p>
            <a:pPr defTabSz="942289">
              <a:defRPr/>
            </a:pPr>
            <a:endParaRPr lang="en-US" sz="1050" b="0" i="1" baseline="0" dirty="0" smtClean="0"/>
          </a:p>
          <a:p>
            <a:pPr defTabSz="942289">
              <a:defRPr/>
            </a:pPr>
            <a:endParaRPr lang="en-US" sz="1050" b="0" i="1" dirty="0" smtClean="0"/>
          </a:p>
        </p:txBody>
      </p:sp>
      <p:sp>
        <p:nvSpPr>
          <p:cNvPr id="4" name="Slide Number Placeholder 3"/>
          <p:cNvSpPr>
            <a:spLocks noGrp="1"/>
          </p:cNvSpPr>
          <p:nvPr>
            <p:ph type="sldNum" sz="quarter" idx="10"/>
          </p:nvPr>
        </p:nvSpPr>
        <p:spPr/>
        <p:txBody>
          <a:bodyPr/>
          <a:lstStyle/>
          <a:p>
            <a:fld id="{8F38D732-6D31-4EF8-A28C-76CFDEC958E6}" type="slidenum">
              <a:rPr lang="en-US" smtClean="0"/>
              <a:pPr/>
              <a:t>77</a:t>
            </a:fld>
            <a:endParaRPr lang="en-US" dirty="0"/>
          </a:p>
        </p:txBody>
      </p:sp>
    </p:spTree>
    <p:extLst>
      <p:ext uri="{BB962C8B-B14F-4D97-AF65-F5344CB8AC3E}">
        <p14:creationId xmlns:p14="http://schemas.microsoft.com/office/powerpoint/2010/main" val="111608413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sz="1100" i="1" dirty="0"/>
              <a:t>[Module 3: Planning and Managing Care]</a:t>
            </a:r>
          </a:p>
          <a:p>
            <a:pPr defTabSz="942289">
              <a:defRPr/>
            </a:pPr>
            <a:endParaRPr lang="en-US" sz="1050" i="1" dirty="0"/>
          </a:p>
          <a:p>
            <a:pPr defTabSz="942289">
              <a:defRPr/>
            </a:pPr>
            <a:r>
              <a:rPr lang="en-US" sz="1050" b="1" dirty="0"/>
              <a:t>Speaker’s Notes</a:t>
            </a:r>
            <a:r>
              <a:rPr lang="en-US" sz="1050" b="1" dirty="0" smtClean="0"/>
              <a:t>:</a:t>
            </a:r>
          </a:p>
          <a:p>
            <a:pPr marL="0" marR="0" indent="0" algn="l" defTabSz="942289" rtl="0" eaLnBrk="1" fontAlgn="auto" latinLnBrk="0" hangingPunct="1">
              <a:lnSpc>
                <a:spcPct val="100000"/>
              </a:lnSpc>
              <a:spcBef>
                <a:spcPts val="0"/>
              </a:spcBef>
              <a:spcAft>
                <a:spcPts val="0"/>
              </a:spcAft>
              <a:buClrTx/>
              <a:buSzTx/>
              <a:buFont typeface="Arial" pitchFamily="34" charset="0"/>
              <a:buNone/>
              <a:tabLst/>
              <a:defRPr/>
            </a:pPr>
            <a:r>
              <a:rPr lang="en-US" sz="1050" i="0" baseline="0" dirty="0" smtClean="0"/>
              <a:t>Legal, safe abortion services should be </a:t>
            </a:r>
            <a:r>
              <a:rPr lang="en-US" sz="1050" i="0" u="sng" baseline="0" dirty="0" smtClean="0"/>
              <a:t>integrated into existing health care systems</a:t>
            </a:r>
            <a:r>
              <a:rPr lang="en-US" sz="1050" i="0" baseline="0" dirty="0" smtClean="0"/>
              <a:t>. This helps to increase access, leverage resources, acknowledge the legitimate status of these services and guard against stigma and discrimination toward women, adolescents  and providers. </a:t>
            </a:r>
          </a:p>
          <a:p>
            <a:pPr marL="0" marR="0" indent="0" algn="l" defTabSz="942289" rtl="0" eaLnBrk="1" fontAlgn="auto" latinLnBrk="0" hangingPunct="1">
              <a:lnSpc>
                <a:spcPct val="100000"/>
              </a:lnSpc>
              <a:spcBef>
                <a:spcPts val="0"/>
              </a:spcBef>
              <a:spcAft>
                <a:spcPts val="0"/>
              </a:spcAft>
              <a:buClrTx/>
              <a:buSzTx/>
              <a:buFont typeface="Arial" pitchFamily="34" charset="0"/>
              <a:buNone/>
              <a:tabLst/>
              <a:defRPr/>
            </a:pPr>
            <a:endParaRPr lang="en-US" sz="1050" i="0" baseline="0" dirty="0" smtClean="0"/>
          </a:p>
          <a:p>
            <a:pPr marL="0" marR="0" indent="0" algn="l" defTabSz="942289" rtl="0" eaLnBrk="1" fontAlgn="auto" latinLnBrk="0" hangingPunct="1">
              <a:lnSpc>
                <a:spcPct val="100000"/>
              </a:lnSpc>
              <a:spcBef>
                <a:spcPts val="0"/>
              </a:spcBef>
              <a:spcAft>
                <a:spcPts val="0"/>
              </a:spcAft>
              <a:buClrTx/>
              <a:buSzTx/>
              <a:buFont typeface="Arial" pitchFamily="34" charset="0"/>
              <a:buNone/>
              <a:tabLst/>
              <a:defRPr/>
            </a:pPr>
            <a:r>
              <a:rPr lang="en-US" sz="1050" i="0" dirty="0" smtClean="0"/>
              <a:t>The constellation of safe abortion services should include: </a:t>
            </a:r>
            <a:endParaRPr lang="en-US" sz="1050" dirty="0" smtClean="0"/>
          </a:p>
          <a:p>
            <a:pPr marL="628650" lvl="1" indent="-171450">
              <a:buSzPct val="100000"/>
              <a:buFont typeface="Arial" pitchFamily="34" charset="0"/>
              <a:buChar char="•"/>
            </a:pPr>
            <a:r>
              <a:rPr lang="en-US" sz="1050" dirty="0" smtClean="0"/>
              <a:t>Medically accurate information </a:t>
            </a:r>
            <a:r>
              <a:rPr lang="en-US" sz="1050" i="1" u="sng" dirty="0" smtClean="0"/>
              <a:t>in a form that</a:t>
            </a:r>
            <a:r>
              <a:rPr lang="en-US" sz="1050" i="1" u="sng" baseline="0" dirty="0" smtClean="0"/>
              <a:t> </a:t>
            </a:r>
            <a:r>
              <a:rPr lang="en-US" sz="1050" i="1" u="sng" dirty="0" smtClean="0"/>
              <a:t>women can understand and recall.</a:t>
            </a:r>
          </a:p>
          <a:p>
            <a:pPr marL="628650" lvl="1" indent="-171450">
              <a:buSzPct val="100000"/>
              <a:buFont typeface="Arial" pitchFamily="34" charset="0"/>
              <a:buChar char="•"/>
            </a:pPr>
            <a:r>
              <a:rPr lang="en-US" sz="1050" dirty="0" smtClean="0"/>
              <a:t>As</a:t>
            </a:r>
            <a:r>
              <a:rPr lang="en-US" sz="1050" baseline="0" dirty="0" smtClean="0"/>
              <a:t> we discussed, if a woman arrives having already made her decision to have an abortion, counseling is not mandatory. However, if </a:t>
            </a:r>
            <a:r>
              <a:rPr lang="en-US" sz="1050" dirty="0" smtClean="0"/>
              <a:t>counseling is requested by the woman, it should be non-directive and</a:t>
            </a:r>
            <a:r>
              <a:rPr lang="en-US" sz="1050" baseline="0" dirty="0" smtClean="0"/>
              <a:t> should facilitate her personal </a:t>
            </a:r>
            <a:r>
              <a:rPr lang="en-US" sz="1050" baseline="0" dirty="0" err="1" smtClean="0"/>
              <a:t>decisionmaking</a:t>
            </a:r>
            <a:r>
              <a:rPr lang="en-US" sz="1050" baseline="0" dirty="0" smtClean="0"/>
              <a:t>.</a:t>
            </a:r>
            <a:endParaRPr lang="en-US" sz="1050" dirty="0" smtClean="0"/>
          </a:p>
          <a:p>
            <a:pPr marL="628650" lvl="1" indent="-171450">
              <a:buSzPct val="100000"/>
              <a:buFont typeface="Arial" pitchFamily="34" charset="0"/>
              <a:buChar char="•"/>
            </a:pPr>
            <a:r>
              <a:rPr lang="en-US" sz="1050" dirty="0" smtClean="0"/>
              <a:t>The</a:t>
            </a:r>
            <a:r>
              <a:rPr lang="en-US" sz="1050" baseline="0" dirty="0" smtClean="0"/>
              <a:t> a</a:t>
            </a:r>
            <a:r>
              <a:rPr lang="en-US" sz="1050" dirty="0" smtClean="0"/>
              <a:t>bortion service should</a:t>
            </a:r>
            <a:r>
              <a:rPr lang="en-US" sz="1050" baseline="0" dirty="0" smtClean="0"/>
              <a:t> be </a:t>
            </a:r>
            <a:r>
              <a:rPr lang="en-US" sz="1050" dirty="0" smtClean="0"/>
              <a:t>delivered without delay,</a:t>
            </a:r>
            <a:r>
              <a:rPr lang="en-US" sz="1050" baseline="0" dirty="0" smtClean="0"/>
              <a:t> and there should be t</a:t>
            </a:r>
            <a:r>
              <a:rPr lang="en-US" sz="1050" dirty="0" smtClean="0"/>
              <a:t>imely treatment</a:t>
            </a:r>
            <a:r>
              <a:rPr lang="en-US" sz="1050" baseline="0" dirty="0" smtClean="0"/>
              <a:t> of complications from abortion including unsafe abortion.</a:t>
            </a:r>
            <a:endParaRPr lang="en-US" sz="1050" dirty="0" smtClean="0"/>
          </a:p>
          <a:p>
            <a:pPr marL="628650" lvl="1" indent="-171450">
              <a:buSzPct val="100000"/>
              <a:buFont typeface="Arial" pitchFamily="34" charset="0"/>
              <a:buChar char="•"/>
            </a:pPr>
            <a:r>
              <a:rPr lang="en-US" sz="1050" dirty="0" smtClean="0"/>
              <a:t>Contraceptive information, services and referrals should be provided to abortion clients in order or prevent</a:t>
            </a:r>
            <a:r>
              <a:rPr lang="en-US" sz="1050" baseline="0" dirty="0" smtClean="0"/>
              <a:t> another unintended pregnancy.  </a:t>
            </a:r>
            <a:endParaRPr lang="en-US" sz="1050" dirty="0" smtClean="0"/>
          </a:p>
          <a:p>
            <a:endParaRPr lang="en-US" sz="1050" dirty="0"/>
          </a:p>
          <a:p>
            <a:pPr lvl="0"/>
            <a:r>
              <a:rPr lang="en-US" sz="1050" b="1" dirty="0" smtClean="0"/>
              <a:t>Sources</a:t>
            </a:r>
            <a:r>
              <a:rPr lang="en-US" sz="1050" b="1" dirty="0"/>
              <a:t>:  </a:t>
            </a:r>
            <a:endParaRPr lang="en-US" sz="1050" b="1" dirty="0" smtClean="0"/>
          </a:p>
          <a:p>
            <a:pPr lvl="0"/>
            <a:r>
              <a:rPr lang="en-US" sz="1050" b="0" dirty="0" smtClean="0"/>
              <a:t>WHO,</a:t>
            </a:r>
            <a:r>
              <a:rPr lang="en-US" sz="1050" b="0" baseline="0" dirty="0" smtClean="0"/>
              <a:t> 2012, pp. 63-64. </a:t>
            </a:r>
            <a:endParaRPr lang="en-US" sz="1050" b="0" dirty="0"/>
          </a:p>
          <a:p>
            <a:endParaRPr lang="en-US" sz="1050" dirty="0"/>
          </a:p>
          <a:p>
            <a:endParaRPr lang="en-US" sz="1050" dirty="0"/>
          </a:p>
        </p:txBody>
      </p:sp>
      <p:sp>
        <p:nvSpPr>
          <p:cNvPr id="4" name="Slide Number Placeholder 3"/>
          <p:cNvSpPr>
            <a:spLocks noGrp="1"/>
          </p:cNvSpPr>
          <p:nvPr>
            <p:ph type="sldNum" sz="quarter" idx="10"/>
          </p:nvPr>
        </p:nvSpPr>
        <p:spPr/>
        <p:txBody>
          <a:bodyPr/>
          <a:lstStyle/>
          <a:p>
            <a:fld id="{8F38D732-6D31-4EF8-A28C-76CFDEC958E6}" type="slidenum">
              <a:rPr lang="en-US" smtClean="0"/>
              <a:pPr/>
              <a:t>78</a:t>
            </a:fld>
            <a:endParaRPr lang="en-US" dirty="0"/>
          </a:p>
        </p:txBody>
      </p:sp>
    </p:spTree>
    <p:extLst>
      <p:ext uri="{BB962C8B-B14F-4D97-AF65-F5344CB8AC3E}">
        <p14:creationId xmlns:p14="http://schemas.microsoft.com/office/powerpoint/2010/main" val="111608413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sz="1050" i="1" dirty="0"/>
              <a:t>[Module 3: Planning and Managing Care]</a:t>
            </a:r>
          </a:p>
          <a:p>
            <a:pPr defTabSz="942289">
              <a:defRPr/>
            </a:pPr>
            <a:endParaRPr lang="en-US" sz="1100" b="1" dirty="0" smtClean="0"/>
          </a:p>
          <a:p>
            <a:pPr defTabSz="942289">
              <a:defRPr/>
            </a:pPr>
            <a:r>
              <a:rPr lang="en-US" sz="1100" b="1" dirty="0" smtClean="0"/>
              <a:t>Speaker’s Notes: </a:t>
            </a:r>
          </a:p>
          <a:p>
            <a:pPr marL="0" marR="0" indent="0" algn="l" defTabSz="942289" rtl="0" eaLnBrk="1" fontAlgn="auto" latinLnBrk="0" hangingPunct="1">
              <a:lnSpc>
                <a:spcPct val="100000"/>
              </a:lnSpc>
              <a:spcBef>
                <a:spcPts val="0"/>
              </a:spcBef>
              <a:spcAft>
                <a:spcPts val="0"/>
              </a:spcAft>
              <a:buClrTx/>
              <a:buSzTx/>
              <a:buFont typeface="Arial" pitchFamily="34" charset="0"/>
              <a:buNone/>
              <a:tabLst/>
              <a:defRPr/>
            </a:pPr>
            <a:r>
              <a:rPr lang="en-US" sz="1100" b="0" dirty="0" smtClean="0"/>
              <a:t>It is important that individual</a:t>
            </a:r>
            <a:r>
              <a:rPr lang="en-US" sz="1100" b="0" baseline="0" dirty="0" smtClean="0"/>
              <a:t> countries develop or clarify and </a:t>
            </a:r>
            <a:r>
              <a:rPr lang="en-US" sz="1100" b="0" i="1" baseline="0" dirty="0" smtClean="0"/>
              <a:t>operationalize</a:t>
            </a:r>
            <a:r>
              <a:rPr lang="en-US" sz="1100" b="0" baseline="0" dirty="0" smtClean="0"/>
              <a:t>  up-to-date, evidence-based s</a:t>
            </a:r>
            <a:r>
              <a:rPr lang="en-US" sz="1100" b="0" dirty="0" smtClean="0"/>
              <a:t>tandards</a:t>
            </a:r>
            <a:r>
              <a:rPr lang="en-US" sz="1100" b="0" baseline="0" dirty="0" smtClean="0"/>
              <a:t> and guidelines for providing safe abortion services to the full extent of the law.  Standards and guidelines should: </a:t>
            </a:r>
          </a:p>
          <a:p>
            <a:pPr marL="171450" marR="0" indent="-171450" algn="l" defTabSz="942289" rtl="0" eaLnBrk="1" fontAlgn="auto" latinLnBrk="0" hangingPunct="1">
              <a:lnSpc>
                <a:spcPct val="100000"/>
              </a:lnSpc>
              <a:spcBef>
                <a:spcPts val="0"/>
              </a:spcBef>
              <a:spcAft>
                <a:spcPts val="0"/>
              </a:spcAft>
              <a:buClrTx/>
              <a:buSzTx/>
              <a:buFont typeface="Arial" pitchFamily="34" charset="0"/>
              <a:buChar char="•"/>
              <a:tabLst/>
              <a:defRPr/>
            </a:pPr>
            <a:r>
              <a:rPr lang="en-US" sz="1100" b="0" baseline="0" dirty="0" smtClean="0"/>
              <a:t>indicate what types of abortion services are available; </a:t>
            </a:r>
          </a:p>
          <a:p>
            <a:pPr marL="171450" marR="0" indent="-171450" algn="l" defTabSz="942289" rtl="0" eaLnBrk="1" fontAlgn="auto" latinLnBrk="0" hangingPunct="1">
              <a:lnSpc>
                <a:spcPct val="100000"/>
              </a:lnSpc>
              <a:spcBef>
                <a:spcPts val="0"/>
              </a:spcBef>
              <a:spcAft>
                <a:spcPts val="0"/>
              </a:spcAft>
              <a:buClrTx/>
              <a:buSzTx/>
              <a:buFont typeface="Arial" pitchFamily="34" charset="0"/>
              <a:buChar char="•"/>
              <a:tabLst/>
              <a:defRPr/>
            </a:pPr>
            <a:r>
              <a:rPr lang="en-US" sz="1100" b="0" baseline="0" dirty="0" smtClean="0"/>
              <a:t>present requirements for equitable access; and </a:t>
            </a:r>
          </a:p>
          <a:p>
            <a:pPr marL="171450" marR="0" indent="-171450" algn="l" defTabSz="942289" rtl="0" eaLnBrk="1" fontAlgn="auto" latinLnBrk="0" hangingPunct="1">
              <a:lnSpc>
                <a:spcPct val="100000"/>
              </a:lnSpc>
              <a:spcBef>
                <a:spcPts val="0"/>
              </a:spcBef>
              <a:spcAft>
                <a:spcPts val="0"/>
              </a:spcAft>
              <a:buClrTx/>
              <a:buSzTx/>
              <a:buFont typeface="Arial" pitchFamily="34" charset="0"/>
              <a:buChar char="•"/>
              <a:tabLst/>
              <a:defRPr/>
            </a:pPr>
            <a:r>
              <a:rPr lang="en-US" sz="1100" b="0" baseline="0" dirty="0" smtClean="0"/>
              <a:t>provide guidance and recommendations for performing clinical procedures according to acceptable level of quality. </a:t>
            </a:r>
          </a:p>
          <a:p>
            <a:pPr marL="0" marR="0" indent="0" algn="l" defTabSz="942289" rtl="0" eaLnBrk="1" fontAlgn="auto" latinLnBrk="0" hangingPunct="1">
              <a:lnSpc>
                <a:spcPct val="100000"/>
              </a:lnSpc>
              <a:spcBef>
                <a:spcPts val="0"/>
              </a:spcBef>
              <a:spcAft>
                <a:spcPts val="0"/>
              </a:spcAft>
              <a:buClrTx/>
              <a:buSzTx/>
              <a:buFont typeface="Arial" pitchFamily="34" charset="0"/>
              <a:buNone/>
              <a:tabLst/>
              <a:defRPr/>
            </a:pPr>
            <a:endParaRPr lang="en-GB" sz="1100" b="0" baseline="0" dirty="0" smtClean="0"/>
          </a:p>
          <a:p>
            <a:pPr marL="0" marR="0" indent="0" algn="l" defTabSz="942289" rtl="0" eaLnBrk="1" fontAlgn="auto" latinLnBrk="0" hangingPunct="1">
              <a:lnSpc>
                <a:spcPct val="100000"/>
              </a:lnSpc>
              <a:spcBef>
                <a:spcPts val="0"/>
              </a:spcBef>
              <a:spcAft>
                <a:spcPts val="0"/>
              </a:spcAft>
              <a:buClrTx/>
              <a:buSzTx/>
              <a:buFont typeface="Arial" pitchFamily="34" charset="0"/>
              <a:buNone/>
              <a:tabLst/>
              <a:defRPr/>
            </a:pPr>
            <a:r>
              <a:rPr lang="en-GB" sz="1100" b="0" baseline="0" dirty="0" smtClean="0"/>
              <a:t>During the processes of developing, updating and operationalizing standards and guidelines, careful attention should be given to </a:t>
            </a:r>
            <a:r>
              <a:rPr lang="en-GB" sz="1100" b="0" i="1" u="sng" baseline="0" dirty="0" smtClean="0"/>
              <a:t>identifying and eliminating barriers </a:t>
            </a:r>
            <a:r>
              <a:rPr lang="en-GB" sz="1100" b="0" baseline="0" dirty="0" smtClean="0"/>
              <a:t>to information and services. </a:t>
            </a:r>
            <a:r>
              <a:rPr lang="en-GB" sz="1100" dirty="0" smtClean="0"/>
              <a:t>National standards and guidelines</a:t>
            </a:r>
            <a:r>
              <a:rPr lang="en-GB" sz="1100" baseline="0" dirty="0" smtClean="0"/>
              <a:t> </a:t>
            </a:r>
            <a:r>
              <a:rPr lang="en-GB" sz="1100" dirty="0" smtClean="0"/>
              <a:t>should protect women’s reproductive rights in line with international human rights standards.  These include the right to make fully informed decisions free of violence or coercion and to autonomy in </a:t>
            </a:r>
            <a:r>
              <a:rPr lang="en-GB" sz="1100" dirty="0" err="1" smtClean="0"/>
              <a:t>decisionmaking</a:t>
            </a:r>
            <a:r>
              <a:rPr lang="en-GB" sz="1100" dirty="0" smtClean="0"/>
              <a:t>, as well the rights to confidentiality and privacy.  </a:t>
            </a:r>
            <a:r>
              <a:rPr lang="en-US" sz="1100" b="0" baseline="0" dirty="0" smtClean="0"/>
              <a:t>Standards and guidelines </a:t>
            </a:r>
            <a:r>
              <a:rPr lang="en-GB" sz="1100" b="0" dirty="0" smtClean="0"/>
              <a:t>should protect the rights of clients and also of providers, and specify providers’ legal and ethical obligations.</a:t>
            </a:r>
            <a:r>
              <a:rPr lang="en-GB" sz="1100" b="0" baseline="0" dirty="0" smtClean="0"/>
              <a:t> </a:t>
            </a:r>
          </a:p>
          <a:p>
            <a:pPr marL="0" marR="0" indent="0" algn="l" defTabSz="942289" rtl="0" eaLnBrk="1" fontAlgn="auto" latinLnBrk="0" hangingPunct="1">
              <a:lnSpc>
                <a:spcPct val="100000"/>
              </a:lnSpc>
              <a:spcBef>
                <a:spcPts val="0"/>
              </a:spcBef>
              <a:spcAft>
                <a:spcPts val="0"/>
              </a:spcAft>
              <a:buClrTx/>
              <a:buSzTx/>
              <a:buFont typeface="Arial" pitchFamily="34" charset="0"/>
              <a:buNone/>
              <a:tabLst/>
              <a:defRPr/>
            </a:pPr>
            <a:endParaRPr lang="en-GB" sz="1100" b="0" baseline="0" dirty="0" smtClean="0"/>
          </a:p>
          <a:p>
            <a:pPr eaLnBrk="1" hangingPunct="1">
              <a:spcBef>
                <a:spcPct val="60000"/>
              </a:spcBef>
            </a:pPr>
            <a:r>
              <a:rPr lang="en-GB" sz="1100" dirty="0" smtClean="0"/>
              <a:t>Policies regarding abortion services may also need to include mechanisms to take into account health care providers’ personal views. Women should not be denied the services they need because of providers’ personal beliefs. In these cases, national standards and guidelines should provide clear guidance for when such refusal is permitted </a:t>
            </a:r>
            <a:r>
              <a:rPr lang="en-GB" sz="1100" i="1" dirty="0" smtClean="0"/>
              <a:t>(sometimes known as a “conscience clause” or an “opt-out clause”)</a:t>
            </a:r>
            <a:r>
              <a:rPr lang="en-GB" sz="1100" dirty="0" smtClean="0"/>
              <a:t> and what referral to other providers or sites is required.  Public health care </a:t>
            </a:r>
            <a:r>
              <a:rPr lang="en-GB" sz="1100" b="0" i="1" u="sng" dirty="0" smtClean="0"/>
              <a:t>facilities </a:t>
            </a:r>
            <a:r>
              <a:rPr lang="en-GB" sz="1100" b="0" i="0" u="none" dirty="0" smtClean="0"/>
              <a:t>do not have the right to opt out</a:t>
            </a:r>
            <a:r>
              <a:rPr lang="en-GB" sz="1100" dirty="0" smtClean="0"/>
              <a:t>; they must staff appropriately to offer services that are legal[1]. In general, in circumstances where abortion is allowed under the law, efforts should be made to keep services accessible </a:t>
            </a:r>
            <a:r>
              <a:rPr lang="en-GB" sz="1100" b="0" dirty="0" smtClean="0"/>
              <a:t>and not create barriers for women. </a:t>
            </a:r>
          </a:p>
          <a:p>
            <a:pPr marL="0" indent="0" defTabSz="942289">
              <a:buFont typeface="Arial" pitchFamily="34" charset="0"/>
              <a:buNone/>
              <a:defRPr/>
            </a:pPr>
            <a:endParaRPr lang="en-US" sz="1100" b="0" dirty="0" smtClean="0"/>
          </a:p>
          <a:p>
            <a:pPr marL="0" indent="0" defTabSz="942289">
              <a:buFont typeface="Arial" pitchFamily="34" charset="0"/>
              <a:buNone/>
              <a:defRPr/>
            </a:pPr>
            <a:r>
              <a:rPr lang="en-US" sz="1100" b="1" dirty="0" smtClean="0"/>
              <a:t>Customizing this slide:</a:t>
            </a:r>
          </a:p>
          <a:p>
            <a:pPr marL="171450" indent="-171450" eaLnBrk="1" hangingPunct="1">
              <a:spcBef>
                <a:spcPct val="60000"/>
              </a:spcBef>
              <a:buFont typeface="Arial" pitchFamily="34" charset="0"/>
              <a:buChar char="•"/>
            </a:pPr>
            <a:r>
              <a:rPr lang="en-GB" sz="1100" i="1" dirty="0" smtClean="0">
                <a:cs typeface="Arial" charset="0"/>
              </a:rPr>
              <a:t>Describe the norms and standards in place in your country or region (such as a national population or reproductive health policy, regulations established by professional associations, and/or MOH service delivery guidelines for maternal health services). </a:t>
            </a:r>
          </a:p>
          <a:p>
            <a:pPr marL="171450" indent="-171450" eaLnBrk="1" hangingPunct="1">
              <a:buFont typeface="Arial" pitchFamily="34" charset="0"/>
              <a:buChar char="•"/>
            </a:pPr>
            <a:r>
              <a:rPr lang="en-GB" sz="1100" i="1" dirty="0" smtClean="0">
                <a:cs typeface="Arial" charset="0"/>
              </a:rPr>
              <a:t>You could ask the audience how many of them are familiar with these norms and standards.</a:t>
            </a:r>
            <a:r>
              <a:rPr lang="en-GB" sz="1100" i="1" baseline="0" dirty="0" smtClean="0">
                <a:cs typeface="Arial" charset="0"/>
              </a:rPr>
              <a:t> </a:t>
            </a:r>
          </a:p>
          <a:p>
            <a:pPr marL="171450" indent="-171450" eaLnBrk="1" hangingPunct="1">
              <a:buFont typeface="Arial" pitchFamily="34" charset="0"/>
              <a:buChar char="•"/>
            </a:pPr>
            <a:r>
              <a:rPr lang="en-GB" sz="1100" i="1" baseline="0" dirty="0" smtClean="0">
                <a:cs typeface="Arial" charset="0"/>
              </a:rPr>
              <a:t>If it </a:t>
            </a:r>
            <a:r>
              <a:rPr lang="en-GB" sz="1100" i="1" u="sng" baseline="0" dirty="0" smtClean="0">
                <a:cs typeface="Arial" charset="0"/>
              </a:rPr>
              <a:t>fits the purpose </a:t>
            </a:r>
            <a:r>
              <a:rPr lang="en-GB" sz="1100" i="1" baseline="0" dirty="0" smtClean="0">
                <a:cs typeface="Arial" charset="0"/>
              </a:rPr>
              <a:t>of your presentation, and if there is a safe environment of trust in the room and </a:t>
            </a:r>
            <a:r>
              <a:rPr lang="en-GB" sz="1100" i="1" u="sng" baseline="0" dirty="0" smtClean="0">
                <a:cs typeface="Arial" charset="0"/>
              </a:rPr>
              <a:t>ample time allows</a:t>
            </a:r>
            <a:r>
              <a:rPr lang="en-GB" sz="1100" i="1" baseline="0" dirty="0" smtClean="0">
                <a:cs typeface="Arial" charset="0"/>
              </a:rPr>
              <a:t>, you may like to ask participants if they feel they and/or service providers are capable of implementing the Standards and Guideline, or if more performance support is needed. </a:t>
            </a:r>
            <a:endParaRPr lang="en-GB" sz="1100" i="1" dirty="0" smtClean="0"/>
          </a:p>
          <a:p>
            <a:pPr lvl="0"/>
            <a:endParaRPr lang="en-US" sz="1100" b="1" dirty="0" smtClean="0"/>
          </a:p>
          <a:p>
            <a:pPr lvl="0"/>
            <a:r>
              <a:rPr lang="en-US" sz="1100" b="1" dirty="0" smtClean="0"/>
              <a:t>Sources:  </a:t>
            </a:r>
          </a:p>
          <a:p>
            <a:pPr eaLnBrk="1" hangingPunct="1"/>
            <a:r>
              <a:rPr lang="en-US" sz="1100" dirty="0" smtClean="0"/>
              <a:t>1. Rebecca J. Cook and Bernard M. Dickens,</a:t>
            </a:r>
            <a:r>
              <a:rPr lang="en-GB" sz="1100" dirty="0" smtClean="0"/>
              <a:t> </a:t>
            </a:r>
            <a:r>
              <a:rPr lang="en-GB" sz="1100" i="1" dirty="0" smtClean="0"/>
              <a:t>Considerations for Formulating Reproductive Health Laws </a:t>
            </a:r>
            <a:r>
              <a:rPr lang="en-GB" sz="1100" dirty="0" smtClean="0"/>
              <a:t>(Geneva: WHO, 2000).  </a:t>
            </a:r>
            <a:endParaRPr lang="en-US" sz="1100" dirty="0"/>
          </a:p>
          <a:p>
            <a:endParaRPr lang="en-US" sz="1100" dirty="0"/>
          </a:p>
        </p:txBody>
      </p:sp>
      <p:sp>
        <p:nvSpPr>
          <p:cNvPr id="4" name="Slide Number Placeholder 3"/>
          <p:cNvSpPr>
            <a:spLocks noGrp="1"/>
          </p:cNvSpPr>
          <p:nvPr>
            <p:ph type="sldNum" sz="quarter" idx="10"/>
          </p:nvPr>
        </p:nvSpPr>
        <p:spPr/>
        <p:txBody>
          <a:bodyPr/>
          <a:lstStyle/>
          <a:p>
            <a:fld id="{8F38D732-6D31-4EF8-A28C-76CFDEC958E6}" type="slidenum">
              <a:rPr lang="en-US" smtClean="0"/>
              <a:pPr/>
              <a:t>79</a:t>
            </a:fld>
            <a:endParaRPr lang="en-US" dirty="0"/>
          </a:p>
        </p:txBody>
      </p:sp>
    </p:spTree>
    <p:extLst>
      <p:ext uri="{BB962C8B-B14F-4D97-AF65-F5344CB8AC3E}">
        <p14:creationId xmlns:p14="http://schemas.microsoft.com/office/powerpoint/2010/main" val="16039330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100" i="1" dirty="0"/>
              <a:t>[Introduction]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t>Speaker’s Notes: </a:t>
            </a:r>
          </a:p>
          <a:p>
            <a:r>
              <a:rPr lang="en-US" sz="1100" dirty="0" smtClean="0"/>
              <a:t>A</a:t>
            </a:r>
            <a:r>
              <a:rPr lang="en-US" sz="1100" baseline="0" dirty="0" smtClean="0"/>
              <a:t> g</a:t>
            </a:r>
            <a:r>
              <a:rPr lang="en-US" sz="1100" dirty="0" smtClean="0"/>
              <a:t>lobal panel of stakeholders was involved in the process, including:</a:t>
            </a:r>
            <a:r>
              <a:rPr lang="en-US" sz="1100" baseline="0" dirty="0" smtClean="0"/>
              <a:t> </a:t>
            </a:r>
            <a:endParaRPr lang="en-US" sz="1100" dirty="0" smtClean="0"/>
          </a:p>
          <a:p>
            <a:pPr lvl="1">
              <a:buFont typeface="Arial" pitchFamily="34" charset="0"/>
              <a:buChar char="•"/>
            </a:pPr>
            <a:r>
              <a:rPr lang="en-US" sz="1100" dirty="0" smtClean="0"/>
              <a:t>Health-service providers and program managers</a:t>
            </a:r>
          </a:p>
          <a:p>
            <a:pPr lvl="1">
              <a:buFont typeface="Arial" pitchFamily="34" charset="0"/>
              <a:buChar char="•"/>
            </a:pPr>
            <a:r>
              <a:rPr lang="en-US" sz="1100" dirty="0" smtClean="0"/>
              <a:t>Researchers and methodologists</a:t>
            </a:r>
          </a:p>
          <a:p>
            <a:pPr lvl="1">
              <a:buFont typeface="Arial" pitchFamily="34" charset="0"/>
              <a:buChar char="•"/>
            </a:pPr>
            <a:r>
              <a:rPr lang="en-US" sz="1100" dirty="0" smtClean="0"/>
              <a:t>Human rights lawyers</a:t>
            </a:r>
          </a:p>
          <a:p>
            <a:pPr lvl="1">
              <a:buFont typeface="Arial" pitchFamily="34" charset="0"/>
              <a:buChar char="•"/>
            </a:pPr>
            <a:r>
              <a:rPr lang="en-US" sz="1100" dirty="0" smtClean="0"/>
              <a:t>Women’s health and human rights advocates. </a:t>
            </a:r>
          </a:p>
          <a:p>
            <a:pPr lvl="1">
              <a:buFont typeface="Arial" pitchFamily="34" charset="0"/>
              <a:buChar char="•"/>
            </a:pPr>
            <a:endParaRPr lang="en-US" sz="1100" dirty="0" smtClean="0"/>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100" i="0" dirty="0" smtClean="0"/>
              <a:t>In</a:t>
            </a:r>
            <a:r>
              <a:rPr lang="en-US" sz="1100" i="0" baseline="0" dirty="0" smtClean="0"/>
              <a:t> preparing for the development of the 2</a:t>
            </a:r>
            <a:r>
              <a:rPr lang="en-US" sz="1100" i="0" baseline="30000" dirty="0" smtClean="0"/>
              <a:t>nd</a:t>
            </a:r>
            <a:r>
              <a:rPr lang="en-US" sz="1100" i="0" baseline="0" dirty="0" smtClean="0"/>
              <a:t> edition, WHO also reviewed the considerable amount of feedback they had received regarding what was valuable about the 1</a:t>
            </a:r>
            <a:r>
              <a:rPr lang="en-US" sz="1100" i="0" baseline="30000" dirty="0" smtClean="0"/>
              <a:t>st</a:t>
            </a:r>
            <a:r>
              <a:rPr lang="en-US" sz="1100" i="0" baseline="0" dirty="0" smtClean="0"/>
              <a:t> edition, and then ways in which it could be reviewed. </a:t>
            </a:r>
            <a:endParaRPr lang="en-US" sz="1100" i="0" dirty="0" smtClean="0"/>
          </a:p>
          <a:p>
            <a:endParaRPr lang="en-US" sz="1100" dirty="0" smtClean="0"/>
          </a:p>
          <a:p>
            <a:r>
              <a:rPr lang="en-US" sz="1100" dirty="0" smtClean="0"/>
              <a:t>In parallel</a:t>
            </a:r>
            <a:r>
              <a:rPr lang="en-US" sz="1100" baseline="0" dirty="0" smtClean="0"/>
              <a:t> with the revision and production of the 2</a:t>
            </a:r>
            <a:r>
              <a:rPr lang="en-US" sz="1100" baseline="30000" dirty="0" smtClean="0"/>
              <a:t>nd</a:t>
            </a:r>
            <a:r>
              <a:rPr lang="en-US" sz="1100" baseline="0" dirty="0" smtClean="0"/>
              <a:t> edition of the </a:t>
            </a:r>
            <a:r>
              <a:rPr lang="en-US" sz="1100" i="1" baseline="0" dirty="0" smtClean="0"/>
              <a:t>WHO Safe Abortion Guidance</a:t>
            </a:r>
            <a:r>
              <a:rPr lang="en-US" sz="1100" i="0" baseline="0" dirty="0" smtClean="0"/>
              <a:t> </a:t>
            </a:r>
            <a:r>
              <a:rPr lang="en-US" sz="1100" baseline="0" dirty="0" smtClean="0"/>
              <a:t>, a c</a:t>
            </a:r>
            <a:r>
              <a:rPr lang="en-US" sz="1100" dirty="0" smtClean="0"/>
              <a:t>ompanion document titled: </a:t>
            </a:r>
            <a:r>
              <a:rPr lang="en-US" sz="1100" b="1" i="1" dirty="0" smtClean="0"/>
              <a:t>Clinical practice handbook for safe abortion care </a:t>
            </a:r>
            <a:r>
              <a:rPr lang="en-US" sz="1100" i="0" dirty="0" smtClean="0"/>
              <a:t>was developed.</a:t>
            </a:r>
            <a:r>
              <a:rPr lang="en-US" sz="1100" i="0" baseline="0" dirty="0" smtClean="0"/>
              <a:t> This publication is a practical guide for practitioners and reflects the clinical recommendations for the Technical and Policy Guidance</a:t>
            </a:r>
            <a:r>
              <a:rPr lang="en-US" sz="1100" i="0" dirty="0" smtClean="0"/>
              <a:t> [1].</a:t>
            </a:r>
          </a:p>
          <a:p>
            <a:endParaRPr lang="en-US" sz="1100" i="0" dirty="0" smtClean="0"/>
          </a:p>
          <a:p>
            <a:r>
              <a:rPr lang="en-US" sz="1100" b="1" i="0" dirty="0" smtClean="0"/>
              <a:t>Source:</a:t>
            </a:r>
          </a:p>
          <a:p>
            <a:r>
              <a:rPr lang="en-US" sz="1100" i="0" dirty="0" smtClean="0"/>
              <a:t>1. Kapp, Nathalie, </a:t>
            </a:r>
            <a:r>
              <a:rPr lang="en-US" sz="1100" i="1" dirty="0" smtClean="0"/>
              <a:t> Revised guidelines for safe abortion  (PowerPoint presentation) </a:t>
            </a:r>
            <a:r>
              <a:rPr lang="en-US" sz="1100" i="0" dirty="0" smtClean="0"/>
              <a:t>Department of Reproductive Heath, WHO, 2012.</a:t>
            </a:r>
            <a:endParaRPr lang="en-US" sz="1100" i="0" baseline="0" dirty="0" smtClean="0"/>
          </a:p>
          <a:p>
            <a:endParaRPr lang="en-US" sz="1100" i="1" u="sng" dirty="0" smtClean="0"/>
          </a:p>
          <a:p>
            <a:endParaRPr lang="en-US" sz="1100" u="sng" dirty="0" smtClean="0"/>
          </a:p>
          <a:p>
            <a:endParaRPr lang="en-US" sz="1100" dirty="0"/>
          </a:p>
        </p:txBody>
      </p:sp>
      <p:sp>
        <p:nvSpPr>
          <p:cNvPr id="4" name="Slide Number Placeholder 3"/>
          <p:cNvSpPr>
            <a:spLocks noGrp="1"/>
          </p:cNvSpPr>
          <p:nvPr>
            <p:ph type="sldNum" sz="quarter" idx="10"/>
          </p:nvPr>
        </p:nvSpPr>
        <p:spPr/>
        <p:txBody>
          <a:bodyPr/>
          <a:lstStyle/>
          <a:p>
            <a:fld id="{8F38D732-6D31-4EF8-A28C-76CFDEC958E6}" type="slidenum">
              <a:rPr lang="en-US" smtClean="0"/>
              <a:pPr/>
              <a:t>8</a:t>
            </a:fld>
            <a:endParaRPr lang="en-US" dirty="0"/>
          </a:p>
        </p:txBody>
      </p:sp>
    </p:spTree>
    <p:extLst>
      <p:ext uri="{BB962C8B-B14F-4D97-AF65-F5344CB8AC3E}">
        <p14:creationId xmlns:p14="http://schemas.microsoft.com/office/powerpoint/2010/main" val="154692130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sz="1100" i="1" dirty="0"/>
              <a:t>[Module 3: Planning and Managing Care]</a:t>
            </a:r>
          </a:p>
          <a:p>
            <a:pPr marL="0" indent="0" defTabSz="942289">
              <a:buFont typeface="Arial" pitchFamily="34" charset="0"/>
              <a:buNone/>
              <a:defRPr/>
            </a:pPr>
            <a:endParaRPr lang="en-US" sz="1100" b="0" dirty="0" smtClean="0"/>
          </a:p>
          <a:p>
            <a:pPr marL="0" marR="0" indent="0" algn="l" defTabSz="914400" rtl="0" eaLnBrk="1" fontAlgn="auto" latinLnBrk="0" hangingPunct="1">
              <a:lnSpc>
                <a:spcPct val="100000"/>
              </a:lnSpc>
              <a:spcBef>
                <a:spcPct val="0"/>
              </a:spcBef>
              <a:spcAft>
                <a:spcPts val="0"/>
              </a:spcAft>
              <a:buClrTx/>
              <a:buSzTx/>
              <a:buFontTx/>
              <a:buNone/>
              <a:tabLst/>
              <a:defRPr/>
            </a:pPr>
            <a:r>
              <a:rPr lang="en-US" sz="1100" b="1" dirty="0" smtClean="0"/>
              <a:t>Speaker’s Notes: </a:t>
            </a:r>
          </a:p>
          <a:p>
            <a:pPr>
              <a:spcBef>
                <a:spcPct val="0"/>
              </a:spcBef>
            </a:pPr>
            <a:r>
              <a:rPr lang="en-GB" sz="1100" b="0" dirty="0" smtClean="0"/>
              <a:t>Standards and Guidelines should be designed for ease of use by health-care managers and providers.</a:t>
            </a:r>
            <a:r>
              <a:rPr lang="en-GB" sz="1100" b="0" baseline="0" dirty="0" smtClean="0"/>
              <a:t>  Measures should be taken to ensure that managers and providers </a:t>
            </a:r>
            <a:r>
              <a:rPr lang="en-GB" sz="1100" b="0" dirty="0" smtClean="0"/>
              <a:t>understand and comply with standards and guidelines.</a:t>
            </a:r>
            <a:r>
              <a:rPr lang="en-GB" sz="1100" b="1" dirty="0" smtClean="0"/>
              <a:t> </a:t>
            </a:r>
            <a:r>
              <a:rPr lang="en-GB" sz="1100" dirty="0" smtClean="0"/>
              <a:t>For instance:</a:t>
            </a:r>
            <a:endParaRPr lang="en-GB" sz="1100" dirty="0" smtClean="0">
              <a:cs typeface="Arial" charset="0"/>
            </a:endParaRPr>
          </a:p>
          <a:p>
            <a:pPr marL="171450" indent="-171450">
              <a:buSzPct val="130000"/>
              <a:buFont typeface="Arial" pitchFamily="34" charset="0"/>
              <a:buChar char="•"/>
            </a:pPr>
            <a:r>
              <a:rPr lang="en-GB" sz="1100" b="1" dirty="0" smtClean="0"/>
              <a:t>Where</a:t>
            </a:r>
            <a:r>
              <a:rPr lang="en-GB" sz="1100" dirty="0" smtClean="0"/>
              <a:t> –  indicates at which levels of the health system services</a:t>
            </a:r>
            <a:r>
              <a:rPr lang="en-GB" sz="1100" baseline="0" dirty="0" smtClean="0"/>
              <a:t> can be provided. For example, medical abortion and MVA can be provided by trained providers at the primary health-care facility level and at referral hospitals on an outpatient basis. At the community-level, information, education, referrals and transportation, legal and social services, and contraception can be provided. </a:t>
            </a:r>
          </a:p>
          <a:p>
            <a:pPr marL="171450" indent="-171450">
              <a:buSzPct val="130000"/>
              <a:buFont typeface="Arial" pitchFamily="34" charset="0"/>
              <a:buChar char="•"/>
            </a:pPr>
            <a:r>
              <a:rPr lang="en-GB" sz="1100" b="1" dirty="0" smtClean="0"/>
              <a:t>Who</a:t>
            </a:r>
            <a:r>
              <a:rPr lang="en-GB" sz="1100" dirty="0" smtClean="0"/>
              <a:t> – indicates which cadres of health care staff</a:t>
            </a:r>
            <a:r>
              <a:rPr lang="en-GB" sz="1100" baseline="0" dirty="0" smtClean="0"/>
              <a:t> can provide services. </a:t>
            </a:r>
            <a:r>
              <a:rPr lang="en-GB" sz="1100" dirty="0" smtClean="0"/>
              <a:t>The </a:t>
            </a:r>
            <a:r>
              <a:rPr lang="en-US" sz="1100" i="1" baseline="0" dirty="0" smtClean="0"/>
              <a:t>WHO Safe Abortion Guidance </a:t>
            </a:r>
            <a:r>
              <a:rPr lang="en-GB" sz="1100" dirty="0" smtClean="0"/>
              <a:t>indicates that safe</a:t>
            </a:r>
            <a:r>
              <a:rPr lang="en-GB" sz="1100" baseline="0" dirty="0" smtClean="0"/>
              <a:t> abortion “can be provided by any properly trained health-care provider, including mid-level (non-physician) providers” [1,  p. 65].  This can include trained nurses, midwives, health-care assistants and physicians. </a:t>
            </a:r>
          </a:p>
          <a:p>
            <a:pPr marL="171450" marR="0" indent="-171450" algn="l" defTabSz="914400" rtl="0" eaLnBrk="1" fontAlgn="auto" latinLnBrk="0" hangingPunct="1">
              <a:lnSpc>
                <a:spcPct val="100000"/>
              </a:lnSpc>
              <a:spcBef>
                <a:spcPts val="0"/>
              </a:spcBef>
              <a:spcAft>
                <a:spcPts val="0"/>
              </a:spcAft>
              <a:buSzPct val="130000"/>
              <a:buFont typeface="Arial" pitchFamily="34" charset="0"/>
              <a:buChar char="•"/>
              <a:tabLst/>
              <a:defRPr/>
            </a:pPr>
            <a:r>
              <a:rPr lang="en-GB" sz="1100" b="1" dirty="0" smtClean="0"/>
              <a:t>What</a:t>
            </a:r>
            <a:r>
              <a:rPr lang="en-GB" sz="1100" dirty="0" smtClean="0"/>
              <a:t> – includes which types</a:t>
            </a:r>
            <a:r>
              <a:rPr lang="en-GB" sz="1100" baseline="0" dirty="0" smtClean="0"/>
              <a:t> or </a:t>
            </a:r>
            <a:r>
              <a:rPr lang="en-GB" sz="1100" dirty="0" smtClean="0"/>
              <a:t>methods of abortion</a:t>
            </a:r>
            <a:r>
              <a:rPr lang="en-GB" sz="1100" baseline="0" dirty="0" smtClean="0"/>
              <a:t> are available. Also can include what types of </a:t>
            </a:r>
            <a:r>
              <a:rPr lang="en-GB" sz="1100" dirty="0" smtClean="0"/>
              <a:t>authorization is required, if any. “Health-care providers should not impose third</a:t>
            </a:r>
            <a:r>
              <a:rPr lang="en-GB" sz="1100" baseline="0" dirty="0" smtClean="0"/>
              <a:t> party authorization unless required by law” [1, p. 68]. Despite this, p</a:t>
            </a:r>
            <a:r>
              <a:rPr lang="en-GB" sz="1100" dirty="0" smtClean="0"/>
              <a:t>ossible third-party authorization procedures (that is, whether other health care providers, judges, parents, spouses or others must agree to the procedure). National norms and standards should also protect women’s reproductive rights in line with international human rights standards.  These include the right to make fully informed decisions free of violence or coercion and to autonomy in </a:t>
            </a:r>
            <a:r>
              <a:rPr lang="en-GB" sz="1100" dirty="0" err="1" smtClean="0"/>
              <a:t>decisionmaking</a:t>
            </a:r>
            <a:r>
              <a:rPr lang="en-GB" sz="1100" dirty="0" smtClean="0"/>
              <a:t>, as well the rights to confidentiality and privacy. </a:t>
            </a:r>
          </a:p>
          <a:p>
            <a:pPr marL="171450" marR="0" indent="-171450" algn="l" defTabSz="914400" rtl="0" eaLnBrk="1" fontAlgn="auto" latinLnBrk="0" hangingPunct="1">
              <a:lnSpc>
                <a:spcPct val="100000"/>
              </a:lnSpc>
              <a:spcBef>
                <a:spcPts val="0"/>
              </a:spcBef>
              <a:spcAft>
                <a:spcPts val="0"/>
              </a:spcAft>
              <a:buSzPct val="130000"/>
              <a:buFont typeface="Arial" pitchFamily="34" charset="0"/>
              <a:buChar char="•"/>
              <a:tabLst/>
              <a:defRPr/>
            </a:pPr>
            <a:r>
              <a:rPr lang="en-GB" sz="1100" b="1" dirty="0" smtClean="0"/>
              <a:t>How</a:t>
            </a:r>
            <a:r>
              <a:rPr lang="en-GB" sz="1100" dirty="0" smtClean="0"/>
              <a:t> – indicates a variety of operational</a:t>
            </a:r>
            <a:r>
              <a:rPr lang="en-GB" sz="1100" baseline="0" dirty="0" smtClean="0"/>
              <a:t> issues that should be explicit in the national and or institutional Standards and Guidelines and/or in companion documents approved by the MOH and/or service delivery organization (in the case of private facilities, note that even private health-care facilities should maintain a service delivery practice that meets or exceeds the minimum level of quality found in the national guidelines and standards, where they exist). “How” includes operational issues such as: </a:t>
            </a:r>
          </a:p>
          <a:p>
            <a:pPr marL="628650" marR="0" lvl="1" indent="-171450" algn="l" defTabSz="914400" rtl="0" eaLnBrk="1" fontAlgn="auto" latinLnBrk="0" hangingPunct="1">
              <a:lnSpc>
                <a:spcPct val="100000"/>
              </a:lnSpc>
              <a:spcBef>
                <a:spcPts val="0"/>
              </a:spcBef>
              <a:spcAft>
                <a:spcPts val="0"/>
              </a:spcAft>
              <a:buSzPct val="130000"/>
              <a:buFont typeface="Arial" pitchFamily="34" charset="0"/>
              <a:buChar char="•"/>
              <a:tabLst/>
              <a:defRPr/>
            </a:pPr>
            <a:r>
              <a:rPr lang="en-GB" sz="1100" dirty="0" smtClean="0"/>
              <a:t>Are there supplies or equipment that need to be registered in-country and added to official equipment lists?* Are</a:t>
            </a:r>
            <a:r>
              <a:rPr lang="en-GB" sz="1100" baseline="0" dirty="0" smtClean="0"/>
              <a:t> there the necessary supplies and equipment available at facility level?  </a:t>
            </a:r>
          </a:p>
          <a:p>
            <a:pPr marL="628650" marR="0" lvl="1" indent="-171450" algn="l" defTabSz="914400" rtl="0" eaLnBrk="1" fontAlgn="auto" latinLnBrk="0" hangingPunct="1">
              <a:lnSpc>
                <a:spcPct val="100000"/>
              </a:lnSpc>
              <a:spcBef>
                <a:spcPts val="0"/>
              </a:spcBef>
              <a:spcAft>
                <a:spcPts val="0"/>
              </a:spcAft>
              <a:buSzPct val="130000"/>
              <a:buFont typeface="Arial" pitchFamily="34" charset="0"/>
              <a:buChar char="•"/>
              <a:tabLst/>
              <a:defRPr/>
            </a:pPr>
            <a:r>
              <a:rPr lang="en-GB" sz="1100" baseline="0" dirty="0" smtClean="0"/>
              <a:t>How will training, ** follow-up and performance support be provided? How will on-going supervision be provided and clinical quality be assured? </a:t>
            </a:r>
          </a:p>
          <a:p>
            <a:pPr marL="628650" marR="0" lvl="1" indent="-171450" algn="l" defTabSz="914400" rtl="0" eaLnBrk="1" fontAlgn="auto" latinLnBrk="0" hangingPunct="1">
              <a:lnSpc>
                <a:spcPct val="100000"/>
              </a:lnSpc>
              <a:spcBef>
                <a:spcPts val="0"/>
              </a:spcBef>
              <a:spcAft>
                <a:spcPts val="0"/>
              </a:spcAft>
              <a:buSzPct val="130000"/>
              <a:buFont typeface="Arial" pitchFamily="34" charset="0"/>
              <a:buChar char="•"/>
              <a:tabLst/>
              <a:defRPr/>
            </a:pPr>
            <a:r>
              <a:rPr lang="en-GB" sz="1100" baseline="0" dirty="0" smtClean="0"/>
              <a:t>How will services be monitored? According to which indicators?***</a:t>
            </a:r>
            <a:endParaRPr lang="en-GB" sz="1100" dirty="0" smtClean="0"/>
          </a:p>
          <a:p>
            <a:pPr marL="171450" indent="-171450">
              <a:buSzPct val="130000"/>
              <a:buFont typeface="Arial" pitchFamily="34" charset="0"/>
              <a:buChar char="•"/>
            </a:pPr>
            <a:r>
              <a:rPr lang="en-GB" sz="1100" b="1" dirty="0" smtClean="0"/>
              <a:t>Rights </a:t>
            </a:r>
            <a:r>
              <a:rPr lang="en-GB" sz="1100" dirty="0" smtClean="0"/>
              <a:t>– The Standards</a:t>
            </a:r>
            <a:r>
              <a:rPr lang="en-GB" sz="1100" baseline="0" dirty="0" smtClean="0"/>
              <a:t> and Guidelines should include information on ensuring </a:t>
            </a:r>
            <a:r>
              <a:rPr lang="en-GB" sz="1100" dirty="0" smtClean="0"/>
              <a:t>informed consent, confidentiality and </a:t>
            </a:r>
            <a:r>
              <a:rPr lang="en-GB" sz="1100" smtClean="0"/>
              <a:t>privacy.</a:t>
            </a:r>
            <a:endParaRPr lang="en-GB" sz="1100" dirty="0" smtClean="0"/>
          </a:p>
          <a:p>
            <a:pPr marL="171450" indent="-171450">
              <a:buSzPct val="130000"/>
              <a:buFont typeface="Arial" pitchFamily="34" charset="0"/>
              <a:buChar char="•"/>
            </a:pPr>
            <a:r>
              <a:rPr lang="en-GB" sz="1100" b="1" dirty="0" smtClean="0"/>
              <a:t>Referrals</a:t>
            </a:r>
            <a:r>
              <a:rPr lang="en-GB" sz="1100" dirty="0" smtClean="0"/>
              <a:t> -  for</a:t>
            </a:r>
            <a:r>
              <a:rPr lang="en-GB" sz="1100" baseline="0" dirty="0" smtClean="0"/>
              <a:t> example:</a:t>
            </a:r>
          </a:p>
          <a:p>
            <a:pPr marL="628650" lvl="1" indent="-171450">
              <a:buSzPct val="130000"/>
              <a:buFont typeface="Arial" pitchFamily="34" charset="0"/>
              <a:buChar char="•"/>
            </a:pPr>
            <a:r>
              <a:rPr lang="en-GB" sz="1100" baseline="0" dirty="0" smtClean="0"/>
              <a:t>from the community level </a:t>
            </a:r>
            <a:r>
              <a:rPr lang="en-GB" sz="1100" dirty="0" smtClean="0"/>
              <a:t>to other</a:t>
            </a:r>
            <a:r>
              <a:rPr lang="en-GB" sz="1100" baseline="0" dirty="0" smtClean="0"/>
              <a:t> </a:t>
            </a:r>
            <a:r>
              <a:rPr lang="en-GB" sz="1100" dirty="0" smtClean="0"/>
              <a:t>levels / facilities for safe abortion services; </a:t>
            </a:r>
          </a:p>
          <a:p>
            <a:pPr marL="628650" lvl="1" indent="-171450">
              <a:buSzPct val="130000"/>
              <a:buFont typeface="Arial" pitchFamily="34" charset="0"/>
              <a:buChar char="•"/>
            </a:pPr>
            <a:r>
              <a:rPr lang="en-GB" sz="1100" dirty="0" smtClean="0"/>
              <a:t>where necessary, for treatment</a:t>
            </a:r>
            <a:r>
              <a:rPr lang="en-GB" sz="1100" baseline="0" dirty="0" smtClean="0"/>
              <a:t> of complications and related follow-up;  and/or </a:t>
            </a:r>
          </a:p>
          <a:p>
            <a:pPr marL="628650" lvl="1" indent="-171450">
              <a:buSzPct val="130000"/>
              <a:buFont typeface="Arial" pitchFamily="34" charset="0"/>
              <a:buChar char="•"/>
            </a:pPr>
            <a:r>
              <a:rPr lang="en-GB" sz="1100" baseline="0" dirty="0" smtClean="0"/>
              <a:t>for family planning counselling and </a:t>
            </a:r>
            <a:r>
              <a:rPr lang="en-GB" sz="1100" dirty="0" smtClean="0"/>
              <a:t>contraception</a:t>
            </a:r>
            <a:r>
              <a:rPr lang="en-GB" sz="1100" baseline="0" dirty="0" smtClean="0"/>
              <a:t> when those are not available on at the site when the abortion is performed (for example, while s</a:t>
            </a:r>
            <a:r>
              <a:rPr lang="en-GB" sz="1100" dirty="0" smtClean="0"/>
              <a:t>hort-acting,</a:t>
            </a:r>
            <a:r>
              <a:rPr lang="en-GB" sz="1100" baseline="0" dirty="0" smtClean="0"/>
              <a:t> resupply methods of contraception may be readily available, women who desire counselling and services for long-acting or permanent methods of contraception such as an implant, IUD or voluntary surgical contraception may require a referral). </a:t>
            </a:r>
            <a:endParaRPr lang="en-US" sz="1100" dirty="0" smtClean="0"/>
          </a:p>
          <a:p>
            <a:pPr>
              <a:defRPr/>
            </a:pPr>
            <a:endParaRPr lang="en-US" sz="1100" b="1" dirty="0" smtClean="0"/>
          </a:p>
          <a:p>
            <a:pPr>
              <a:defRPr/>
            </a:pPr>
            <a:r>
              <a:rPr lang="en-US" sz="1100" b="1" dirty="0"/>
              <a:t>More information: </a:t>
            </a:r>
          </a:p>
          <a:p>
            <a:pPr>
              <a:defRPr/>
            </a:pPr>
            <a:r>
              <a:rPr lang="en-GB" sz="1100" dirty="0"/>
              <a:t>*Table 3.1 on page 70 of the </a:t>
            </a:r>
            <a:r>
              <a:rPr lang="en-US" sz="1100" i="1" dirty="0"/>
              <a:t>WHO Safe Abortion Guidance </a:t>
            </a:r>
            <a:r>
              <a:rPr lang="en-GB" sz="1100" dirty="0"/>
              <a:t>provides a list of drugs, supplies and equipment needed for safe abortion. </a:t>
            </a:r>
          </a:p>
          <a:p>
            <a:pPr>
              <a:defRPr/>
            </a:pPr>
            <a:r>
              <a:rPr lang="en-GB" sz="1100" dirty="0"/>
              <a:t>**Box 3.2 on page 73 of the </a:t>
            </a:r>
            <a:r>
              <a:rPr lang="en-US" sz="1100" i="1" dirty="0"/>
              <a:t>WHO Safe Abortion Guidance</a:t>
            </a:r>
            <a:r>
              <a:rPr lang="en-GB" sz="1100" dirty="0"/>
              <a:t> lists the recommended training content for abortion providers. </a:t>
            </a:r>
          </a:p>
          <a:p>
            <a:pPr>
              <a:defRPr/>
            </a:pPr>
            <a:r>
              <a:rPr lang="en-GB" sz="1100" dirty="0"/>
              <a:t>***Table 3.2 on page 75 of the </a:t>
            </a:r>
            <a:r>
              <a:rPr lang="en-US" sz="1100" i="1" dirty="0"/>
              <a:t>WHO Safe Abortion Guidance</a:t>
            </a:r>
            <a:r>
              <a:rPr lang="en-GB" sz="1100" dirty="0"/>
              <a:t> provides a list of indicator for safe abortion care. </a:t>
            </a:r>
            <a:endParaRPr lang="en-GB" sz="1100" dirty="0" smtClean="0"/>
          </a:p>
          <a:p>
            <a:pPr>
              <a:defRPr/>
            </a:pPr>
            <a:endParaRPr lang="en-US" sz="1100" dirty="0"/>
          </a:p>
          <a:p>
            <a:pPr>
              <a:defRPr/>
            </a:pPr>
            <a:r>
              <a:rPr lang="en-US" sz="1100" b="1" dirty="0" smtClean="0"/>
              <a:t>Customizing this slide: </a:t>
            </a:r>
          </a:p>
          <a:p>
            <a:pPr>
              <a:defRPr/>
            </a:pPr>
            <a:r>
              <a:rPr lang="en-US" sz="1100" i="1" dirty="0" smtClean="0"/>
              <a:t>You can customize the slides in this module  (or add an additional slides)  with facts and/or discussion</a:t>
            </a:r>
            <a:r>
              <a:rPr lang="en-US" sz="1100" i="1" baseline="0" dirty="0" smtClean="0"/>
              <a:t> on issues such as:  </a:t>
            </a:r>
          </a:p>
          <a:p>
            <a:pPr marL="171450" indent="-171450">
              <a:buFont typeface="Arial" pitchFamily="34" charset="0"/>
              <a:buChar char="•"/>
              <a:defRPr/>
            </a:pPr>
            <a:r>
              <a:rPr lang="en-US" sz="1100" i="1" baseline="0" dirty="0" smtClean="0"/>
              <a:t>the when, who, what, how, rights and referrals in their country or region </a:t>
            </a:r>
          </a:p>
          <a:p>
            <a:pPr marL="171450" indent="-171450">
              <a:buFont typeface="Arial" pitchFamily="34" charset="0"/>
              <a:buChar char="•"/>
              <a:defRPr/>
            </a:pPr>
            <a:r>
              <a:rPr lang="en-US" sz="1100" i="1" baseline="0" dirty="0" smtClean="0"/>
              <a:t>particular attention to  the “who” of who is authorized to deliver safe abortion services, stressing that </a:t>
            </a:r>
          </a:p>
          <a:p>
            <a:pPr marL="628650" lvl="1" indent="-171450">
              <a:buFont typeface="Arial" pitchFamily="34" charset="0"/>
              <a:buChar char="•"/>
              <a:defRPr/>
            </a:pPr>
            <a:r>
              <a:rPr lang="en-US" sz="1100" i="1" baseline="0" dirty="0" smtClean="0"/>
              <a:t>research shows that midwives and other mid-</a:t>
            </a:r>
            <a:r>
              <a:rPr lang="en-US" sz="1100" i="1" baseline="0" dirty="0" err="1" smtClean="0"/>
              <a:t>evel</a:t>
            </a:r>
            <a:r>
              <a:rPr lang="en-US" sz="1100" i="1" baseline="0" dirty="0" smtClean="0"/>
              <a:t> health professionals can provide high-quality manual vacuum aspiration </a:t>
            </a:r>
          </a:p>
          <a:p>
            <a:pPr marL="628650" lvl="1" indent="-171450">
              <a:buFont typeface="Arial" pitchFamily="34" charset="0"/>
              <a:buChar char="•"/>
              <a:defRPr/>
            </a:pPr>
            <a:r>
              <a:rPr lang="en-US" sz="1100" i="1" baseline="0" dirty="0" smtClean="0"/>
              <a:t>that both MVA and  medical abortion can  be used at lower levels in the health care system</a:t>
            </a:r>
          </a:p>
          <a:p>
            <a:pPr marL="628650" lvl="1" indent="-171450">
              <a:buFont typeface="Arial" pitchFamily="34" charset="0"/>
              <a:buChar char="•"/>
              <a:defRPr/>
            </a:pPr>
            <a:r>
              <a:rPr lang="en-US" sz="1100" i="1" baseline="0" dirty="0" smtClean="0"/>
              <a:t>The ratio of physicians to population in your region, sub-region, country or local situation, demonstrating how authorization of midlevel providers and lower level facilities would increase access to safe abortion and help save lives. </a:t>
            </a:r>
          </a:p>
          <a:p>
            <a:pPr>
              <a:defRPr/>
            </a:pPr>
            <a:r>
              <a:rPr lang="en-US" sz="1100" b="1" dirty="0" smtClean="0"/>
              <a:t>Source:</a:t>
            </a:r>
          </a:p>
          <a:p>
            <a:pPr marL="228600" indent="-228600">
              <a:buFont typeface="+mj-lt"/>
              <a:buAutoNum type="arabicPeriod"/>
              <a:defRPr/>
            </a:pPr>
            <a:r>
              <a:rPr lang="en-US" sz="1100" dirty="0"/>
              <a:t>World Health Organization (2012). </a:t>
            </a:r>
            <a:r>
              <a:rPr lang="en-US" sz="1100" i="1" dirty="0"/>
              <a:t>Safe Abortion: technical and policy guidance for health systems</a:t>
            </a:r>
            <a:r>
              <a:rPr lang="en-US" sz="1100" dirty="0"/>
              <a:t>, second edition, (Geneva: WHO, 2012). </a:t>
            </a:r>
            <a:endParaRPr lang="en-US" sz="1100" b="1" dirty="0" smtClean="0"/>
          </a:p>
        </p:txBody>
      </p:sp>
      <p:sp>
        <p:nvSpPr>
          <p:cNvPr id="4" name="Slide Number Placeholder 3"/>
          <p:cNvSpPr>
            <a:spLocks noGrp="1"/>
          </p:cNvSpPr>
          <p:nvPr>
            <p:ph type="sldNum" sz="quarter" idx="10"/>
          </p:nvPr>
        </p:nvSpPr>
        <p:spPr/>
        <p:txBody>
          <a:bodyPr/>
          <a:lstStyle/>
          <a:p>
            <a:fld id="{8F38D732-6D31-4EF8-A28C-76CFDEC958E6}" type="slidenum">
              <a:rPr lang="en-US" smtClean="0"/>
              <a:pPr/>
              <a:t>80</a:t>
            </a:fld>
            <a:endParaRPr lang="en-US" dirty="0"/>
          </a:p>
        </p:txBody>
      </p:sp>
    </p:spTree>
    <p:extLst>
      <p:ext uri="{BB962C8B-B14F-4D97-AF65-F5344CB8AC3E}">
        <p14:creationId xmlns:p14="http://schemas.microsoft.com/office/powerpoint/2010/main" val="407466643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i="1" dirty="0" smtClean="0"/>
              <a:t>[Module 3: Planning and Managing Care</a:t>
            </a:r>
            <a:r>
              <a:rPr lang="en-US" sz="1100" i="1" dirty="0"/>
              <a:t>]</a:t>
            </a:r>
            <a:endParaRPr lang="en-US" sz="1100" b="1" dirty="0" smtClean="0"/>
          </a:p>
          <a:p>
            <a:pPr marL="0" marR="0" lvl="0" indent="0" algn="l" defTabSz="1066800" rtl="0" eaLnBrk="1" fontAlgn="auto" latinLnBrk="0" hangingPunct="1">
              <a:lnSpc>
                <a:spcPct val="90000"/>
              </a:lnSpc>
              <a:spcBef>
                <a:spcPct val="0"/>
              </a:spcBef>
              <a:spcAft>
                <a:spcPct val="10000"/>
              </a:spcAft>
              <a:buClr>
                <a:srgbClr val="E2D6B5"/>
              </a:buClr>
              <a:buSzPct val="120000"/>
              <a:buFontTx/>
              <a:buNone/>
              <a:tabLst/>
              <a:defRPr/>
            </a:pPr>
            <a:endParaRPr lang="en-US" sz="1100" b="1" dirty="0" smtClean="0"/>
          </a:p>
          <a:p>
            <a:pPr marL="0" marR="0" lvl="0" indent="0" algn="l" defTabSz="1066800" rtl="0" eaLnBrk="1" fontAlgn="auto" latinLnBrk="0" hangingPunct="1">
              <a:lnSpc>
                <a:spcPct val="90000"/>
              </a:lnSpc>
              <a:spcBef>
                <a:spcPct val="0"/>
              </a:spcBef>
              <a:spcAft>
                <a:spcPct val="10000"/>
              </a:spcAft>
              <a:buClr>
                <a:srgbClr val="E2D6B5"/>
              </a:buClr>
              <a:buSzPct val="120000"/>
              <a:buFontTx/>
              <a:buNone/>
              <a:tabLst/>
              <a:defRPr/>
            </a:pPr>
            <a:r>
              <a:rPr lang="en-US" sz="1100" b="1" dirty="0" smtClean="0"/>
              <a:t>Speaker’s Notes: </a:t>
            </a:r>
          </a:p>
          <a:p>
            <a:pPr>
              <a:defRPr/>
            </a:pPr>
            <a:r>
              <a:rPr lang="en-US" sz="1100" b="0" i="0" baseline="0" dirty="0" smtClean="0"/>
              <a:t>Some issues that relate to clinical care also have implications for how services are planned and managed. These include:</a:t>
            </a:r>
          </a:p>
          <a:p>
            <a:pPr marL="171450" marR="0" lvl="0" indent="-171450" algn="l" defTabSz="1066800" rtl="0" eaLnBrk="1" fontAlgn="auto" latinLnBrk="0" hangingPunct="1">
              <a:lnSpc>
                <a:spcPct val="90000"/>
              </a:lnSpc>
              <a:spcBef>
                <a:spcPct val="0"/>
              </a:spcBef>
              <a:spcAft>
                <a:spcPct val="10000"/>
              </a:spcAft>
              <a:buClrTx/>
              <a:buSzPct val="130000"/>
              <a:buFont typeface="Arial" pitchFamily="34" charset="0"/>
              <a:buChar char="•"/>
              <a:tabLst/>
              <a:defRPr/>
            </a:pPr>
            <a:r>
              <a:rPr lang="en-US" sz="1100" dirty="0" smtClean="0"/>
              <a:t>Mandatory counseling is not necessary for women who have already decided on abortion before seeking care. </a:t>
            </a:r>
            <a:r>
              <a:rPr lang="en-US" sz="1100" u="sng" dirty="0" smtClean="0"/>
              <a:t>However</a:t>
            </a:r>
            <a:r>
              <a:rPr lang="en-US" sz="1100" dirty="0" smtClean="0"/>
              <a:t>, voluntary, confidential, non-directive counseling should be provided to women who desire it.</a:t>
            </a:r>
          </a:p>
          <a:p>
            <a:pPr marL="171450" lvl="0" indent="-171450" defTabSz="1066800">
              <a:lnSpc>
                <a:spcPct val="90000"/>
              </a:lnSpc>
              <a:spcBef>
                <a:spcPct val="0"/>
              </a:spcBef>
              <a:spcAft>
                <a:spcPct val="10000"/>
              </a:spcAft>
              <a:buSzPct val="130000"/>
              <a:buFont typeface="Arial" pitchFamily="34" charset="0"/>
              <a:buChar char="•"/>
            </a:pPr>
            <a:r>
              <a:rPr lang="en-US" sz="1100" dirty="0" smtClean="0"/>
              <a:t>Laboratory tests or routine pre-abortion ultrasound scanning is not necessary or recommended for abortions services.</a:t>
            </a:r>
          </a:p>
          <a:p>
            <a:pPr marL="171450" lvl="0" indent="-171450" defTabSz="1066800">
              <a:lnSpc>
                <a:spcPct val="90000"/>
              </a:lnSpc>
              <a:spcBef>
                <a:spcPct val="0"/>
              </a:spcBef>
              <a:spcAft>
                <a:spcPct val="10000"/>
              </a:spcAft>
              <a:buSzPct val="130000"/>
              <a:buFont typeface="Arial" pitchFamily="34" charset="0"/>
              <a:buChar char="•"/>
            </a:pPr>
            <a:r>
              <a:rPr lang="en-US" sz="1100" dirty="0" smtClean="0"/>
              <a:t>Use of pre-abortion ultrasound scanning is not necessary.</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kern="1200" dirty="0" smtClean="0">
                <a:effectLst/>
              </a:rPr>
              <a:t>There is no medical need for a routine follow-up visit following uncomplicated surgical abortion or medical abortion using mifepristone followed by misoprostol.  This is a significant</a:t>
            </a:r>
            <a:r>
              <a:rPr lang="en-US" sz="1100" kern="1200" baseline="0" dirty="0" smtClean="0">
                <a:effectLst/>
              </a:rPr>
              <a:t> recommendation, as it touches on both the clinical process and the overall issue related to interacting with the woman who has sought and received the abortion.  </a:t>
            </a:r>
            <a:r>
              <a:rPr lang="en-US" sz="1100" kern="1200" dirty="0" smtClean="0">
                <a:effectLst/>
              </a:rPr>
              <a:t>However, women should be advised that additional services are available to them if needed or desired.</a:t>
            </a:r>
          </a:p>
          <a:p>
            <a:pPr marL="171450" lvl="0" indent="-171450">
              <a:buFont typeface="Arial" pitchFamily="34" charset="0"/>
              <a:buChar char="•"/>
            </a:pPr>
            <a:endParaRPr lang="en-US" sz="1100" dirty="0" smtClean="0"/>
          </a:p>
        </p:txBody>
      </p:sp>
      <p:sp>
        <p:nvSpPr>
          <p:cNvPr id="4" name="Slide Number Placeholder 3"/>
          <p:cNvSpPr>
            <a:spLocks noGrp="1"/>
          </p:cNvSpPr>
          <p:nvPr>
            <p:ph type="sldNum" sz="quarter" idx="10"/>
          </p:nvPr>
        </p:nvSpPr>
        <p:spPr/>
        <p:txBody>
          <a:bodyPr/>
          <a:lstStyle/>
          <a:p>
            <a:fld id="{8F38D732-6D31-4EF8-A28C-76CFDEC958E6}" type="slidenum">
              <a:rPr lang="en-US" smtClean="0"/>
              <a:pPr/>
              <a:t>81</a:t>
            </a:fld>
            <a:endParaRPr lang="en-US" dirty="0"/>
          </a:p>
        </p:txBody>
      </p:sp>
    </p:spTree>
    <p:extLst>
      <p:ext uri="{BB962C8B-B14F-4D97-AF65-F5344CB8AC3E}">
        <p14:creationId xmlns:p14="http://schemas.microsoft.com/office/powerpoint/2010/main" val="138420018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sz="1100" i="1" dirty="0"/>
              <a:t>[Module 3: Planning and Managing </a:t>
            </a:r>
            <a:r>
              <a:rPr lang="en-US" sz="1100" i="1" dirty="0" smtClean="0"/>
              <a:t>Care</a:t>
            </a:r>
            <a:r>
              <a:rPr lang="en-US" sz="1100" i="1" dirty="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i="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100" b="1" i="1" baseline="0" dirty="0" smtClean="0"/>
              <a:t>Recommendations related to managing safe abortion: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smtClean="0"/>
              <a:t>Speaker’s Notes:</a:t>
            </a:r>
          </a:p>
          <a:p>
            <a:pPr lvl="0"/>
            <a:r>
              <a:rPr lang="en-US" sz="1100" dirty="0" smtClean="0"/>
              <a:t>Safe abortion services should be readily available and affordable to all women, including young women and adolescents, to the full extent of the law. </a:t>
            </a:r>
          </a:p>
          <a:p>
            <a:pPr lvl="0"/>
            <a:endParaRPr lang="en-US" sz="1100" dirty="0" smtClean="0"/>
          </a:p>
          <a:p>
            <a:pPr lvl="0"/>
            <a:r>
              <a:rPr lang="en-US" sz="1100" dirty="0" smtClean="0"/>
              <a:t>This supports efforts to decentralize services to the primary-care level, with referral systems in place for all required higher-level care. Midlevel providers can safely provide safe</a:t>
            </a:r>
            <a:r>
              <a:rPr lang="en-US" sz="1100" baseline="0" dirty="0" smtClean="0"/>
              <a:t> abortion care with referrals to primary care facilities  if a higher level of care is required (1, p. 72). </a:t>
            </a:r>
            <a:endParaRPr lang="en-US" sz="11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1" i="1" baseline="0" dirty="0" smtClean="0"/>
          </a:p>
          <a:p>
            <a:pPr>
              <a:defRPr/>
            </a:pPr>
            <a:r>
              <a:rPr lang="en-US" sz="1100" b="1" dirty="0" smtClean="0"/>
              <a:t>Source:</a:t>
            </a:r>
          </a:p>
          <a:p>
            <a:pPr marL="228600" indent="-228600">
              <a:buFont typeface="+mj-lt"/>
              <a:buAutoNum type="arabicPeriod"/>
              <a:defRPr/>
            </a:pPr>
            <a:r>
              <a:rPr lang="en-US" sz="1100" dirty="0" smtClean="0"/>
              <a:t>World Health Organization (2012). </a:t>
            </a:r>
            <a:r>
              <a:rPr lang="en-US" sz="1100" i="1" dirty="0" smtClean="0"/>
              <a:t>Safe Abortion: technical and policy guidance for health systems</a:t>
            </a:r>
            <a:r>
              <a:rPr lang="en-US" sz="1100" dirty="0" smtClean="0"/>
              <a:t>, second edition, (Geneva: WHO, 2012). </a:t>
            </a:r>
            <a:endParaRPr lang="en-US" sz="1100"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1" i="1" baseline="0" dirty="0" smtClean="0"/>
          </a:p>
        </p:txBody>
      </p:sp>
      <p:sp>
        <p:nvSpPr>
          <p:cNvPr id="4" name="Slide Number Placeholder 3"/>
          <p:cNvSpPr>
            <a:spLocks noGrp="1"/>
          </p:cNvSpPr>
          <p:nvPr>
            <p:ph type="sldNum" sz="quarter" idx="10"/>
          </p:nvPr>
        </p:nvSpPr>
        <p:spPr/>
        <p:txBody>
          <a:bodyPr/>
          <a:lstStyle/>
          <a:p>
            <a:fld id="{8F38D732-6D31-4EF8-A28C-76CFDEC958E6}" type="slidenum">
              <a:rPr lang="en-US" smtClean="0"/>
              <a:pPr/>
              <a:t>82</a:t>
            </a:fld>
            <a:endParaRPr lang="en-US" dirty="0"/>
          </a:p>
        </p:txBody>
      </p:sp>
    </p:spTree>
    <p:extLst>
      <p:ext uri="{BB962C8B-B14F-4D97-AF65-F5344CB8AC3E}">
        <p14:creationId xmlns:p14="http://schemas.microsoft.com/office/powerpoint/2010/main" val="138420018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sz="1100" i="1" dirty="0" smtClean="0"/>
              <a:t>[Module 3: Planning and Managing Care]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i="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smtClean="0"/>
              <a:t>Speaker’s Notes:</a:t>
            </a:r>
          </a:p>
          <a:p>
            <a:pPr>
              <a:defRPr/>
            </a:pPr>
            <a:r>
              <a:rPr lang="en-US" sz="1100" baseline="0" dirty="0" smtClean="0"/>
              <a:t>Related to the points on the previous slide: When planning for and managing safe abortion care, </a:t>
            </a:r>
            <a:r>
              <a:rPr lang="en-US" sz="1100" u="sng" baseline="0" dirty="0" smtClean="0"/>
              <a:t>financing</a:t>
            </a:r>
            <a:r>
              <a:rPr lang="en-US" sz="1100" baseline="0" dirty="0" smtClean="0"/>
              <a:t> of services must be considered. The 2012 </a:t>
            </a:r>
            <a:r>
              <a:rPr lang="en-US" sz="1100" i="1" baseline="0" dirty="0" smtClean="0"/>
              <a:t>WHO Safe Abortion Guidance</a:t>
            </a:r>
            <a:r>
              <a:rPr lang="en-US" sz="1100" baseline="0" dirty="0" smtClean="0"/>
              <a:t> updates recommendations in this area including by indicating that: </a:t>
            </a:r>
          </a:p>
          <a:p>
            <a:pPr>
              <a:defRPr/>
            </a:pPr>
            <a:endParaRPr lang="en-US" sz="11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“Financing of abortion services should take into account costs to the health system while ensuring that services are affordable and readily available to all women who need them” [1].  “Costs of adding safe abortion care to existing health services are likely to be low, relative to the costs to the health system of treating complications of unsafe abortion” [2].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smtClean="0"/>
              <a:t>Sources:</a:t>
            </a:r>
          </a:p>
          <a:p>
            <a:pPr marL="228600" indent="-228600">
              <a:buFont typeface="+mj-lt"/>
              <a:buAutoNum type="arabicPeriod"/>
              <a:defRPr/>
            </a:pPr>
            <a:r>
              <a:rPr lang="en-US" sz="1100" i="1" dirty="0" smtClean="0"/>
              <a:t>Updates and recommendations. </a:t>
            </a:r>
            <a:r>
              <a:rPr lang="en-US" sz="1100" dirty="0" smtClean="0"/>
              <a:t>Ipas, July, 11, 2012.</a:t>
            </a:r>
          </a:p>
          <a:p>
            <a:pPr marL="228600" lvl="0" indent="-228600">
              <a:buFont typeface="+mj-lt"/>
              <a:buAutoNum type="arabicPeriod"/>
              <a:defRPr/>
            </a:pPr>
            <a:r>
              <a:rPr lang="en-US" sz="1100" dirty="0" smtClean="0"/>
              <a:t>Ipas, July, 2012.</a:t>
            </a:r>
            <a:endParaRPr lang="en-US" sz="1100" dirty="0"/>
          </a:p>
        </p:txBody>
      </p:sp>
      <p:sp>
        <p:nvSpPr>
          <p:cNvPr id="4" name="Slide Number Placeholder 3"/>
          <p:cNvSpPr>
            <a:spLocks noGrp="1"/>
          </p:cNvSpPr>
          <p:nvPr>
            <p:ph type="sldNum" sz="quarter" idx="10"/>
          </p:nvPr>
        </p:nvSpPr>
        <p:spPr/>
        <p:txBody>
          <a:bodyPr/>
          <a:lstStyle/>
          <a:p>
            <a:fld id="{8F38D732-6D31-4EF8-A28C-76CFDEC958E6}" type="slidenum">
              <a:rPr lang="en-US" smtClean="0"/>
              <a:pPr/>
              <a:t>83</a:t>
            </a:fld>
            <a:endParaRPr lang="en-US" dirty="0"/>
          </a:p>
        </p:txBody>
      </p:sp>
    </p:spTree>
    <p:extLst>
      <p:ext uri="{BB962C8B-B14F-4D97-AF65-F5344CB8AC3E}">
        <p14:creationId xmlns:p14="http://schemas.microsoft.com/office/powerpoint/2010/main" val="138420018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sz="1100" i="1" dirty="0"/>
              <a:t>[Module 3: Planning and Managing Care]</a:t>
            </a:r>
          </a:p>
          <a:p>
            <a:pPr defTabSz="942289">
              <a:defRPr/>
            </a:pPr>
            <a:endParaRPr lang="en-US" sz="1100" i="1" dirty="0"/>
          </a:p>
          <a:p>
            <a:pPr defTabSz="942289">
              <a:defRPr/>
            </a:pPr>
            <a:r>
              <a:rPr lang="en-US" sz="1100" b="1" dirty="0"/>
              <a:t>Speaker’s </a:t>
            </a:r>
            <a:r>
              <a:rPr lang="en-US" sz="1100" b="1" dirty="0" smtClean="0"/>
              <a:t>Notes:</a:t>
            </a:r>
          </a:p>
          <a:p>
            <a:pPr defTabSz="942289">
              <a:defRPr/>
            </a:pPr>
            <a:r>
              <a:rPr lang="en-US" sz="1100" b="0" dirty="0" smtClean="0"/>
              <a:t>In</a:t>
            </a:r>
            <a:r>
              <a:rPr lang="en-US" sz="1100" b="0" baseline="0" dirty="0" smtClean="0"/>
              <a:t> order to adequately plan for and manage costs, h</a:t>
            </a:r>
            <a:r>
              <a:rPr lang="en-US" sz="1100" b="0" dirty="0" smtClean="0"/>
              <a:t>ealth</a:t>
            </a:r>
            <a:r>
              <a:rPr lang="en-US" sz="1100" b="0" baseline="0" dirty="0" smtClean="0"/>
              <a:t>-service budgets should have line-items to account for the following elements of safe abortion services:</a:t>
            </a:r>
          </a:p>
          <a:p>
            <a:pPr marL="171450" indent="-171450">
              <a:buSzPct val="100000"/>
              <a:buFont typeface="Arial" pitchFamily="34" charset="0"/>
              <a:buChar char="•"/>
            </a:pPr>
            <a:r>
              <a:rPr lang="en-US" sz="1100" dirty="0" smtClean="0"/>
              <a:t>Equipment, medications, supplies </a:t>
            </a:r>
          </a:p>
          <a:p>
            <a:pPr marL="171450" indent="-171450">
              <a:buSzPct val="100000"/>
              <a:buFont typeface="Arial" pitchFamily="34" charset="0"/>
              <a:buChar char="•"/>
            </a:pPr>
            <a:r>
              <a:rPr lang="en-US" sz="1100" dirty="0" smtClean="0"/>
              <a:t>Information,  client materials</a:t>
            </a:r>
          </a:p>
          <a:p>
            <a:pPr marL="171450" indent="-171450">
              <a:buSzPct val="100000"/>
              <a:buFont typeface="Arial" pitchFamily="34" charset="0"/>
              <a:buChar char="•"/>
            </a:pPr>
            <a:r>
              <a:rPr lang="en-US" sz="1100" dirty="0" smtClean="0"/>
              <a:t>Staff time</a:t>
            </a:r>
          </a:p>
          <a:p>
            <a:pPr marL="171450" indent="-171450">
              <a:buSzPct val="100000"/>
              <a:buFont typeface="Arial" pitchFamily="34" charset="0"/>
              <a:buChar char="•"/>
            </a:pPr>
            <a:r>
              <a:rPr lang="en-US" sz="1100" dirty="0" smtClean="0"/>
              <a:t>Training and supervision</a:t>
            </a:r>
          </a:p>
          <a:p>
            <a:pPr marL="171450" indent="-171450">
              <a:buSzPct val="100000"/>
              <a:buFont typeface="Arial" pitchFamily="34" charset="0"/>
              <a:buChar char="•"/>
            </a:pPr>
            <a:r>
              <a:rPr lang="en-US" sz="1100" dirty="0" smtClean="0"/>
              <a:t>Infrastructure upgrades</a:t>
            </a:r>
          </a:p>
          <a:p>
            <a:pPr marL="171450" indent="-171450">
              <a:buSzPct val="100000"/>
              <a:buFont typeface="Arial" pitchFamily="34" charset="0"/>
              <a:buChar char="•"/>
            </a:pPr>
            <a:r>
              <a:rPr lang="en-US" sz="1100" dirty="0" smtClean="0"/>
              <a:t>Record keeping</a:t>
            </a:r>
          </a:p>
          <a:p>
            <a:pPr marL="171450" indent="-171450">
              <a:buSzPct val="100000"/>
              <a:buFont typeface="Arial" pitchFamily="34" charset="0"/>
              <a:buChar char="•"/>
            </a:pPr>
            <a:r>
              <a:rPr lang="en-US" sz="1100" dirty="0" smtClean="0"/>
              <a:t>Monitoring &amp; evaluation</a:t>
            </a:r>
          </a:p>
          <a:p>
            <a:pPr defTabSz="942289">
              <a:defRPr/>
            </a:pPr>
            <a:endParaRPr lang="en-US" sz="1100" b="0" dirty="0" smtClean="0"/>
          </a:p>
          <a:p>
            <a:pPr defTabSz="942289">
              <a:defRPr/>
            </a:pPr>
            <a:r>
              <a:rPr lang="en-US" sz="1100" b="0" dirty="0" smtClean="0"/>
              <a:t>While</a:t>
            </a:r>
            <a:r>
              <a:rPr lang="en-US" sz="1100" b="0" baseline="0" dirty="0" smtClean="0"/>
              <a:t> this is a substantial list of items to plan and budget for, it is important to keep in mind that i</a:t>
            </a:r>
            <a:r>
              <a:rPr lang="en-US" sz="1100" b="0" dirty="0" smtClean="0"/>
              <a:t>ntegrating</a:t>
            </a:r>
            <a:r>
              <a:rPr lang="en-US" sz="1100" b="0" baseline="0" dirty="0" smtClean="0"/>
              <a:t> safe abortion services into existing maternal and reproductive health programs should be marginal in terms of cost, because “safe abortion services require few if any additional provider skills, medications equipment or supplies from those that should already be available for emergency obstetrical and gynecological care [1, p. 79].</a:t>
            </a:r>
            <a:endParaRPr lang="en-US" sz="1100" b="0" dirty="0"/>
          </a:p>
          <a:p>
            <a:pPr>
              <a:defRPr/>
            </a:pPr>
            <a:endParaRPr lang="en-US" sz="1100" b="1" dirty="0" smtClean="0"/>
          </a:p>
          <a:p>
            <a:pPr>
              <a:defRPr/>
            </a:pPr>
            <a:r>
              <a:rPr lang="en-US" sz="1100" b="1" dirty="0" smtClean="0"/>
              <a:t>Customizing </a:t>
            </a:r>
            <a:r>
              <a:rPr lang="en-US" sz="1100" b="1" dirty="0"/>
              <a:t>this slide: </a:t>
            </a:r>
          </a:p>
          <a:p>
            <a:pPr>
              <a:defRPr/>
            </a:pPr>
            <a:r>
              <a:rPr lang="en-US" sz="1100" i="1" dirty="0"/>
              <a:t>You can customize the slides in this module  (or add an additional slides)  with facts such </a:t>
            </a:r>
            <a:r>
              <a:rPr lang="en-US" sz="1100" i="1" dirty="0" smtClean="0"/>
              <a:t>as</a:t>
            </a:r>
            <a:r>
              <a:rPr lang="en-US" sz="1100" i="1" baseline="0" dirty="0" smtClean="0"/>
              <a:t> where these costs are accounted in national or institutional budgets, and discuss the effect that has in either case. </a:t>
            </a:r>
            <a:endParaRPr lang="en-US" sz="1100" i="1" dirty="0"/>
          </a:p>
          <a:p>
            <a:pPr>
              <a:defRPr/>
            </a:pPr>
            <a:endParaRPr lang="en-US" sz="1100" i="1" u="sng" dirty="0" smtClean="0"/>
          </a:p>
          <a:p>
            <a:pPr>
              <a:defRPr/>
            </a:pPr>
            <a:r>
              <a:rPr lang="en-US" sz="1100" b="1" dirty="0"/>
              <a:t>Source:</a:t>
            </a:r>
          </a:p>
          <a:p>
            <a:pPr marL="228600" indent="-228600">
              <a:buFont typeface="+mj-lt"/>
              <a:buAutoNum type="arabicPeriod"/>
              <a:defRPr/>
            </a:pPr>
            <a:r>
              <a:rPr lang="en-US" sz="1100" dirty="0"/>
              <a:t>World Health Organization (2012). </a:t>
            </a:r>
            <a:r>
              <a:rPr lang="en-US" sz="1100" i="1" dirty="0"/>
              <a:t>Safe Abortion: technical and policy guidance for health systems</a:t>
            </a:r>
            <a:r>
              <a:rPr lang="en-US" sz="1100" dirty="0"/>
              <a:t>, second edition, (Geneva: WHO, 2012). </a:t>
            </a:r>
            <a:endParaRPr lang="en-US" sz="1100" i="1" u="sng" dirty="0"/>
          </a:p>
          <a:p>
            <a:endParaRPr lang="en-US" sz="1100" dirty="0"/>
          </a:p>
          <a:p>
            <a:endParaRPr lang="en-US" sz="1100" dirty="0"/>
          </a:p>
        </p:txBody>
      </p:sp>
      <p:sp>
        <p:nvSpPr>
          <p:cNvPr id="4" name="Slide Number Placeholder 3"/>
          <p:cNvSpPr>
            <a:spLocks noGrp="1"/>
          </p:cNvSpPr>
          <p:nvPr>
            <p:ph type="sldNum" sz="quarter" idx="10"/>
          </p:nvPr>
        </p:nvSpPr>
        <p:spPr/>
        <p:txBody>
          <a:bodyPr/>
          <a:lstStyle/>
          <a:p>
            <a:fld id="{8F38D732-6D31-4EF8-A28C-76CFDEC958E6}" type="slidenum">
              <a:rPr lang="en-US" smtClean="0"/>
              <a:pPr/>
              <a:t>84</a:t>
            </a:fld>
            <a:endParaRPr lang="en-US" dirty="0"/>
          </a:p>
        </p:txBody>
      </p:sp>
    </p:spTree>
    <p:extLst>
      <p:ext uri="{BB962C8B-B14F-4D97-AF65-F5344CB8AC3E}">
        <p14:creationId xmlns:p14="http://schemas.microsoft.com/office/powerpoint/2010/main" val="283783797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sz="1100" i="1" dirty="0"/>
              <a:t>[Module 3: Planning and Managing Care]</a:t>
            </a:r>
          </a:p>
          <a:p>
            <a:pPr defTabSz="942289">
              <a:defRPr/>
            </a:pPr>
            <a:endParaRPr lang="en-US" sz="1100" i="1" dirty="0"/>
          </a:p>
          <a:p>
            <a:pPr defTabSz="942289">
              <a:defRPr/>
            </a:pPr>
            <a:r>
              <a:rPr lang="en-US" sz="1100" b="1" dirty="0"/>
              <a:t>Speaker’s Notes</a:t>
            </a:r>
            <a:r>
              <a:rPr lang="en-US" sz="1100" b="1" dirty="0" smtClean="0"/>
              <a:t>:</a:t>
            </a:r>
          </a:p>
          <a:p>
            <a:pPr defTabSz="942289">
              <a:defRPr/>
            </a:pPr>
            <a:r>
              <a:rPr lang="en-US" sz="1100" b="0" dirty="0" smtClean="0"/>
              <a:t>There</a:t>
            </a:r>
            <a:r>
              <a:rPr lang="en-US" sz="1100" b="0" baseline="0" dirty="0" smtClean="0"/>
              <a:t> are some choices that program planners, managers and service providers can intentionally make in advance that will both help maintain or even increase the safety and quality of abortion services, while helping to reduce cost. These include:</a:t>
            </a:r>
            <a:endParaRPr lang="en-US" sz="1100" b="0" dirty="0" smtClean="0"/>
          </a:p>
          <a:p>
            <a:pPr marL="171450" marR="0" indent="-171450" algn="l" defTabSz="942289" rtl="0" eaLnBrk="1" fontAlgn="auto" latinLnBrk="0" hangingPunct="1">
              <a:lnSpc>
                <a:spcPct val="100000"/>
              </a:lnSpc>
              <a:spcBef>
                <a:spcPts val="0"/>
              </a:spcBef>
              <a:spcAft>
                <a:spcPts val="0"/>
              </a:spcAft>
              <a:buClrTx/>
              <a:buSzTx/>
              <a:buFont typeface="Arial" pitchFamily="34" charset="0"/>
              <a:buChar char="•"/>
              <a:tabLst/>
              <a:defRPr/>
            </a:pPr>
            <a:r>
              <a:rPr lang="en-US" sz="1100" dirty="0" smtClean="0"/>
              <a:t>Switching from D&amp;C to vacuum aspiration or medical abortion is safer for women and can reduce</a:t>
            </a:r>
            <a:r>
              <a:rPr lang="en-US" sz="1100" baseline="0" dirty="0" smtClean="0"/>
              <a:t> cost [1, p. 79]</a:t>
            </a:r>
            <a:endParaRPr lang="en-US" sz="1100" dirty="0" smtClean="0"/>
          </a:p>
          <a:p>
            <a:pPr marL="171450" indent="-171450">
              <a:buFont typeface="Arial" pitchFamily="34" charset="0"/>
              <a:buChar char="•"/>
            </a:pPr>
            <a:r>
              <a:rPr lang="en-US" sz="1200" b="0" i="0" u="none" strike="noStrike" kern="1200" baseline="0" dirty="0" smtClean="0">
                <a:solidFill>
                  <a:schemeClr val="tx1"/>
                </a:solidFill>
                <a:latin typeface="+mn-lt"/>
                <a:ea typeface="+mn-ea"/>
                <a:cs typeface="+mn-cs"/>
              </a:rPr>
              <a:t>If the health system effectively informs women to come early in pregnancy for abortion, the use of lower-cost early procedures increases and use of</a:t>
            </a:r>
          </a:p>
          <a:p>
            <a:r>
              <a:rPr lang="en-US" sz="1200" b="0" i="0" u="none" strike="noStrike" kern="1200" baseline="0" dirty="0" smtClean="0">
                <a:solidFill>
                  <a:schemeClr val="tx1"/>
                </a:solidFill>
                <a:latin typeface="+mn-lt"/>
                <a:ea typeface="+mn-ea"/>
                <a:cs typeface="+mn-cs"/>
              </a:rPr>
              <a:t>costlier later procedures declines. </a:t>
            </a:r>
            <a:r>
              <a:rPr lang="en-US" sz="1100" baseline="0" dirty="0" smtClean="0"/>
              <a:t>This allows use of less costly procedures and also allows safe abortion to be provided at lower levels in the health care system, often closer to the women’s home, thus also decreasing her travel costs and time. [1, p.79]</a:t>
            </a:r>
            <a:endParaRPr lang="en-US" sz="1100" dirty="0" smtClean="0"/>
          </a:p>
          <a:p>
            <a:pPr marL="171450" indent="-171450">
              <a:buSzPct val="100000"/>
              <a:buFont typeface="Arial" pitchFamily="34" charset="0"/>
              <a:buChar char="•"/>
            </a:pPr>
            <a:r>
              <a:rPr lang="en-US" sz="1100" dirty="0" smtClean="0"/>
              <a:t>Provision of postabortion contraception, to prevent another</a:t>
            </a:r>
            <a:r>
              <a:rPr lang="en-US" sz="1100" baseline="0" dirty="0" smtClean="0"/>
              <a:t> unintended pregnancy that could result in abortion. </a:t>
            </a:r>
            <a:endParaRPr lang="en-US" sz="1100" dirty="0" smtClean="0"/>
          </a:p>
          <a:p>
            <a:pPr marL="171450" indent="-171450" defTabSz="942289">
              <a:buFont typeface="Arial" pitchFamily="34" charset="0"/>
              <a:buChar char="•"/>
              <a:defRPr/>
            </a:pPr>
            <a:endParaRPr lang="en-US" sz="1100" dirty="0"/>
          </a:p>
          <a:p>
            <a:pPr>
              <a:defRPr/>
            </a:pPr>
            <a:r>
              <a:rPr lang="en-US" sz="1100" b="1" dirty="0" smtClean="0"/>
              <a:t>More </a:t>
            </a:r>
            <a:r>
              <a:rPr lang="en-US" sz="1100" b="1" dirty="0"/>
              <a:t>information: </a:t>
            </a:r>
            <a:endParaRPr lang="en-US" sz="1100" b="1" dirty="0" smtClean="0"/>
          </a:p>
          <a:p>
            <a:pPr>
              <a:defRPr/>
            </a:pPr>
            <a:r>
              <a:rPr lang="en-US" sz="1100" dirty="0" smtClean="0"/>
              <a:t>“Vacuum aspiration or medical abortion is safer for women and can reduce</a:t>
            </a:r>
            <a:r>
              <a:rPr lang="en-US" sz="1100" baseline="0" dirty="0" smtClean="0"/>
              <a:t> cost”: </a:t>
            </a:r>
            <a:endParaRPr lang="en-US" sz="1100" b="1" dirty="0" smtClean="0"/>
          </a:p>
          <a:p>
            <a:pPr marL="171450" indent="-171450">
              <a:buFont typeface="Arial" pitchFamily="34" charset="0"/>
              <a:buChar char="•"/>
            </a:pPr>
            <a:r>
              <a:rPr lang="en-US" sz="1100" b="0" i="0" u="none" strike="noStrike" kern="1200" baseline="0" dirty="0" smtClean="0"/>
              <a:t>Johnson BR et al. Costs and resource utilization for the treatment of incomplete abortion in Kenya and Mexico. </a:t>
            </a:r>
            <a:r>
              <a:rPr lang="en-US" sz="1100" b="0" i="1" u="none" strike="noStrike" kern="1200" baseline="0" dirty="0" smtClean="0"/>
              <a:t>Social Science and Medicine</a:t>
            </a:r>
            <a:r>
              <a:rPr lang="en-US" sz="1100" b="0" i="0" u="none" strike="noStrike" kern="1200" baseline="0" dirty="0" smtClean="0"/>
              <a:t>, 1993,36:1443–1453.</a:t>
            </a:r>
          </a:p>
          <a:p>
            <a:pPr marL="171450" indent="-171450">
              <a:buFont typeface="Arial" pitchFamily="34" charset="0"/>
              <a:buChar char="•"/>
            </a:pPr>
            <a:r>
              <a:rPr lang="en-US" sz="1100" b="0" i="0" u="none" strike="noStrike" kern="1200" baseline="0" dirty="0" smtClean="0"/>
              <a:t>Jowett M. Safe motherhood interventions in low income countries: an economic justification and evidence of cost effectiveness. </a:t>
            </a:r>
            <a:r>
              <a:rPr lang="en-US" sz="1100" b="0" i="1" u="none" strike="noStrike" kern="1200" baseline="0" dirty="0" smtClean="0"/>
              <a:t>Health Policy</a:t>
            </a:r>
            <a:r>
              <a:rPr lang="en-US" sz="1100" b="0" i="0" u="none" strike="noStrike" kern="1200" baseline="0" dirty="0" smtClean="0"/>
              <a:t>, 2000, 53:201–228.</a:t>
            </a:r>
          </a:p>
          <a:p>
            <a:pPr marL="0" indent="0">
              <a:buFont typeface="Arial" pitchFamily="34" charset="0"/>
              <a:buNone/>
            </a:pPr>
            <a:endParaRPr lang="en-US" sz="1100" b="1" dirty="0"/>
          </a:p>
          <a:p>
            <a:pPr>
              <a:defRPr/>
            </a:pPr>
            <a:r>
              <a:rPr lang="en-US" sz="1100" b="1" dirty="0"/>
              <a:t>Source:</a:t>
            </a:r>
          </a:p>
          <a:p>
            <a:pPr marL="228600" indent="-228600">
              <a:buFont typeface="+mj-lt"/>
              <a:buAutoNum type="arabicPeriod"/>
              <a:defRPr/>
            </a:pPr>
            <a:r>
              <a:rPr lang="en-US" sz="1100" dirty="0"/>
              <a:t>World Health Organization (2012). </a:t>
            </a:r>
            <a:r>
              <a:rPr lang="en-US" sz="1100" i="1" dirty="0"/>
              <a:t>Safe Abortion: technical and policy guidance for health systems</a:t>
            </a:r>
            <a:r>
              <a:rPr lang="en-US" sz="1100" dirty="0"/>
              <a:t>, second edition, (Geneva: WHO, 2012). </a:t>
            </a:r>
            <a:endParaRPr lang="en-US" sz="1100" b="1" dirty="0"/>
          </a:p>
          <a:p>
            <a:pPr>
              <a:defRPr/>
            </a:pPr>
            <a:endParaRPr lang="en-US" sz="1100" b="1" dirty="0"/>
          </a:p>
          <a:p>
            <a:endParaRPr lang="en-US" sz="1100" dirty="0"/>
          </a:p>
          <a:p>
            <a:endParaRPr lang="en-US" sz="1100" dirty="0"/>
          </a:p>
        </p:txBody>
      </p:sp>
      <p:sp>
        <p:nvSpPr>
          <p:cNvPr id="4" name="Slide Number Placeholder 3"/>
          <p:cNvSpPr>
            <a:spLocks noGrp="1"/>
          </p:cNvSpPr>
          <p:nvPr>
            <p:ph type="sldNum" sz="quarter" idx="10"/>
          </p:nvPr>
        </p:nvSpPr>
        <p:spPr/>
        <p:txBody>
          <a:bodyPr/>
          <a:lstStyle/>
          <a:p>
            <a:fld id="{8F38D732-6D31-4EF8-A28C-76CFDEC958E6}" type="slidenum">
              <a:rPr lang="en-US" smtClean="0"/>
              <a:pPr/>
              <a:t>85</a:t>
            </a:fld>
            <a:endParaRPr lang="en-US" dirty="0"/>
          </a:p>
        </p:txBody>
      </p:sp>
    </p:spTree>
    <p:extLst>
      <p:ext uri="{BB962C8B-B14F-4D97-AF65-F5344CB8AC3E}">
        <p14:creationId xmlns:p14="http://schemas.microsoft.com/office/powerpoint/2010/main" val="326857995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sz="1100" i="1" dirty="0"/>
              <a:t>[Module 3: Planning and Managing Care]</a:t>
            </a:r>
          </a:p>
          <a:p>
            <a:pPr defTabSz="942289">
              <a:defRPr/>
            </a:pPr>
            <a:endParaRPr lang="en-US" sz="1100" i="1" dirty="0"/>
          </a:p>
          <a:p>
            <a:pPr defTabSz="942289">
              <a:defRPr/>
            </a:pPr>
            <a:r>
              <a:rPr lang="en-US" sz="1100" b="1" dirty="0"/>
              <a:t>Speaker’s Notes: </a:t>
            </a:r>
            <a:endParaRPr lang="en-US" sz="1100" b="1" dirty="0" smtClean="0"/>
          </a:p>
          <a:p>
            <a:pPr defTabSz="942289">
              <a:defRPr/>
            </a:pPr>
            <a:r>
              <a:rPr lang="en-US" sz="1100" b="0" dirty="0" smtClean="0"/>
              <a:t>Where</a:t>
            </a:r>
            <a:r>
              <a:rPr lang="en-US" sz="1100" b="0" baseline="0" dirty="0" smtClean="0"/>
              <a:t> they do exist, many pre-payment and/or health insurance schemes do not cover abortion services. Nonetheless, in order to </a:t>
            </a:r>
            <a:r>
              <a:rPr lang="en-US" sz="1100" dirty="0" smtClean="0"/>
              <a:t>respect and ensure human</a:t>
            </a:r>
            <a:r>
              <a:rPr lang="en-US" sz="1100" baseline="0" dirty="0" smtClean="0"/>
              <a:t> rights, it is important that h</a:t>
            </a:r>
            <a:r>
              <a:rPr lang="en-US" sz="1100" dirty="0" smtClean="0"/>
              <a:t>ealth-care financing strategies</a:t>
            </a:r>
            <a:r>
              <a:rPr lang="en-US" sz="1100" baseline="0" dirty="0" smtClean="0"/>
              <a:t> and budgeting exercises </a:t>
            </a:r>
            <a:r>
              <a:rPr lang="en-US" sz="1100" dirty="0" smtClean="0"/>
              <a:t>should ensure that there</a:t>
            </a:r>
            <a:r>
              <a:rPr lang="en-US" sz="1100" baseline="0" dirty="0" smtClean="0"/>
              <a:t> is </a:t>
            </a:r>
            <a:r>
              <a:rPr lang="en-US" sz="1100" dirty="0" smtClean="0"/>
              <a:t>equitable access to</a:t>
            </a:r>
            <a:r>
              <a:rPr lang="en-US" sz="1100" baseline="0" dirty="0" smtClean="0"/>
              <a:t> safe abortion services </a:t>
            </a:r>
            <a:r>
              <a:rPr lang="en-US" sz="1100" dirty="0" smtClean="0"/>
              <a:t>regardless of the</a:t>
            </a:r>
            <a:r>
              <a:rPr lang="en-US" sz="1100" baseline="0" dirty="0" smtClean="0"/>
              <a:t> patient’s </a:t>
            </a:r>
            <a:r>
              <a:rPr lang="en-US" sz="1100" dirty="0" smtClean="0"/>
              <a:t>ability to pay.  Any fees charged should be based on the ability to pay</a:t>
            </a:r>
            <a:r>
              <a:rPr lang="en-US" sz="1100" baseline="0" dirty="0" smtClean="0"/>
              <a:t> of that patient, with exemptions </a:t>
            </a:r>
            <a:r>
              <a:rPr lang="en-US" sz="1100" dirty="0" smtClean="0"/>
              <a:t>from paying </a:t>
            </a:r>
            <a:r>
              <a:rPr lang="en-US" sz="1100" baseline="0" dirty="0" smtClean="0"/>
              <a:t>provided for the </a:t>
            </a:r>
            <a:r>
              <a:rPr lang="en-US" sz="1100" dirty="0" smtClean="0"/>
              <a:t>poor and for adolescents. In</a:t>
            </a:r>
            <a:r>
              <a:rPr lang="en-US" sz="1100" baseline="0" dirty="0" smtClean="0"/>
              <a:t> no cases should there be </a:t>
            </a:r>
            <a:r>
              <a:rPr lang="en-US" sz="1100" dirty="0" smtClean="0"/>
              <a:t>denial or delay in service provision</a:t>
            </a:r>
            <a:r>
              <a:rPr lang="en-US" sz="1100" baseline="0" dirty="0" smtClean="0"/>
              <a:t> and/or treating complications due to inability to pay.  </a:t>
            </a:r>
          </a:p>
          <a:p>
            <a:pPr defTabSz="942289">
              <a:defRPr/>
            </a:pPr>
            <a:endParaRPr lang="en-US" sz="1100" baseline="0" dirty="0" smtClean="0"/>
          </a:p>
          <a:p>
            <a:pPr defTabSz="942289">
              <a:defRPr/>
            </a:pPr>
            <a:r>
              <a:rPr lang="en-US" sz="1100" baseline="0" dirty="0" smtClean="0"/>
              <a:t>Programs should also be sure that there are no </a:t>
            </a:r>
            <a:r>
              <a:rPr lang="en-US" sz="1100" dirty="0" smtClean="0"/>
              <a:t>informal charges imposed by staff. </a:t>
            </a:r>
          </a:p>
          <a:p>
            <a:endParaRPr lang="en-US" sz="1100" dirty="0"/>
          </a:p>
          <a:p>
            <a:pPr>
              <a:defRPr/>
            </a:pPr>
            <a:r>
              <a:rPr lang="en-US" sz="1100" b="1" dirty="0" smtClean="0"/>
              <a:t>Customizing this slide: </a:t>
            </a:r>
          </a:p>
          <a:p>
            <a:pPr>
              <a:defRPr/>
            </a:pPr>
            <a:r>
              <a:rPr lang="en-US" sz="1100" i="1" dirty="0" smtClean="0"/>
              <a:t>You can customize the slides in this module  (or add an additional slides)  with a discussion of  how fees and affordability  affect equitable access in your country, particularly among vulnerable groups such as the poor, adolescents and those who are geographically distant from services . </a:t>
            </a:r>
          </a:p>
          <a:p>
            <a:pPr>
              <a:defRPr/>
            </a:pPr>
            <a:endParaRPr lang="en-US" sz="1100" i="1" u="sng" dirty="0" smtClean="0"/>
          </a:p>
          <a:p>
            <a:endParaRPr lang="en-US" sz="1100" dirty="0"/>
          </a:p>
          <a:p>
            <a:endParaRPr lang="en-US" sz="1100" dirty="0"/>
          </a:p>
        </p:txBody>
      </p:sp>
      <p:sp>
        <p:nvSpPr>
          <p:cNvPr id="4" name="Slide Number Placeholder 3"/>
          <p:cNvSpPr>
            <a:spLocks noGrp="1"/>
          </p:cNvSpPr>
          <p:nvPr>
            <p:ph type="sldNum" sz="quarter" idx="10"/>
          </p:nvPr>
        </p:nvSpPr>
        <p:spPr/>
        <p:txBody>
          <a:bodyPr/>
          <a:lstStyle/>
          <a:p>
            <a:fld id="{8F38D732-6D31-4EF8-A28C-76CFDEC958E6}" type="slidenum">
              <a:rPr lang="en-US" smtClean="0"/>
              <a:pPr/>
              <a:t>86</a:t>
            </a:fld>
            <a:endParaRPr lang="en-US" dirty="0"/>
          </a:p>
        </p:txBody>
      </p:sp>
    </p:spTree>
    <p:extLst>
      <p:ext uri="{BB962C8B-B14F-4D97-AF65-F5344CB8AC3E}">
        <p14:creationId xmlns:p14="http://schemas.microsoft.com/office/powerpoint/2010/main" val="121407015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sz="1100" i="1" dirty="0"/>
              <a:t>[Module 3: Planning and Managing Care]</a:t>
            </a:r>
          </a:p>
          <a:p>
            <a:pPr defTabSz="942289">
              <a:defRPr/>
            </a:pPr>
            <a:endParaRPr lang="en-US" sz="800" i="1" dirty="0"/>
          </a:p>
          <a:p>
            <a:pPr defTabSz="942289">
              <a:defRPr/>
            </a:pPr>
            <a:r>
              <a:rPr lang="en-US" sz="1100" b="1" dirty="0"/>
              <a:t>Speaker’s Notes</a:t>
            </a:r>
            <a:r>
              <a:rPr lang="en-US" sz="1100" b="1" dirty="0" smtClean="0"/>
              <a:t>:</a:t>
            </a:r>
          </a:p>
          <a:p>
            <a:pPr marL="0" marR="0" indent="0" algn="l" defTabSz="942289" rtl="0" eaLnBrk="1" fontAlgn="auto" latinLnBrk="0" hangingPunct="1">
              <a:lnSpc>
                <a:spcPct val="100000"/>
              </a:lnSpc>
              <a:spcBef>
                <a:spcPts val="0"/>
              </a:spcBef>
              <a:spcAft>
                <a:spcPts val="0"/>
              </a:spcAft>
              <a:buClrTx/>
              <a:buSzTx/>
              <a:buFontTx/>
              <a:buNone/>
              <a:tabLst/>
              <a:defRPr/>
            </a:pPr>
            <a:r>
              <a:rPr lang="en-US" sz="1100" i="0" dirty="0" smtClean="0"/>
              <a:t>Here we see the major</a:t>
            </a:r>
            <a:r>
              <a:rPr lang="en-US" sz="1100" i="0" baseline="0" dirty="0" smtClean="0"/>
              <a:t> steps for planning and managing the establishment and/or strengthening of safe abortion services. Whether it is the establishment of new services or the strengthening of existing services, the process should be: </a:t>
            </a:r>
          </a:p>
          <a:p>
            <a:pPr marL="171450" marR="0" indent="-171450" algn="l" defTabSz="942289" rtl="0" eaLnBrk="1" fontAlgn="auto" latinLnBrk="0" hangingPunct="1">
              <a:lnSpc>
                <a:spcPct val="100000"/>
              </a:lnSpc>
              <a:spcBef>
                <a:spcPts val="0"/>
              </a:spcBef>
              <a:spcAft>
                <a:spcPts val="0"/>
              </a:spcAft>
              <a:buClrTx/>
              <a:buSzTx/>
              <a:buFont typeface="Arial" pitchFamily="34" charset="0"/>
              <a:buChar char="•"/>
              <a:tabLst/>
              <a:defRPr/>
            </a:pPr>
            <a:r>
              <a:rPr lang="en-US" sz="1100" i="0" baseline="0" dirty="0" smtClean="0"/>
              <a:t>“country-led and owned, </a:t>
            </a:r>
          </a:p>
          <a:p>
            <a:pPr marL="171450" marR="0" indent="-171450" algn="l" defTabSz="942289" rtl="0" eaLnBrk="1" fontAlgn="auto" latinLnBrk="0" hangingPunct="1">
              <a:lnSpc>
                <a:spcPct val="100000"/>
              </a:lnSpc>
              <a:spcBef>
                <a:spcPts val="0"/>
              </a:spcBef>
              <a:spcAft>
                <a:spcPts val="0"/>
              </a:spcAft>
              <a:buClrTx/>
              <a:buSzTx/>
              <a:buFont typeface="Arial" pitchFamily="34" charset="0"/>
              <a:buChar char="•"/>
              <a:tabLst/>
              <a:defRPr/>
            </a:pPr>
            <a:r>
              <a:rPr lang="en-US" sz="1100" i="0" baseline="0" dirty="0" smtClean="0"/>
              <a:t>Evidenced-based, </a:t>
            </a:r>
          </a:p>
          <a:p>
            <a:pPr marL="171450" marR="0" indent="-171450" algn="l" defTabSz="942289" rtl="0" eaLnBrk="1" fontAlgn="auto" latinLnBrk="0" hangingPunct="1">
              <a:lnSpc>
                <a:spcPct val="100000"/>
              </a:lnSpc>
              <a:spcBef>
                <a:spcPts val="0"/>
              </a:spcBef>
              <a:spcAft>
                <a:spcPts val="0"/>
              </a:spcAft>
              <a:buClrTx/>
              <a:buSzTx/>
              <a:buFont typeface="Arial" pitchFamily="34" charset="0"/>
              <a:buChar char="•"/>
              <a:tabLst/>
              <a:defRPr/>
            </a:pPr>
            <a:r>
              <a:rPr lang="en-US" sz="1100" i="0" baseline="0" dirty="0" smtClean="0"/>
              <a:t>inclusive of multiple perspectives, </a:t>
            </a:r>
          </a:p>
          <a:p>
            <a:pPr marL="171450" marR="0" indent="-171450" algn="l" defTabSz="942289" rtl="0" eaLnBrk="1" fontAlgn="auto" latinLnBrk="0" hangingPunct="1">
              <a:lnSpc>
                <a:spcPct val="100000"/>
              </a:lnSpc>
              <a:spcBef>
                <a:spcPts val="0"/>
              </a:spcBef>
              <a:spcAft>
                <a:spcPts val="0"/>
              </a:spcAft>
              <a:buClrTx/>
              <a:buSzTx/>
              <a:buFont typeface="Arial" pitchFamily="34" charset="0"/>
              <a:buChar char="•"/>
              <a:tabLst/>
              <a:defRPr/>
            </a:pPr>
            <a:r>
              <a:rPr lang="en-US" sz="1100" i="0" baseline="0" dirty="0" smtClean="0"/>
              <a:t>participatory, </a:t>
            </a:r>
          </a:p>
          <a:p>
            <a:pPr marL="171450" marR="0" indent="-171450" algn="l" defTabSz="942289" rtl="0" eaLnBrk="1" fontAlgn="auto" latinLnBrk="0" hangingPunct="1">
              <a:lnSpc>
                <a:spcPct val="100000"/>
              </a:lnSpc>
              <a:spcBef>
                <a:spcPts val="0"/>
              </a:spcBef>
              <a:spcAft>
                <a:spcPts val="0"/>
              </a:spcAft>
              <a:buClrTx/>
              <a:buSzTx/>
              <a:buFont typeface="Arial" pitchFamily="34" charset="0"/>
              <a:buChar char="•"/>
              <a:tabLst/>
              <a:defRPr/>
            </a:pPr>
            <a:r>
              <a:rPr lang="en-US" sz="1100" i="0" baseline="0" dirty="0" smtClean="0"/>
              <a:t>embracing sex and gender equality and non-discrimination, </a:t>
            </a:r>
          </a:p>
          <a:p>
            <a:pPr marL="171450" marR="0" indent="-171450" algn="l" defTabSz="942289" rtl="0" eaLnBrk="1" fontAlgn="auto" latinLnBrk="0" hangingPunct="1">
              <a:lnSpc>
                <a:spcPct val="100000"/>
              </a:lnSpc>
              <a:spcBef>
                <a:spcPts val="0"/>
              </a:spcBef>
              <a:spcAft>
                <a:spcPts val="0"/>
              </a:spcAft>
              <a:buClrTx/>
              <a:buSzTx/>
              <a:buFont typeface="Arial" pitchFamily="34" charset="0"/>
              <a:buChar char="•"/>
              <a:tabLst/>
              <a:defRPr/>
            </a:pPr>
            <a:r>
              <a:rPr lang="en-US" sz="1100" i="0" baseline="0" dirty="0" smtClean="0"/>
              <a:t>health and human rights-based and </a:t>
            </a:r>
          </a:p>
          <a:p>
            <a:pPr marL="171450" marR="0" indent="-171450" algn="l" defTabSz="942289" rtl="0" eaLnBrk="1" fontAlgn="auto" latinLnBrk="0" hangingPunct="1">
              <a:lnSpc>
                <a:spcPct val="100000"/>
              </a:lnSpc>
              <a:spcBef>
                <a:spcPts val="0"/>
              </a:spcBef>
              <a:spcAft>
                <a:spcPts val="0"/>
              </a:spcAft>
              <a:buClrTx/>
              <a:buSzTx/>
              <a:buFont typeface="Arial" pitchFamily="34" charset="0"/>
              <a:buChar char="•"/>
              <a:tabLst/>
              <a:defRPr/>
            </a:pPr>
            <a:r>
              <a:rPr lang="en-US" sz="1100" i="0" baseline="0" dirty="0" smtClean="0"/>
              <a:t>systems focused” [1, p. 80].  </a:t>
            </a:r>
          </a:p>
          <a:p>
            <a:pPr marL="0" marR="0" indent="0" algn="l" defTabSz="942289" rtl="0" eaLnBrk="1" fontAlgn="auto" latinLnBrk="0" hangingPunct="1">
              <a:lnSpc>
                <a:spcPct val="100000"/>
              </a:lnSpc>
              <a:spcBef>
                <a:spcPts val="0"/>
              </a:spcBef>
              <a:spcAft>
                <a:spcPts val="0"/>
              </a:spcAft>
              <a:buClrTx/>
              <a:buSzTx/>
              <a:buFont typeface="Arial" pitchFamily="34" charset="0"/>
              <a:buNone/>
              <a:tabLst/>
              <a:defRPr/>
            </a:pPr>
            <a:endParaRPr lang="en-US" sz="800" i="0" baseline="0" dirty="0" smtClean="0"/>
          </a:p>
          <a:p>
            <a:pPr marL="0" marR="0" indent="0" algn="l" defTabSz="942289" rtl="0" eaLnBrk="1" fontAlgn="auto" latinLnBrk="0" hangingPunct="1">
              <a:lnSpc>
                <a:spcPct val="100000"/>
              </a:lnSpc>
              <a:spcBef>
                <a:spcPts val="0"/>
              </a:spcBef>
              <a:spcAft>
                <a:spcPts val="0"/>
              </a:spcAft>
              <a:buClrTx/>
              <a:buSzTx/>
              <a:buFont typeface="Arial" pitchFamily="34" charset="0"/>
              <a:buNone/>
              <a:tabLst/>
              <a:defRPr/>
            </a:pPr>
            <a:r>
              <a:rPr lang="en-US" sz="1100" i="0" baseline="0" dirty="0" smtClean="0"/>
              <a:t>Preferably, leadership for this process will come from the ministry or department of health, along with participation and input from professional associations, universities and professional healthcare training schools, other government ministries such as social welfare and youth, health advocates and NGOs, and key development partners. </a:t>
            </a:r>
          </a:p>
          <a:p>
            <a:pPr marL="0" marR="0" indent="0" algn="l" defTabSz="942289" rtl="0" eaLnBrk="1" fontAlgn="auto" latinLnBrk="0" hangingPunct="1">
              <a:lnSpc>
                <a:spcPct val="100000"/>
              </a:lnSpc>
              <a:spcBef>
                <a:spcPts val="0"/>
              </a:spcBef>
              <a:spcAft>
                <a:spcPts val="0"/>
              </a:spcAft>
              <a:buClrTx/>
              <a:buSzTx/>
              <a:buFont typeface="Arial" pitchFamily="34" charset="0"/>
              <a:buNone/>
              <a:tabLst/>
              <a:defRPr/>
            </a:pPr>
            <a:endParaRPr lang="en-US" sz="800" i="0" baseline="0" dirty="0" smtClean="0"/>
          </a:p>
          <a:p>
            <a:pPr marL="0" marR="0" indent="0" algn="l" defTabSz="942289" rtl="0" eaLnBrk="1" fontAlgn="auto" latinLnBrk="0" hangingPunct="1">
              <a:lnSpc>
                <a:spcPct val="100000"/>
              </a:lnSpc>
              <a:spcBef>
                <a:spcPts val="0"/>
              </a:spcBef>
              <a:spcAft>
                <a:spcPts val="0"/>
              </a:spcAft>
              <a:buClrTx/>
              <a:buSzTx/>
              <a:buFont typeface="Arial" pitchFamily="34" charset="0"/>
              <a:buNone/>
              <a:tabLst/>
              <a:defRPr/>
            </a:pPr>
            <a:r>
              <a:rPr lang="en-US" sz="1100" i="0" baseline="0" dirty="0" smtClean="0"/>
              <a:t>Throughout the process, development of policies and service plans should take into account the status of the health-care system; the profile and needs of women and service providers, and the legal, social and cultural context.  Emphasis should be placed on ensuring access to and quality of safe abortion services, and the provision of postabortion contraception in order to help prevent unwanted pregnancy. </a:t>
            </a:r>
          </a:p>
          <a:p>
            <a:pPr marL="0" marR="0" indent="0" algn="l" defTabSz="942289" rtl="0" eaLnBrk="1" fontAlgn="auto" latinLnBrk="0" hangingPunct="1">
              <a:lnSpc>
                <a:spcPct val="100000"/>
              </a:lnSpc>
              <a:spcBef>
                <a:spcPts val="0"/>
              </a:spcBef>
              <a:spcAft>
                <a:spcPts val="0"/>
              </a:spcAft>
              <a:buClrTx/>
              <a:buSzTx/>
              <a:buFontTx/>
              <a:buNone/>
              <a:tabLst/>
              <a:defRPr/>
            </a:pPr>
            <a:endParaRPr lang="en-US" sz="800" b="1" i="0" baseline="0" dirty="0" smtClean="0"/>
          </a:p>
          <a:p>
            <a:pPr defTabSz="942289">
              <a:defRPr/>
            </a:pPr>
            <a:r>
              <a:rPr lang="en-US" sz="1100" b="1" dirty="0" smtClean="0"/>
              <a:t>More</a:t>
            </a:r>
            <a:r>
              <a:rPr lang="en-US" sz="1100" b="1" baseline="0" dirty="0" smtClean="0"/>
              <a:t> information:</a:t>
            </a:r>
          </a:p>
          <a:p>
            <a:r>
              <a:rPr lang="en-US" sz="1100" b="0" i="1" u="none" strike="noStrike" kern="1200" baseline="0" dirty="0" smtClean="0"/>
              <a:t>The WHO Strategic Approach to strengthening sexual and reproductive health policies and programmes</a:t>
            </a:r>
            <a:r>
              <a:rPr lang="en-US" sz="1100" b="0" i="0" u="none" strike="noStrike" kern="1200" baseline="0" dirty="0" smtClean="0"/>
              <a:t>. Geneva, World Health Organization, 2007.</a:t>
            </a:r>
          </a:p>
          <a:p>
            <a:endParaRPr lang="en-US" sz="800" dirty="0"/>
          </a:p>
          <a:p>
            <a:pPr>
              <a:defRPr/>
            </a:pPr>
            <a:r>
              <a:rPr lang="en-US" sz="1100" b="1" dirty="0"/>
              <a:t>Customizing this slide: </a:t>
            </a:r>
          </a:p>
          <a:p>
            <a:pPr>
              <a:defRPr/>
            </a:pPr>
            <a:r>
              <a:rPr lang="en-US" sz="1100" i="1" dirty="0"/>
              <a:t>You can customize the slides in this module  (or add an additional slides)  with facts such as</a:t>
            </a:r>
            <a:r>
              <a:rPr lang="en-US" sz="1100" i="1" dirty="0" smtClean="0"/>
              <a:t>:</a:t>
            </a:r>
          </a:p>
          <a:p>
            <a:pPr marL="171450" indent="-171450">
              <a:buFont typeface="Arial" pitchFamily="34" charset="0"/>
              <a:buChar char="•"/>
              <a:defRPr/>
            </a:pPr>
            <a:r>
              <a:rPr lang="en-US" sz="1100" i="1" dirty="0" smtClean="0"/>
              <a:t>Who is leading and participating in this</a:t>
            </a:r>
            <a:r>
              <a:rPr lang="en-US" sz="1100" i="1" baseline="0" dirty="0" smtClean="0"/>
              <a:t> process in your country</a:t>
            </a:r>
          </a:p>
          <a:p>
            <a:pPr marL="171450" indent="-171450">
              <a:buFont typeface="Arial" pitchFamily="34" charset="0"/>
              <a:buChar char="•"/>
              <a:defRPr/>
            </a:pPr>
            <a:r>
              <a:rPr lang="en-US" sz="1100" i="1" baseline="0" dirty="0" smtClean="0"/>
              <a:t>Where the country is in the overall process</a:t>
            </a:r>
          </a:p>
          <a:p>
            <a:pPr marL="171450" indent="-171450">
              <a:buFont typeface="Arial" pitchFamily="34" charset="0"/>
              <a:buChar char="•"/>
              <a:defRPr/>
            </a:pPr>
            <a:r>
              <a:rPr lang="en-US" sz="1100" i="1" baseline="0" dirty="0" smtClean="0"/>
              <a:t>What tools and other resources are being used that could be helpful to your audience in performing their roles or tasks.</a:t>
            </a:r>
          </a:p>
          <a:p>
            <a:pPr>
              <a:defRPr/>
            </a:pPr>
            <a:endParaRPr lang="en-US" sz="800" b="1" dirty="0" smtClean="0"/>
          </a:p>
          <a:p>
            <a:pPr>
              <a:defRPr/>
            </a:pPr>
            <a:r>
              <a:rPr lang="en-US" sz="1100" b="1" dirty="0" smtClean="0"/>
              <a:t>Source</a:t>
            </a:r>
            <a:r>
              <a:rPr lang="en-US" sz="1100" b="1" dirty="0"/>
              <a:t>:</a:t>
            </a:r>
          </a:p>
          <a:p>
            <a:pPr marL="228600" indent="-228600">
              <a:buFont typeface="+mj-lt"/>
              <a:buAutoNum type="arabicPeriod"/>
              <a:defRPr/>
            </a:pPr>
            <a:r>
              <a:rPr lang="en-US" sz="1100" dirty="0"/>
              <a:t>World Health Organization (2012). </a:t>
            </a:r>
            <a:r>
              <a:rPr lang="en-US" sz="1100" i="1" dirty="0"/>
              <a:t>Safe Abortion: technical and policy guidance for health systems</a:t>
            </a:r>
            <a:r>
              <a:rPr lang="en-US" sz="1100" dirty="0"/>
              <a:t>, second edition, (Geneva: WHO, 2012). </a:t>
            </a:r>
            <a:endParaRPr lang="en-US" sz="1100" b="1" dirty="0"/>
          </a:p>
          <a:p>
            <a:pPr>
              <a:defRPr/>
            </a:pPr>
            <a:endParaRPr lang="en-US" sz="1100" b="1" dirty="0"/>
          </a:p>
          <a:p>
            <a:pPr>
              <a:defRPr/>
            </a:pPr>
            <a:endParaRPr lang="en-US" sz="1100" i="1" u="sng" dirty="0"/>
          </a:p>
          <a:p>
            <a:endParaRPr lang="en-US" sz="1100" dirty="0"/>
          </a:p>
          <a:p>
            <a:endParaRPr lang="en-US" sz="1100" dirty="0"/>
          </a:p>
        </p:txBody>
      </p:sp>
      <p:sp>
        <p:nvSpPr>
          <p:cNvPr id="4" name="Slide Number Placeholder 3"/>
          <p:cNvSpPr>
            <a:spLocks noGrp="1"/>
          </p:cNvSpPr>
          <p:nvPr>
            <p:ph type="sldNum" sz="quarter" idx="10"/>
          </p:nvPr>
        </p:nvSpPr>
        <p:spPr/>
        <p:txBody>
          <a:bodyPr/>
          <a:lstStyle/>
          <a:p>
            <a:fld id="{8F38D732-6D31-4EF8-A28C-76CFDEC958E6}" type="slidenum">
              <a:rPr lang="en-US" smtClean="0"/>
              <a:pPr/>
              <a:t>87</a:t>
            </a:fld>
            <a:endParaRPr lang="en-US" dirty="0"/>
          </a:p>
        </p:txBody>
      </p:sp>
    </p:spTree>
    <p:extLst>
      <p:ext uri="{BB962C8B-B14F-4D97-AF65-F5344CB8AC3E}">
        <p14:creationId xmlns:p14="http://schemas.microsoft.com/office/powerpoint/2010/main" val="125631876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sz="1100" i="1" dirty="0"/>
              <a:t>[Module 3: Planning and Managing Care]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i="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smtClean="0"/>
              <a:t>Speaker’s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smtClean="0"/>
              <a:t>Going</a:t>
            </a:r>
            <a:r>
              <a:rPr lang="en-US" sz="1100" b="0" baseline="0" dirty="0" smtClean="0"/>
              <a:t> from pilot to expansion geographically and institutionally, coupled with institutionalization are elements of ‘scaling-up’ services.  </a:t>
            </a:r>
            <a:r>
              <a:rPr lang="en-US" sz="1100" kern="1200" dirty="0" smtClean="0">
                <a:effectLst/>
              </a:rPr>
              <a:t>“Successful scaling-up requires systematic planning, management, guidance and support for the process by which pilot interventions are both expanded and institutionalized. It also requires sufficient human and financial resources to support the process” [1].</a:t>
            </a:r>
          </a:p>
          <a:p>
            <a:pPr lvl="0"/>
            <a:endParaRPr lang="en-US" sz="1100" dirty="0" smtClean="0"/>
          </a:p>
          <a:p>
            <a:pPr lvl="0"/>
            <a:r>
              <a:rPr lang="en-US" sz="1100" b="1" kern="1200" dirty="0" smtClean="0">
                <a:effectLst/>
              </a:rPr>
              <a:t>Source:</a:t>
            </a:r>
          </a:p>
          <a:p>
            <a:pPr marL="228600" lvl="0" indent="-228600">
              <a:buFont typeface="+mj-lt"/>
              <a:buAutoNum type="arabicPeriod"/>
            </a:pPr>
            <a:r>
              <a:rPr lang="en-US" sz="1100" kern="1200" dirty="0" smtClean="0">
                <a:effectLst/>
              </a:rPr>
              <a:t>Ipas,</a:t>
            </a:r>
            <a:r>
              <a:rPr lang="en-US" sz="1100" kern="1200" baseline="0" dirty="0" smtClean="0">
                <a:effectLst/>
              </a:rPr>
              <a:t> July, 2012.</a:t>
            </a:r>
            <a:endParaRPr lang="en-US" sz="1100" kern="1200" dirty="0">
              <a:effectLst/>
            </a:endParaRPr>
          </a:p>
        </p:txBody>
      </p:sp>
      <p:sp>
        <p:nvSpPr>
          <p:cNvPr id="4" name="Slide Number Placeholder 3"/>
          <p:cNvSpPr>
            <a:spLocks noGrp="1"/>
          </p:cNvSpPr>
          <p:nvPr>
            <p:ph type="sldNum" sz="quarter" idx="10"/>
          </p:nvPr>
        </p:nvSpPr>
        <p:spPr/>
        <p:txBody>
          <a:bodyPr/>
          <a:lstStyle/>
          <a:p>
            <a:fld id="{8F38D732-6D31-4EF8-A28C-76CFDEC958E6}" type="slidenum">
              <a:rPr lang="en-US" smtClean="0"/>
              <a:pPr/>
              <a:t>88</a:t>
            </a:fld>
            <a:endParaRPr lang="en-US" dirty="0"/>
          </a:p>
        </p:txBody>
      </p:sp>
    </p:spTree>
    <p:extLst>
      <p:ext uri="{BB962C8B-B14F-4D97-AF65-F5344CB8AC3E}">
        <p14:creationId xmlns:p14="http://schemas.microsoft.com/office/powerpoint/2010/main" val="138420018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42289" rtl="0" eaLnBrk="1" fontAlgn="auto" latinLnBrk="0" hangingPunct="1">
              <a:lnSpc>
                <a:spcPct val="100000"/>
              </a:lnSpc>
              <a:spcBef>
                <a:spcPts val="0"/>
              </a:spcBef>
              <a:spcAft>
                <a:spcPts val="0"/>
              </a:spcAft>
              <a:buClrTx/>
              <a:buSzTx/>
              <a:buFontTx/>
              <a:buNone/>
              <a:tabLst/>
              <a:defRPr/>
            </a:pPr>
            <a:r>
              <a:rPr lang="en-US" sz="1100" b="0" i="1" dirty="0" smtClean="0"/>
              <a:t>[Module</a:t>
            </a:r>
            <a:r>
              <a:rPr lang="en-US" sz="1100" b="0" i="1" baseline="0" dirty="0" smtClean="0"/>
              <a:t> 4: Legal and </a:t>
            </a:r>
            <a:r>
              <a:rPr lang="en-US" sz="1100" i="1" dirty="0" smtClean="0"/>
              <a:t>Policy Considerations</a:t>
            </a:r>
            <a:r>
              <a:rPr lang="en-US" sz="1100" b="0" i="1" baseline="0" dirty="0" smtClean="0"/>
              <a:t>]</a:t>
            </a:r>
          </a:p>
          <a:p>
            <a:pPr marL="0" marR="0" indent="0" algn="l" defTabSz="942289" rtl="0" eaLnBrk="1" fontAlgn="auto" latinLnBrk="0" hangingPunct="1">
              <a:lnSpc>
                <a:spcPct val="100000"/>
              </a:lnSpc>
              <a:spcBef>
                <a:spcPts val="0"/>
              </a:spcBef>
              <a:spcAft>
                <a:spcPts val="0"/>
              </a:spcAft>
              <a:buClrTx/>
              <a:buSzTx/>
              <a:buFontTx/>
              <a:buNone/>
              <a:tabLst/>
              <a:defRPr/>
            </a:pPr>
            <a:endParaRPr lang="en-US" b="0" i="1" baseline="0" dirty="0" smtClean="0"/>
          </a:p>
        </p:txBody>
      </p:sp>
      <p:sp>
        <p:nvSpPr>
          <p:cNvPr id="4" name="Slide Number Placeholder 3"/>
          <p:cNvSpPr>
            <a:spLocks noGrp="1"/>
          </p:cNvSpPr>
          <p:nvPr>
            <p:ph type="sldNum" sz="quarter" idx="10"/>
          </p:nvPr>
        </p:nvSpPr>
        <p:spPr/>
        <p:txBody>
          <a:bodyPr/>
          <a:lstStyle/>
          <a:p>
            <a:fld id="{8F38D732-6D31-4EF8-A28C-76CFDEC958E6}" type="slidenum">
              <a:rPr lang="en-US" smtClean="0"/>
              <a:pPr/>
              <a:t>89</a:t>
            </a:fld>
            <a:endParaRPr lang="en-US" dirty="0"/>
          </a:p>
        </p:txBody>
      </p:sp>
    </p:spTree>
    <p:extLst>
      <p:ext uri="{BB962C8B-B14F-4D97-AF65-F5344CB8AC3E}">
        <p14:creationId xmlns:p14="http://schemas.microsoft.com/office/powerpoint/2010/main" val="26595588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100" i="1" dirty="0"/>
              <a:t>[Introduction]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t>Speaker’s Notes: </a:t>
            </a:r>
          </a:p>
          <a:p>
            <a:r>
              <a:rPr lang="en-US" sz="1100" i="0" baseline="0" dirty="0" smtClean="0"/>
              <a:t>New information is included in the 2</a:t>
            </a:r>
            <a:r>
              <a:rPr lang="en-US" sz="1100" i="0" baseline="30000" dirty="0" smtClean="0"/>
              <a:t>nd</a:t>
            </a:r>
            <a:r>
              <a:rPr lang="en-US" sz="1100" i="0" baseline="0" dirty="0" smtClean="0"/>
              <a:t> edition of the </a:t>
            </a:r>
            <a:r>
              <a:rPr lang="en-US" sz="1100" i="1" baseline="0" dirty="0" smtClean="0"/>
              <a:t>WHO Safe Abortion </a:t>
            </a:r>
            <a:r>
              <a:rPr lang="en-US" sz="1100" i="0" baseline="0" dirty="0" smtClean="0"/>
              <a:t>Guidance in areas such as:  </a:t>
            </a:r>
          </a:p>
          <a:p>
            <a:pPr marL="176679" indent="-176679">
              <a:buFont typeface="Arial" pitchFamily="34" charset="0"/>
              <a:buChar char="•"/>
            </a:pPr>
            <a:r>
              <a:rPr lang="en-US" sz="1100" i="0" baseline="0" dirty="0" smtClean="0"/>
              <a:t>The latest estimates of unsafe abortion worldwide</a:t>
            </a:r>
          </a:p>
          <a:p>
            <a:pPr marL="176679" indent="-176679">
              <a:buFont typeface="Arial" pitchFamily="34" charset="0"/>
              <a:buChar char="•"/>
            </a:pPr>
            <a:r>
              <a:rPr lang="en-US" sz="1100" i="0" baseline="0" dirty="0" smtClean="0"/>
              <a:t>Clinical recommendations for care before, during and after abortion</a:t>
            </a:r>
          </a:p>
          <a:p>
            <a:pPr marL="176679" indent="-176679">
              <a:buFont typeface="Arial" pitchFamily="34" charset="0"/>
              <a:buChar char="•"/>
            </a:pPr>
            <a:r>
              <a:rPr lang="en-US" sz="1100" i="0" baseline="0" dirty="0" smtClean="0"/>
              <a:t>New recommendations for service delivery and scaling up of services; and importantly – </a:t>
            </a:r>
          </a:p>
          <a:p>
            <a:pPr marL="176679" indent="-176679">
              <a:buFont typeface="Arial" pitchFamily="34" charset="0"/>
              <a:buChar char="•"/>
            </a:pPr>
            <a:r>
              <a:rPr lang="en-US" sz="1100" i="0" baseline="0" dirty="0" smtClean="0"/>
              <a:t>Application of a human rights framework for policymaking and legislation related to abortion. </a:t>
            </a:r>
          </a:p>
          <a:p>
            <a:endParaRPr lang="en-US" sz="1100" i="0" baseline="0" dirty="0" smtClean="0"/>
          </a:p>
          <a:p>
            <a:r>
              <a:rPr lang="en-US" sz="1100" i="0" baseline="0" dirty="0" smtClean="0"/>
              <a:t>It is this last feature, the articulation of a strong rights-based policy framework, that is an important, newly expanded element found in the 2012 </a:t>
            </a:r>
            <a:r>
              <a:rPr lang="en-US" sz="1100" i="1" baseline="0" dirty="0" smtClean="0"/>
              <a:t>WHO Safe Abortion Guidance.</a:t>
            </a:r>
          </a:p>
        </p:txBody>
      </p:sp>
      <p:sp>
        <p:nvSpPr>
          <p:cNvPr id="4" name="Slide Number Placeholder 3"/>
          <p:cNvSpPr>
            <a:spLocks noGrp="1"/>
          </p:cNvSpPr>
          <p:nvPr>
            <p:ph type="sldNum" sz="quarter" idx="10"/>
          </p:nvPr>
        </p:nvSpPr>
        <p:spPr/>
        <p:txBody>
          <a:bodyPr/>
          <a:lstStyle/>
          <a:p>
            <a:fld id="{8F38D732-6D31-4EF8-A28C-76CFDEC958E6}" type="slidenum">
              <a:rPr lang="en-US" smtClean="0"/>
              <a:pPr/>
              <a:t>9</a:t>
            </a:fld>
            <a:endParaRPr lang="en-US" dirty="0"/>
          </a:p>
        </p:txBody>
      </p:sp>
    </p:spTree>
    <p:extLst>
      <p:ext uri="{BB962C8B-B14F-4D97-AF65-F5344CB8AC3E}">
        <p14:creationId xmlns:p14="http://schemas.microsoft.com/office/powerpoint/2010/main" val="231111319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100" i="1" dirty="0" smtClean="0"/>
              <a:t>[Module 4: Legal and Policy Considerations]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smtClean="0"/>
              <a:t>Speaker’s Notes:</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t>We have</a:t>
            </a:r>
            <a:r>
              <a:rPr lang="en-US" sz="1100" b="0" baseline="0" dirty="0" smtClean="0"/>
              <a:t> worked our way through almost all the sections of this Dissemination Packet, including:</a:t>
            </a:r>
          </a:p>
          <a:p>
            <a:pPr marL="171450" lvl="0" indent="-171450">
              <a:buFont typeface="Arial" pitchFamily="34" charset="0"/>
              <a:buChar char="•"/>
              <a:defRPr/>
            </a:pPr>
            <a:r>
              <a:rPr lang="en-US" sz="1100" b="0" baseline="0" dirty="0" smtClean="0"/>
              <a:t>The i</a:t>
            </a:r>
            <a:r>
              <a:rPr lang="en-US" sz="1100" dirty="0" smtClean="0"/>
              <a:t>ntroduction</a:t>
            </a:r>
            <a:r>
              <a:rPr lang="en-US" sz="1100" baseline="0" dirty="0" smtClean="0"/>
              <a:t>, which presented a </a:t>
            </a:r>
            <a:r>
              <a:rPr lang="en-US" sz="1100" dirty="0" smtClean="0"/>
              <a:t>short summary on how the 2</a:t>
            </a:r>
            <a:r>
              <a:rPr lang="en-US" sz="1100" baseline="30000" dirty="0" smtClean="0"/>
              <a:t>nd</a:t>
            </a:r>
            <a:r>
              <a:rPr lang="en-US" sz="1100" dirty="0" smtClean="0"/>
              <a:t> edition of the </a:t>
            </a:r>
            <a:r>
              <a:rPr lang="en-US" sz="1100" i="1" baseline="0" dirty="0" smtClean="0"/>
              <a:t>WHO Safe Abortion Guidance </a:t>
            </a:r>
            <a:r>
              <a:rPr lang="en-US" sz="1100" dirty="0" smtClean="0"/>
              <a:t>was developed,</a:t>
            </a:r>
            <a:r>
              <a:rPr lang="en-US" sz="1100" baseline="0" dirty="0" smtClean="0"/>
              <a:t> along with its audiences and the types of new information it contains. </a:t>
            </a:r>
          </a:p>
          <a:p>
            <a:pPr marL="176679" lvl="0" indent="-176679">
              <a:buFont typeface="Arial" pitchFamily="34" charset="0"/>
              <a:buChar char="•"/>
              <a:defRPr/>
            </a:pPr>
            <a:r>
              <a:rPr lang="en-US" sz="1100" dirty="0" smtClean="0"/>
              <a:t>Module 1,</a:t>
            </a:r>
            <a:r>
              <a:rPr lang="en-US" sz="1100" baseline="0" dirty="0" smtClean="0"/>
              <a:t> which presented the </a:t>
            </a:r>
            <a:r>
              <a:rPr lang="en-US" sz="1100" dirty="0" smtClean="0"/>
              <a:t>public health and human rights rationale for safe abortion</a:t>
            </a:r>
          </a:p>
          <a:p>
            <a:pPr marL="176679" lvl="0" indent="-176679">
              <a:buFont typeface="Arial" pitchFamily="34" charset="0"/>
              <a:buChar char="•"/>
              <a:defRPr/>
            </a:pPr>
            <a:r>
              <a:rPr lang="en-US" sz="1100" dirty="0" smtClean="0"/>
              <a:t>Module 2, which</a:t>
            </a:r>
            <a:r>
              <a:rPr lang="en-US" sz="1100" baseline="0" dirty="0" smtClean="0"/>
              <a:t> outlined key aspects of c</a:t>
            </a:r>
            <a:r>
              <a:rPr lang="en-US" sz="1100" dirty="0" smtClean="0"/>
              <a:t>linical care for women undergoing abortion; and </a:t>
            </a:r>
          </a:p>
          <a:p>
            <a:pPr marL="176679" lvl="0" indent="-176679">
              <a:buFont typeface="Arial" pitchFamily="34" charset="0"/>
              <a:buChar char="•"/>
              <a:defRPr/>
            </a:pPr>
            <a:r>
              <a:rPr lang="en-US" sz="1100" dirty="0" smtClean="0"/>
              <a:t>Module 3, which touch</a:t>
            </a:r>
            <a:r>
              <a:rPr lang="en-US" sz="1100" baseline="0" dirty="0" smtClean="0"/>
              <a:t>ed on key health systems issues for p</a:t>
            </a:r>
            <a:r>
              <a:rPr lang="en-US" sz="1100" dirty="0" smtClean="0"/>
              <a:t>lanning and managing safe abortion care. </a:t>
            </a:r>
          </a:p>
          <a:p>
            <a:pPr marL="457200" lvl="1" indent="0">
              <a:buFont typeface="Arial" pitchFamily="34" charset="0"/>
              <a:buNone/>
              <a:defRPr/>
            </a:pPr>
            <a:endParaRPr lang="en-US" sz="1100" dirty="0" smtClean="0"/>
          </a:p>
          <a:p>
            <a:pPr marL="0" lvl="0" indent="0">
              <a:buFont typeface="Arial" pitchFamily="34" charset="0"/>
              <a:buNone/>
              <a:defRPr/>
            </a:pPr>
            <a:r>
              <a:rPr lang="en-US" sz="1100" dirty="0" smtClean="0"/>
              <a:t>Now</a:t>
            </a:r>
            <a:r>
              <a:rPr lang="en-US" sz="1100" baseline="0" dirty="0" smtClean="0"/>
              <a:t> we will cover </a:t>
            </a:r>
            <a:r>
              <a:rPr lang="en-US" sz="1100" dirty="0" smtClean="0"/>
              <a:t>Module 4: the legal and policy considerations of providing</a:t>
            </a:r>
            <a:r>
              <a:rPr lang="en-US" sz="1100" baseline="0" dirty="0" smtClean="0"/>
              <a:t> safe abortion services. </a:t>
            </a:r>
            <a:endParaRPr lang="en-US" sz="1100" b="0" baseline="0" dirty="0" smtClean="0"/>
          </a:p>
          <a:p>
            <a:pPr eaLnBrk="1" hangingPunct="1">
              <a:spcBef>
                <a:spcPct val="60000"/>
              </a:spcBef>
            </a:pPr>
            <a:endParaRPr lang="en-US" sz="1100" b="1" i="1" dirty="0" smtClean="0"/>
          </a:p>
          <a:p>
            <a:pPr eaLnBrk="1" hangingPunct="1">
              <a:spcBef>
                <a:spcPct val="60000"/>
              </a:spcBef>
            </a:pPr>
            <a:r>
              <a:rPr lang="en-US" sz="1100" b="1" i="1" dirty="0" smtClean="0"/>
              <a:t>Photo</a:t>
            </a:r>
            <a:r>
              <a:rPr lang="en-US" sz="1100" b="1" i="1" baseline="0" dirty="0" smtClean="0"/>
              <a:t> credits: </a:t>
            </a:r>
            <a:endParaRPr lang="en-US" sz="1100" b="0" i="1" baseline="0" dirty="0" smtClean="0"/>
          </a:p>
          <a:p>
            <a:pPr marL="171450" indent="-171450">
              <a:lnSpc>
                <a:spcPct val="100000"/>
              </a:lnSpc>
              <a:buFont typeface="Arial" pitchFamily="34" charset="0"/>
              <a:buChar char="•"/>
            </a:pPr>
            <a:r>
              <a:rPr lang="en-US" sz="1100" b="0" kern="1200" dirty="0" smtClean="0">
                <a:effectLst/>
              </a:rPr>
              <a:t>Top left: </a:t>
            </a:r>
            <a:r>
              <a:rPr lang="en-US" sz="1100" kern="1200" dirty="0" smtClean="0">
                <a:solidFill>
                  <a:schemeClr val="tx1"/>
                </a:solidFill>
                <a:effectLst/>
                <a:latin typeface="+mn-lt"/>
                <a:ea typeface="+mn-ea"/>
                <a:cs typeface="+mn-cs"/>
              </a:rPr>
              <a:t>© Richard Lord, no</a:t>
            </a:r>
            <a:r>
              <a:rPr lang="en-US" sz="1100" kern="1200" baseline="0" dirty="0" smtClean="0">
                <a:solidFill>
                  <a:schemeClr val="tx1"/>
                </a:solidFill>
                <a:effectLst/>
                <a:latin typeface="+mn-lt"/>
                <a:ea typeface="+mn-ea"/>
                <a:cs typeface="+mn-cs"/>
              </a:rPr>
              <a:t> date.</a:t>
            </a:r>
            <a:r>
              <a:rPr lang="en-US" sz="1100" kern="1200" dirty="0" smtClean="0">
                <a:solidFill>
                  <a:schemeClr val="tx1"/>
                </a:solidFill>
                <a:effectLst/>
                <a:latin typeface="+mn-lt"/>
                <a:ea typeface="+mn-ea"/>
                <a:cs typeface="+mn-cs"/>
              </a:rPr>
              <a:t> </a:t>
            </a:r>
          </a:p>
          <a:p>
            <a:pPr marL="171450" indent="-171450">
              <a:buFont typeface="Arial" pitchFamily="34" charset="0"/>
              <a:buChar char="•"/>
            </a:pPr>
            <a:r>
              <a:rPr lang="en-US" sz="1100" b="0" kern="1200" dirty="0" smtClean="0">
                <a:effectLst/>
              </a:rPr>
              <a:t>Second</a:t>
            </a:r>
            <a:r>
              <a:rPr lang="en-US" sz="1100" b="0" kern="1200" baseline="0" dirty="0" smtClean="0">
                <a:effectLst/>
              </a:rPr>
              <a:t> from top: </a:t>
            </a:r>
            <a:r>
              <a:rPr lang="en-US" sz="1100" kern="1200" dirty="0" smtClean="0">
                <a:effectLst/>
              </a:rPr>
              <a:t>© </a:t>
            </a:r>
            <a:r>
              <a:rPr lang="en-US" sz="1100" b="0" kern="1200" baseline="0" dirty="0" smtClean="0">
                <a:effectLst/>
              </a:rPr>
              <a:t>Ipas, no date.</a:t>
            </a:r>
          </a:p>
          <a:p>
            <a:pPr marL="171450" indent="-171450">
              <a:buFont typeface="Arial" pitchFamily="34" charset="0"/>
              <a:buChar char="•"/>
            </a:pPr>
            <a:r>
              <a:rPr lang="en-US" sz="1100" b="0" kern="1200" baseline="0" dirty="0" smtClean="0">
                <a:effectLst/>
              </a:rPr>
              <a:t>Second from bottom: </a:t>
            </a:r>
            <a:r>
              <a:rPr lang="en-US" sz="1100" kern="1200" dirty="0" smtClean="0">
                <a:effectLst/>
              </a:rPr>
              <a:t>© </a:t>
            </a:r>
            <a:r>
              <a:rPr lang="en-US" sz="1100" b="0" kern="1200" baseline="0" dirty="0" smtClean="0">
                <a:effectLst/>
              </a:rPr>
              <a:t>Ipas, 2010 </a:t>
            </a:r>
            <a:endParaRPr lang="en-US" sz="1100" b="0" kern="1200" dirty="0" smtClean="0">
              <a:effectLst/>
            </a:endParaRPr>
          </a:p>
          <a:p>
            <a:pPr marL="171450" indent="-171450">
              <a:lnSpc>
                <a:spcPct val="100000"/>
              </a:lnSpc>
              <a:buFont typeface="Arial" pitchFamily="34" charset="0"/>
              <a:buChar char="•"/>
            </a:pPr>
            <a:r>
              <a:rPr lang="en-US" sz="1050" b="0" kern="1200" dirty="0" smtClean="0">
                <a:effectLst/>
              </a:rPr>
              <a:t>Bottom right: </a:t>
            </a:r>
            <a:r>
              <a:rPr lang="en-US" sz="1100" kern="1200" dirty="0" smtClean="0">
                <a:solidFill>
                  <a:schemeClr val="tx1"/>
                </a:solidFill>
                <a:effectLst/>
                <a:latin typeface="+mn-lt"/>
                <a:ea typeface="+mn-ea"/>
                <a:cs typeface="+mn-cs"/>
              </a:rPr>
              <a:t>© Richard Lord, 2011</a:t>
            </a:r>
            <a:r>
              <a:rPr lang="en-US" sz="1050" b="0" kern="1200" dirty="0" smtClean="0">
                <a:effectLst/>
              </a:rPr>
              <a:t>. </a:t>
            </a:r>
          </a:p>
          <a:p>
            <a:pPr marL="0" indent="0">
              <a:lnSpc>
                <a:spcPct val="100000"/>
              </a:lnSpc>
              <a:buFont typeface="Arial" pitchFamily="34" charset="0"/>
              <a:buNone/>
            </a:pPr>
            <a:endParaRPr lang="en-US" sz="1050" b="0" i="0" baseline="0" dirty="0" smtClean="0"/>
          </a:p>
          <a:p>
            <a:r>
              <a:rPr lang="en-US" sz="1100" dirty="0" smtClean="0">
                <a:ea typeface="Calibri"/>
                <a:cs typeface="Andalus" pitchFamily="18" charset="-78"/>
              </a:rPr>
              <a:t>Disclaimer: The photographs used in this publication are for illustrative purposes only; they do not imply any particular attitudes, behaviors, or actions on the part of the any person who appears in the photographs.</a:t>
            </a:r>
          </a:p>
          <a:p>
            <a:endParaRPr lang="en-US" sz="1100" b="0" kern="1200" dirty="0" smtClean="0">
              <a:effectLst/>
            </a:endParaRPr>
          </a:p>
          <a:p>
            <a:endParaRPr lang="en-US" sz="1100" i="0" baseline="0" dirty="0" smtClean="0"/>
          </a:p>
          <a:p>
            <a:endParaRPr lang="en-US" sz="1100" i="0" baseline="0" dirty="0" smtClean="0"/>
          </a:p>
        </p:txBody>
      </p:sp>
      <p:sp>
        <p:nvSpPr>
          <p:cNvPr id="4" name="Slide Number Placeholder 3"/>
          <p:cNvSpPr>
            <a:spLocks noGrp="1"/>
          </p:cNvSpPr>
          <p:nvPr>
            <p:ph type="sldNum" sz="quarter" idx="10"/>
          </p:nvPr>
        </p:nvSpPr>
        <p:spPr/>
        <p:txBody>
          <a:bodyPr/>
          <a:lstStyle/>
          <a:p>
            <a:fld id="{8F38D732-6D31-4EF8-A28C-76CFDEC958E6}" type="slidenum">
              <a:rPr lang="en-US" smtClean="0"/>
              <a:pPr/>
              <a:t>90</a:t>
            </a:fld>
            <a:endParaRPr lang="en-US" dirty="0"/>
          </a:p>
        </p:txBody>
      </p:sp>
    </p:spTree>
    <p:extLst>
      <p:ext uri="{BB962C8B-B14F-4D97-AF65-F5344CB8AC3E}">
        <p14:creationId xmlns:p14="http://schemas.microsoft.com/office/powerpoint/2010/main" val="138420018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sz="1100" i="1" dirty="0" smtClean="0"/>
              <a:t>[Module 4: Legal and Policy Considerations]</a:t>
            </a:r>
          </a:p>
          <a:p>
            <a:pPr defTabSz="942289">
              <a:defRPr/>
            </a:pPr>
            <a:endParaRPr lang="en-US" sz="1100" i="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t>Speaker’s Notes: </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baseline="0" dirty="0" smtClean="0"/>
              <a:t>As you will have realized, legal and policy issues have been touch on in each of the sections. Now, in the final module,  we will take a closer look the legal and policy considerations related to safe abortion.  This will include:</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b="0" baseline="0" dirty="0" smtClean="0"/>
              <a:t>Deaths attributable to unsafe abortion presented by legal ground for unsafe abortion</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b="0" baseline="0" dirty="0" smtClean="0"/>
              <a:t>A reminder of legal grounds for abortion in Asia, LAC and Africa</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b="0" baseline="0" dirty="0" smtClean="0"/>
              <a:t>Key international agreements and treaties related to safe abortion </a:t>
            </a:r>
            <a:r>
              <a:rPr lang="en-US" sz="1100" b="0" i="1" u="sng" baseline="0" dirty="0" smtClean="0"/>
              <a:t>[and the obligation of governments to provide safe abortion services]</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b="0" baseline="0" dirty="0" smtClean="0"/>
              <a:t>Eliminating legal, regulatory, or administrative barriers to safe abortion access (in the context of human rights)</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b="0" baseline="0" dirty="0" smtClean="0"/>
              <a:t>Creating an enabling environment</a:t>
            </a:r>
            <a:endParaRPr lang="en-US" sz="1100" dirty="0" smtClean="0"/>
          </a:p>
          <a:p>
            <a:endParaRPr lang="en-US" sz="11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The information in this</a:t>
            </a:r>
            <a:r>
              <a:rPr lang="en-US" sz="1100" baseline="0" dirty="0" smtClean="0"/>
              <a:t> module corresponds to, and is based mostly on, chapter 4 of the 2</a:t>
            </a:r>
            <a:r>
              <a:rPr lang="en-US" sz="1100" baseline="30000" dirty="0" smtClean="0"/>
              <a:t>nd</a:t>
            </a:r>
            <a:r>
              <a:rPr lang="en-US" sz="1100" baseline="0" dirty="0" smtClean="0"/>
              <a:t> edition of the </a:t>
            </a:r>
            <a:r>
              <a:rPr lang="en-US" sz="1100" i="1" baseline="0" dirty="0" smtClean="0"/>
              <a:t>WHO Safe Abortion Guidance</a:t>
            </a:r>
            <a:r>
              <a:rPr lang="en-US" sz="1100" baseline="0" dirty="0" smtClean="0"/>
              <a:t>. That chapter emphasizes the links between human rights and government responsibility to ensure access to safe abortion services.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aseline="0" dirty="0" smtClean="0"/>
              <a:t>As previously mentioned, the newly expanded “</a:t>
            </a:r>
            <a:r>
              <a:rPr lang="en-US" sz="1100" dirty="0" smtClean="0"/>
              <a:t>emphasis on human rights by WHO can bolster arguments that governments must ensure safe abortion access as part of their commitment to fulfilling international human rights obligations” (Ipas,</a:t>
            </a:r>
            <a:r>
              <a:rPr lang="en-US" sz="1100" baseline="0" dirty="0" smtClean="0"/>
              <a:t> 2012).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aseline="0" dirty="0" smtClean="0"/>
              <a:t>    </a:t>
            </a:r>
          </a:p>
          <a:p>
            <a:pPr eaLnBrk="1" hangingPunct="1">
              <a:spcBef>
                <a:spcPct val="60000"/>
              </a:spcBef>
            </a:pPr>
            <a:r>
              <a:rPr lang="en-US" sz="1100" b="1" i="0" dirty="0" smtClean="0"/>
              <a:t>Photo</a:t>
            </a:r>
            <a:r>
              <a:rPr lang="en-US" sz="1100" b="1" i="0" baseline="0" dirty="0" smtClean="0"/>
              <a:t> credits: </a:t>
            </a:r>
            <a:endParaRPr lang="en-US" sz="1100" b="0" i="0" baseline="0" dirty="0" smtClean="0"/>
          </a:p>
          <a:p>
            <a:pPr marL="171450" indent="-171450">
              <a:buFont typeface="Arial" pitchFamily="34" charset="0"/>
              <a:buChar char="•"/>
            </a:pPr>
            <a:r>
              <a:rPr lang="en-US" sz="1100" b="0" kern="1200" dirty="0" smtClean="0">
                <a:solidFill>
                  <a:schemeClr val="tx1"/>
                </a:solidFill>
                <a:effectLst/>
              </a:rPr>
              <a:t>© Richard Lord,</a:t>
            </a:r>
            <a:r>
              <a:rPr lang="en-US" sz="1100" b="0" kern="1200" baseline="0" dirty="0" smtClean="0">
                <a:solidFill>
                  <a:schemeClr val="tx1"/>
                </a:solidFill>
                <a:effectLst/>
              </a:rPr>
              <a:t> 2011.</a:t>
            </a:r>
            <a:endParaRPr lang="en-US" sz="1100" dirty="0" smtClean="0"/>
          </a:p>
        </p:txBody>
      </p:sp>
      <p:sp>
        <p:nvSpPr>
          <p:cNvPr id="4" name="Slide Number Placeholder 3"/>
          <p:cNvSpPr>
            <a:spLocks noGrp="1"/>
          </p:cNvSpPr>
          <p:nvPr>
            <p:ph type="sldNum" sz="quarter" idx="10"/>
          </p:nvPr>
        </p:nvSpPr>
        <p:spPr/>
        <p:txBody>
          <a:bodyPr/>
          <a:lstStyle/>
          <a:p>
            <a:fld id="{8F38D732-6D31-4EF8-A28C-76CFDEC958E6}" type="slidenum">
              <a:rPr lang="en-US" smtClean="0"/>
              <a:pPr/>
              <a:t>91</a:t>
            </a:fld>
            <a:endParaRPr lang="en-US" dirty="0"/>
          </a:p>
        </p:txBody>
      </p:sp>
    </p:spTree>
    <p:extLst>
      <p:ext uri="{BB962C8B-B14F-4D97-AF65-F5344CB8AC3E}">
        <p14:creationId xmlns:p14="http://schemas.microsoft.com/office/powerpoint/2010/main" val="122974669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sz="1100" i="1" dirty="0"/>
              <a:t>[Module 4: Legal and Policy Considerations]</a:t>
            </a:r>
          </a:p>
          <a:p>
            <a:endParaRPr lang="en-US" sz="1100" dirty="0"/>
          </a:p>
          <a:p>
            <a:pPr>
              <a:defRPr/>
            </a:pPr>
            <a:r>
              <a:rPr lang="en-US" sz="1100" i="1" dirty="0"/>
              <a:t>Figure: Deaths attributable to unsafe abortion per 100 000 live births, by legal ground for abortion. </a:t>
            </a:r>
            <a:r>
              <a:rPr lang="en-US" sz="1100" dirty="0"/>
              <a:t>[WHO, 2012, Figure 4.1 , p. 91.] </a:t>
            </a:r>
            <a:endParaRPr lang="en-US" sz="1100" i="1" dirty="0"/>
          </a:p>
          <a:p>
            <a:endParaRPr lang="en-US" sz="1100" dirty="0"/>
          </a:p>
          <a:p>
            <a:pPr lvl="0">
              <a:defRPr/>
            </a:pPr>
            <a:r>
              <a:rPr lang="en-US" sz="1100" b="1" dirty="0"/>
              <a:t>Speaker’s Notes:</a:t>
            </a:r>
          </a:p>
          <a:p>
            <a:r>
              <a:rPr lang="en-GB" sz="1100" dirty="0">
                <a:cs typeface="Times New Roman" pitchFamily="18" charset="0"/>
              </a:rPr>
              <a:t>There is a fundamental connection between women’s health, human </a:t>
            </a:r>
            <a:r>
              <a:rPr lang="en-GB" sz="1100" dirty="0" smtClean="0">
                <a:cs typeface="Times New Roman" pitchFamily="18" charset="0"/>
              </a:rPr>
              <a:t>rights </a:t>
            </a:r>
            <a:r>
              <a:rPr lang="en-GB" sz="1100" dirty="0">
                <a:cs typeface="Times New Roman" pitchFamily="18" charset="0"/>
              </a:rPr>
              <a:t>and the need for laws and policies that protect both. </a:t>
            </a:r>
            <a:r>
              <a:rPr lang="en-US" sz="1100" dirty="0"/>
              <a:t>In order to remind ourselves of the overall context, let’s look at the evidence regarding legalized, safe abortion and reductions in unsafe abortion and </a:t>
            </a:r>
            <a:r>
              <a:rPr lang="en-US" sz="1100" dirty="0" smtClean="0"/>
              <a:t>abortion-related </a:t>
            </a:r>
            <a:r>
              <a:rPr lang="en-US" sz="1100" dirty="0"/>
              <a:t>mortality and </a:t>
            </a:r>
            <a:r>
              <a:rPr lang="en-US" sz="1100" dirty="0" smtClean="0"/>
              <a:t>morbidity. Evidence shows that “</a:t>
            </a:r>
            <a:r>
              <a:rPr lang="en-US" sz="1100" dirty="0"/>
              <a:t>where abortion is legal on broad socioeconomic grounds; on a women’s request; and where safe services are accessible, both unsafe abortion and abortion-related mortality and morbidity are reduced” [1, 2].  This is supported by analysis published in 2008 </a:t>
            </a:r>
            <a:r>
              <a:rPr lang="en-US" sz="1100" dirty="0" smtClean="0"/>
              <a:t>demonstrating </a:t>
            </a:r>
            <a:r>
              <a:rPr lang="en-US" sz="1100" dirty="0"/>
              <a:t>that in countries with laws and policies allowing abortion under broad indications, there is a reduction in both the incidence of unsafe abortion and of mortality related to unsafe abortion [3]. </a:t>
            </a:r>
          </a:p>
          <a:p>
            <a:pPr>
              <a:defRPr/>
            </a:pPr>
            <a:endParaRPr lang="en-US" sz="1100" dirty="0"/>
          </a:p>
          <a:p>
            <a:pPr>
              <a:defRPr/>
            </a:pPr>
            <a:r>
              <a:rPr lang="en-GB" sz="1100" dirty="0">
                <a:cs typeface="Times New Roman" pitchFamily="18" charset="0"/>
              </a:rPr>
              <a:t>Over the past decade, decriminalization of </a:t>
            </a:r>
            <a:r>
              <a:rPr lang="en-GB" sz="1100" dirty="0" smtClean="0">
                <a:cs typeface="Times New Roman" pitchFamily="18" charset="0"/>
              </a:rPr>
              <a:t>abortion </a:t>
            </a:r>
            <a:r>
              <a:rPr lang="en-GB" sz="1100" dirty="0">
                <a:cs typeface="Times New Roman" pitchFamily="18" charset="0"/>
              </a:rPr>
              <a:t>and provision of abortion care has been increasingly called for in order to protect a woman’s life and health, and in cases of rape, based on the woman’s complaint [1]. </a:t>
            </a:r>
          </a:p>
          <a:p>
            <a:pPr>
              <a:buClr>
                <a:srgbClr val="E2D6B5"/>
              </a:buClr>
            </a:pPr>
            <a:endParaRPr lang="en-US" sz="1100" b="1" dirty="0"/>
          </a:p>
          <a:p>
            <a:pPr>
              <a:buClr>
                <a:srgbClr val="E2D6B5"/>
              </a:buClr>
            </a:pPr>
            <a:r>
              <a:rPr lang="en-US" sz="1100" b="1" dirty="0"/>
              <a:t>More information:</a:t>
            </a:r>
          </a:p>
          <a:p>
            <a:pPr marL="171450" indent="-171450">
              <a:buFont typeface="Arial" pitchFamily="34" charset="0"/>
              <a:buChar char="•"/>
            </a:pPr>
            <a:r>
              <a:rPr lang="en-US" sz="1100" dirty="0"/>
              <a:t>Berer M. National laws and unsafe abortion: the parameters of change. </a:t>
            </a:r>
            <a:r>
              <a:rPr lang="en-US" sz="1100" i="1" dirty="0"/>
              <a:t>Reproductive Health Matters</a:t>
            </a:r>
            <a:r>
              <a:rPr lang="en-US" sz="1100" dirty="0"/>
              <a:t>, 2004, 12:1–8. </a:t>
            </a:r>
          </a:p>
          <a:p>
            <a:pPr marL="171450" indent="-171450">
              <a:buFont typeface="Arial" pitchFamily="34" charset="0"/>
              <a:buChar char="•"/>
            </a:pPr>
            <a:r>
              <a:rPr lang="en-US" sz="1100" dirty="0"/>
              <a:t>Bartlett LA et al. Risk factors for legal induced abortion-related mortality in the United States. Obstetrics</a:t>
            </a:r>
            <a:r>
              <a:rPr lang="en-US" sz="1100" i="1" dirty="0"/>
              <a:t> and Gynecology</a:t>
            </a:r>
            <a:r>
              <a:rPr lang="en-US" sz="1100" dirty="0"/>
              <a:t>, 2004, 103:729–737.</a:t>
            </a:r>
          </a:p>
          <a:p>
            <a:pPr marL="171450" indent="-171450">
              <a:buFont typeface="Arial" pitchFamily="34" charset="0"/>
              <a:buChar char="•"/>
            </a:pPr>
            <a:r>
              <a:rPr lang="en-US" sz="1100" dirty="0"/>
              <a:t>Jewkes R et al. The impact of age on the epidemiology of incomplete abortions in South Africa after legislative change. </a:t>
            </a:r>
            <a:r>
              <a:rPr lang="en-US" sz="1100" i="1" dirty="0"/>
              <a:t>British Journal of Obstetrics and Gynaecology</a:t>
            </a:r>
            <a:r>
              <a:rPr lang="en-US" sz="1100" dirty="0"/>
              <a:t>, 2004, 112:355–359.</a:t>
            </a:r>
          </a:p>
          <a:p>
            <a:pPr marL="171450" indent="-171450">
              <a:buFont typeface="Arial" pitchFamily="34" charset="0"/>
              <a:buChar char="•"/>
            </a:pPr>
            <a:r>
              <a:rPr lang="en-US" sz="1100" i="1" dirty="0"/>
              <a:t>World Health Report 2008 – Primary health care: now more than ever</a:t>
            </a:r>
            <a:r>
              <a:rPr lang="en-US" sz="1100" dirty="0"/>
              <a:t>. Geneva, World Health Organization, 2008.</a:t>
            </a:r>
          </a:p>
          <a:p>
            <a:pPr>
              <a:defRPr/>
            </a:pPr>
            <a:endParaRPr lang="en-US" sz="1100" b="1" dirty="0"/>
          </a:p>
          <a:p>
            <a:pPr>
              <a:defRPr/>
            </a:pPr>
            <a:r>
              <a:rPr lang="en-US" sz="1100" b="1" dirty="0"/>
              <a:t>Customizing this slide: </a:t>
            </a:r>
            <a:r>
              <a:rPr lang="en-US" sz="1100" i="1" dirty="0"/>
              <a:t>You may wish to add to the discussion or add slides that </a:t>
            </a:r>
            <a:r>
              <a:rPr lang="en-US" sz="1100" i="1" dirty="0" smtClean="0"/>
              <a:t>focus </a:t>
            </a:r>
            <a:r>
              <a:rPr lang="en-US" sz="1100" i="1" dirty="0"/>
              <a:t>specifically on data from your country or region </a:t>
            </a:r>
            <a:endParaRPr lang="en-US" sz="1100" b="1" dirty="0"/>
          </a:p>
          <a:p>
            <a:endParaRPr lang="en-US" sz="1100" dirty="0"/>
          </a:p>
          <a:p>
            <a:pPr>
              <a:defRPr/>
            </a:pPr>
            <a:r>
              <a:rPr lang="en-US" sz="1100" b="1" dirty="0"/>
              <a:t>Sources:</a:t>
            </a:r>
          </a:p>
          <a:p>
            <a:pPr marL="228600" indent="-228600">
              <a:buFont typeface="+mj-lt"/>
              <a:buAutoNum type="arabicPeriod"/>
              <a:defRPr/>
            </a:pPr>
            <a:r>
              <a:rPr lang="en-US" sz="1100" dirty="0"/>
              <a:t>World Health Organization, </a:t>
            </a:r>
            <a:r>
              <a:rPr lang="en-US" sz="1100" i="1" dirty="0"/>
              <a:t>Safe Abortion: technical and policy guidance for health systems</a:t>
            </a:r>
            <a:r>
              <a:rPr lang="en-US" sz="1100" dirty="0"/>
              <a:t>,  second edition, (Geneva: WHO, 2012).</a:t>
            </a:r>
          </a:p>
          <a:p>
            <a:pPr marL="228600" indent="-228600">
              <a:buFont typeface="+mj-lt"/>
              <a:buAutoNum type="arabicPeriod"/>
              <a:defRPr/>
            </a:pPr>
            <a:r>
              <a:rPr lang="en-US" sz="1100" i="1" dirty="0"/>
              <a:t>WHO World Health Report 2008 – primary health care now more than ever </a:t>
            </a:r>
            <a:r>
              <a:rPr lang="en-US" sz="1100" dirty="0"/>
              <a:t>(WHO, Geneva, 2008).</a:t>
            </a:r>
          </a:p>
          <a:p>
            <a:pPr marL="228600" indent="-228600">
              <a:buFont typeface="+mj-lt"/>
              <a:buAutoNum type="arabicPeriod"/>
              <a:defRPr/>
            </a:pPr>
            <a:r>
              <a:rPr lang="en-US" sz="1100" dirty="0"/>
              <a:t>World Health Organization, </a:t>
            </a:r>
            <a:r>
              <a:rPr lang="en-US" sz="1100" i="1" dirty="0"/>
              <a:t>Unsafe abortion: global and regional estimates of the incidence of unsafe abortion and associated mortality in 2008, sixth edition </a:t>
            </a:r>
            <a:r>
              <a:rPr lang="en-US" sz="1100" dirty="0"/>
              <a:t>(Geneva: WHO, 2011).</a:t>
            </a:r>
          </a:p>
          <a:p>
            <a:pPr marL="228600" indent="-228600">
              <a:buFont typeface="+mj-lt"/>
              <a:buAutoNum type="arabicPeriod"/>
              <a:defRPr/>
            </a:pPr>
            <a:r>
              <a:rPr lang="en-US" sz="1100" dirty="0"/>
              <a:t>Figure: WHO, 2012, Figure 4.1 , p. 91. </a:t>
            </a:r>
          </a:p>
        </p:txBody>
      </p:sp>
      <p:sp>
        <p:nvSpPr>
          <p:cNvPr id="4" name="Slide Number Placeholder 3"/>
          <p:cNvSpPr>
            <a:spLocks noGrp="1"/>
          </p:cNvSpPr>
          <p:nvPr>
            <p:ph type="sldNum" sz="quarter" idx="10"/>
          </p:nvPr>
        </p:nvSpPr>
        <p:spPr/>
        <p:txBody>
          <a:bodyPr/>
          <a:lstStyle/>
          <a:p>
            <a:fld id="{8F38D732-6D31-4EF8-A28C-76CFDEC958E6}" type="slidenum">
              <a:rPr lang="en-US" smtClean="0"/>
              <a:pPr/>
              <a:t>92</a:t>
            </a:fld>
            <a:endParaRPr lang="en-US" dirty="0"/>
          </a:p>
        </p:txBody>
      </p:sp>
    </p:spTree>
    <p:extLst>
      <p:ext uri="{BB962C8B-B14F-4D97-AF65-F5344CB8AC3E}">
        <p14:creationId xmlns:p14="http://schemas.microsoft.com/office/powerpoint/2010/main" val="385215681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sz="1100" i="1" dirty="0" smtClean="0"/>
              <a:t>[Module 4: Legal and Policy Considerations]</a:t>
            </a:r>
          </a:p>
          <a:p>
            <a:endParaRPr lang="en-US" sz="800" dirty="0" smtClean="0"/>
          </a:p>
          <a:p>
            <a:pPr lvl="0">
              <a:defRPr/>
            </a:pPr>
            <a:r>
              <a:rPr lang="en-US" sz="1100" b="1" dirty="0" smtClean="0"/>
              <a:t>Speaker’s Notes:</a:t>
            </a:r>
          </a:p>
          <a:p>
            <a:pPr lvl="0">
              <a:defRPr/>
            </a:pPr>
            <a:r>
              <a:rPr lang="en-US" sz="1100" dirty="0" smtClean="0"/>
              <a:t>This slide, which we viewed in Module 1 on the Public Health and Human Rights Rationale for safe abortion services, shows several of the legal grounds under which abortion is permitted. These include:</a:t>
            </a:r>
          </a:p>
          <a:p>
            <a:pPr marL="171450" indent="-171450">
              <a:buFont typeface="Arial" pitchFamily="34" charset="0"/>
              <a:buChar char="•"/>
            </a:pPr>
            <a:r>
              <a:rPr lang="en-US" sz="1100" u="sng" dirty="0" smtClean="0"/>
              <a:t>Threat to the woman’s life </a:t>
            </a:r>
            <a:r>
              <a:rPr lang="en-US" sz="1100" dirty="0" smtClean="0"/>
              <a:t>(almost all countries permit abortion to be performed to save the life of a pregnant woman. However, that this legal ground exists in a particular country does not necessarily ensure the readiness of trained providers and other aspects of the health-care system will be in place, and known by the woman and/or those in her community, in order that a safe abortion (or treatment of complications of an unsafe abortion) can be provided in a timely manner). </a:t>
            </a:r>
          </a:p>
          <a:p>
            <a:pPr marL="171450" indent="-171450">
              <a:buFont typeface="Arial" pitchFamily="34" charset="0"/>
              <a:buChar char="•"/>
            </a:pPr>
            <a:r>
              <a:rPr lang="en-US" sz="1100" u="sng" dirty="0" smtClean="0"/>
              <a:t>Threat to the woman’s health </a:t>
            </a:r>
          </a:p>
          <a:p>
            <a:pPr marL="171450" indent="-171450">
              <a:buFont typeface="Arial" pitchFamily="34" charset="0"/>
              <a:buChar char="•"/>
            </a:pPr>
            <a:r>
              <a:rPr lang="en-US" sz="1100" u="sng" dirty="0" smtClean="0"/>
              <a:t>Pregnancy as the result of rape or incest</a:t>
            </a:r>
          </a:p>
          <a:p>
            <a:pPr marL="171450" indent="-171450">
              <a:buFont typeface="Arial" pitchFamily="34" charset="0"/>
              <a:buChar char="•"/>
            </a:pPr>
            <a:r>
              <a:rPr lang="en-US" sz="1100" u="sng" dirty="0" smtClean="0"/>
              <a:t>Fetal impairment </a:t>
            </a:r>
          </a:p>
          <a:p>
            <a:pPr marL="171450" indent="-171450">
              <a:buFont typeface="Arial" pitchFamily="34" charset="0"/>
              <a:buChar char="•"/>
            </a:pPr>
            <a:r>
              <a:rPr lang="en-US" sz="1100" u="sng" dirty="0" smtClean="0"/>
              <a:t>Economic and social reasons</a:t>
            </a:r>
            <a:r>
              <a:rPr lang="en-US" sz="1100" dirty="0" smtClean="0"/>
              <a:t> (only 20% of the world’s women live in countries that have laws that allow abortion based on a woman’s social or economic circumstances)</a:t>
            </a:r>
            <a:endParaRPr lang="en-US" sz="1100" u="sng" dirty="0" smtClean="0"/>
          </a:p>
          <a:p>
            <a:pPr marL="171450" indent="-171450">
              <a:buFont typeface="Arial" pitchFamily="34" charset="0"/>
              <a:buChar char="•"/>
            </a:pPr>
            <a:r>
              <a:rPr lang="en-US" sz="1100" u="sng" dirty="0" smtClean="0"/>
              <a:t>On request of the woman</a:t>
            </a:r>
            <a:r>
              <a:rPr lang="en-US" sz="1100" dirty="0" smtClean="0"/>
              <a:t> (often with limitations on this ground based on length of pregnancy. Fifty-seven of the world’s countries allow abortion upon request of the pregnant woman, making the final choice of whether to terminate or continue the pregnancy the woman’s alone)</a:t>
            </a:r>
          </a:p>
          <a:p>
            <a:endParaRPr lang="en-US" sz="800" dirty="0" smtClean="0"/>
          </a:p>
          <a:p>
            <a:r>
              <a:rPr lang="en-US" sz="1100" dirty="0" smtClean="0"/>
              <a:t>As we saw in Module 1 (Public Health and Human Rights Rationale for Safe Abortion), we see a more</a:t>
            </a:r>
            <a:r>
              <a:rPr lang="en-US" sz="1100" baseline="0" dirty="0" smtClean="0"/>
              <a:t> restrictive legal environment in Asia, Africa and Latin America compared to developed countries</a:t>
            </a:r>
            <a:r>
              <a:rPr lang="en-US" sz="1100" dirty="0" smtClean="0"/>
              <a:t> [1, table 1.2, p. 25). The tan bars on the far right show</a:t>
            </a:r>
            <a:r>
              <a:rPr lang="en-US" sz="1100" baseline="0" dirty="0" smtClean="0"/>
              <a:t> the percentage of countries in each region that allow abortion on of economic or social </a:t>
            </a:r>
            <a:r>
              <a:rPr lang="en-US" sz="800" baseline="0" dirty="0" smtClean="0"/>
              <a:t>grounds, which is typically the most restricted area overall.</a:t>
            </a:r>
          </a:p>
          <a:p>
            <a:r>
              <a:rPr lang="en-US" sz="800" baseline="0" dirty="0" smtClean="0"/>
              <a:t> </a:t>
            </a:r>
            <a:endParaRPr lang="en-US" sz="800" dirty="0" smtClean="0"/>
          </a:p>
          <a:p>
            <a:pPr>
              <a:defRPr/>
            </a:pPr>
            <a:r>
              <a:rPr lang="en-US" sz="1100" b="1" dirty="0" smtClean="0"/>
              <a:t>Source:</a:t>
            </a:r>
          </a:p>
          <a:p>
            <a:pPr marL="228600" indent="-228600">
              <a:buFont typeface="+mj-lt"/>
              <a:buAutoNum type="arabicPeriod"/>
              <a:defRPr/>
            </a:pPr>
            <a:r>
              <a:rPr lang="en-US" sz="1100" dirty="0" smtClean="0"/>
              <a:t>World Health Organization (2012). </a:t>
            </a:r>
            <a:r>
              <a:rPr lang="en-US" sz="1100" i="1" dirty="0" smtClean="0"/>
              <a:t>Safe Abortion: technical and policy guidance for health systems</a:t>
            </a:r>
            <a:r>
              <a:rPr lang="en-US" sz="1100" dirty="0" smtClean="0"/>
              <a:t>, second edition, (Geneva: WHO, 2012). </a:t>
            </a:r>
            <a:endParaRPr lang="en-US" sz="1100" b="1" dirty="0" smtClean="0"/>
          </a:p>
          <a:p>
            <a:endParaRPr lang="en-US" sz="1100" dirty="0"/>
          </a:p>
        </p:txBody>
      </p:sp>
      <p:sp>
        <p:nvSpPr>
          <p:cNvPr id="4" name="Slide Number Placeholder 3"/>
          <p:cNvSpPr>
            <a:spLocks noGrp="1"/>
          </p:cNvSpPr>
          <p:nvPr>
            <p:ph type="sldNum" sz="quarter" idx="10"/>
          </p:nvPr>
        </p:nvSpPr>
        <p:spPr/>
        <p:txBody>
          <a:bodyPr/>
          <a:lstStyle/>
          <a:p>
            <a:fld id="{8F38D732-6D31-4EF8-A28C-76CFDEC958E6}" type="slidenum">
              <a:rPr lang="en-US" smtClean="0"/>
              <a:pPr/>
              <a:t>93</a:t>
            </a:fld>
            <a:endParaRPr lang="en-US" dirty="0"/>
          </a:p>
        </p:txBody>
      </p:sp>
    </p:spTree>
    <p:extLst>
      <p:ext uri="{BB962C8B-B14F-4D97-AF65-F5344CB8AC3E}">
        <p14:creationId xmlns:p14="http://schemas.microsoft.com/office/powerpoint/2010/main" val="36170522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sz="1100" i="1" dirty="0"/>
              <a:t>[Module 4: Legal and Policy </a:t>
            </a:r>
            <a:r>
              <a:rPr lang="en-US" sz="1100" i="1" dirty="0" smtClean="0"/>
              <a:t>Considerations:</a:t>
            </a:r>
            <a:r>
              <a:rPr lang="en-US" sz="1100" i="1" baseline="0" dirty="0" smtClean="0"/>
              <a:t> International Agreements]</a:t>
            </a:r>
            <a:endParaRPr lang="en-US" sz="1100" i="1" dirty="0"/>
          </a:p>
          <a:p>
            <a:pPr defTabSz="942289">
              <a:defRPr/>
            </a:pPr>
            <a:endParaRPr lang="en-US" sz="1100" i="1" dirty="0"/>
          </a:p>
          <a:p>
            <a:pPr defTabSz="942289">
              <a:defRPr/>
            </a:pPr>
            <a:r>
              <a:rPr lang="en-US" sz="1100" b="1" dirty="0"/>
              <a:t>Speaker’s Notes</a:t>
            </a:r>
            <a:r>
              <a:rPr lang="en-US" sz="1100" b="1" dirty="0" smtClean="0"/>
              <a:t>:</a:t>
            </a:r>
          </a:p>
          <a:p>
            <a:pPr eaLnBrk="1" hangingPunct="1"/>
            <a:r>
              <a:rPr lang="en-GB" sz="1100" dirty="0" smtClean="0">
                <a:cs typeface="Times New Roman" pitchFamily="18" charset="0"/>
              </a:rPr>
              <a:t>Numerous international agreements have called for improvements in abortion access and care.  These</a:t>
            </a:r>
            <a:r>
              <a:rPr lang="en-GB" sz="1100" baseline="0" dirty="0" smtClean="0">
                <a:cs typeface="Times New Roman" pitchFamily="18" charset="0"/>
              </a:rPr>
              <a:t> agreements, and initiatives to ensure their application, can be powerful tools for use with and by government policy makers as well as other leaders in health care, the human rights community, professional associations, and beyond. </a:t>
            </a:r>
            <a:r>
              <a:rPr lang="en-GB" sz="1100" dirty="0" smtClean="0">
                <a:cs typeface="Times New Roman" pitchFamily="18" charset="0"/>
              </a:rPr>
              <a:t> These international agreements recognise that:</a:t>
            </a:r>
          </a:p>
          <a:p>
            <a:pPr marL="292100" lvl="1" indent="-177800" eaLnBrk="1" hangingPunct="1">
              <a:buFont typeface="Wingdings" pitchFamily="2" charset="2"/>
              <a:buChar char="§"/>
            </a:pPr>
            <a:r>
              <a:rPr lang="en-GB" sz="1100" dirty="0" smtClean="0">
                <a:cs typeface="Times New Roman" pitchFamily="18" charset="0"/>
              </a:rPr>
              <a:t>Unsafe abortion is a major public health concern.</a:t>
            </a:r>
          </a:p>
          <a:p>
            <a:pPr marL="292100" lvl="1" indent="-177800" eaLnBrk="1" hangingPunct="1">
              <a:buFont typeface="Wingdings" pitchFamily="2" charset="2"/>
              <a:buChar char="§"/>
            </a:pPr>
            <a:r>
              <a:rPr lang="en-GB" sz="1100" dirty="0" smtClean="0">
                <a:cs typeface="Times New Roman" pitchFamily="18" charset="0"/>
              </a:rPr>
              <a:t>Abortion should be safe and available to the full extent of the law.</a:t>
            </a:r>
          </a:p>
          <a:p>
            <a:pPr marL="292100" lvl="1" indent="-177800" eaLnBrk="1" hangingPunct="1">
              <a:buFont typeface="Wingdings" pitchFamily="2" charset="2"/>
              <a:buChar char="§"/>
            </a:pPr>
            <a:r>
              <a:rPr lang="en-GB" sz="1100" dirty="0" smtClean="0">
                <a:cs typeface="Times New Roman" pitchFamily="18" charset="0"/>
              </a:rPr>
              <a:t>Health systems have a responsibility to provide these services.</a:t>
            </a:r>
          </a:p>
          <a:p>
            <a:pPr eaLnBrk="1" hangingPunct="1">
              <a:spcBef>
                <a:spcPct val="60000"/>
              </a:spcBef>
            </a:pPr>
            <a:r>
              <a:rPr lang="en-GB" sz="1100" dirty="0" smtClean="0">
                <a:cs typeface="Times New Roman" pitchFamily="18" charset="0"/>
              </a:rPr>
              <a:t>Important international agreements include the Programme of Action of the International Conference on Population and Development (ICPD) and ICPD+5.  Statements by international federations such as the International Federation of Gynecology and Obstetrics (FIGO) are also useful tools to advocate for improved access to safe abortion services. </a:t>
            </a:r>
          </a:p>
          <a:p>
            <a:pPr>
              <a:defRPr/>
            </a:pPr>
            <a:endParaRPr lang="en-US" sz="1100" b="1" dirty="0" smtClean="0"/>
          </a:p>
          <a:p>
            <a:pPr>
              <a:defRPr/>
            </a:pPr>
            <a:r>
              <a:rPr lang="en-US" sz="1100" b="1" dirty="0" smtClean="0"/>
              <a:t>More </a:t>
            </a:r>
            <a:r>
              <a:rPr lang="en-US" sz="1100" b="1" dirty="0"/>
              <a:t>information: </a:t>
            </a:r>
          </a:p>
          <a:p>
            <a:pPr eaLnBrk="1" hangingPunct="1"/>
            <a:r>
              <a:rPr lang="en-US" sz="1100" i="1" dirty="0" smtClean="0">
                <a:cs typeface="Arial" charset="0"/>
              </a:rPr>
              <a:t>You may wish to provide your audience with handouts containing the text of the relevant agreements, listed below and on the next three slides.</a:t>
            </a:r>
          </a:p>
          <a:p>
            <a:pPr eaLnBrk="1" hangingPunct="1"/>
            <a:endParaRPr lang="en-US" sz="1100" i="1" dirty="0" smtClean="0">
              <a:cs typeface="Arial" charset="0"/>
            </a:endParaRPr>
          </a:p>
          <a:p>
            <a:pPr eaLnBrk="1" hangingPunct="1"/>
            <a:r>
              <a:rPr lang="en-US" sz="1100" i="1" dirty="0" smtClean="0">
                <a:cs typeface="Arial" charset="0"/>
              </a:rPr>
              <a:t>Presenter may will to include regional</a:t>
            </a:r>
            <a:r>
              <a:rPr lang="en-US" sz="1100" i="1" baseline="0" dirty="0" smtClean="0">
                <a:cs typeface="Arial" charset="0"/>
              </a:rPr>
              <a:t> agreements such as the African Maputo Plan of Action</a:t>
            </a:r>
            <a:endParaRPr lang="en-US" sz="1100" i="1" dirty="0" smtClean="0">
              <a:cs typeface="Arial" charset="0"/>
            </a:endParaRPr>
          </a:p>
          <a:p>
            <a:pPr marL="171450" indent="-171450" eaLnBrk="1" hangingPunct="1">
              <a:buFont typeface="Arial" pitchFamily="34" charset="0"/>
              <a:buChar char="•"/>
            </a:pPr>
            <a:r>
              <a:rPr lang="en-GB" sz="1100" b="1" dirty="0" smtClean="0">
                <a:cs typeface="Times New Roman" pitchFamily="18" charset="0"/>
              </a:rPr>
              <a:t>International Federation of Gynecology and Obstetrics (FIGO) Ethics Statement: </a:t>
            </a:r>
            <a:r>
              <a:rPr lang="en-US" sz="1100" dirty="0" smtClean="0">
                <a:cs typeface="Times New Roman" pitchFamily="18" charset="0"/>
              </a:rPr>
              <a:t>“</a:t>
            </a:r>
            <a:r>
              <a:rPr lang="en-GB" sz="1100" dirty="0" smtClean="0">
                <a:cs typeface="Times New Roman" pitchFamily="18" charset="0"/>
              </a:rPr>
              <a:t>In summary, the Committee recommended that after appropriate counselling, a woman had the right to have access to medical or surgical induced abortion, and that the health care services had an obligation to provide such services as safely as possible.” [1]</a:t>
            </a:r>
          </a:p>
          <a:p>
            <a:pPr defTabSz="942289">
              <a:defRPr/>
            </a:pPr>
            <a:endParaRPr lang="en-US" sz="1100" dirty="0" smtClean="0"/>
          </a:p>
          <a:p>
            <a:pPr>
              <a:defRPr/>
            </a:pPr>
            <a:r>
              <a:rPr lang="en-US" sz="1100" b="1" dirty="0" smtClean="0"/>
              <a:t>Customizing this slide: </a:t>
            </a:r>
          </a:p>
          <a:p>
            <a:pPr>
              <a:defRPr/>
            </a:pPr>
            <a:r>
              <a:rPr lang="en-US" sz="1100" i="1" dirty="0" smtClean="0"/>
              <a:t>You can customize the slides in this module  (or add an additional slides)  with facts such as:</a:t>
            </a:r>
          </a:p>
          <a:p>
            <a:pPr marL="171450" indent="-171450">
              <a:buFont typeface="Arial" pitchFamily="34" charset="0"/>
              <a:buChar char="•"/>
              <a:defRPr/>
            </a:pPr>
            <a:r>
              <a:rPr lang="en-US" sz="1100" i="1" dirty="0" smtClean="0"/>
              <a:t>Titles of additional agreements,</a:t>
            </a:r>
            <a:r>
              <a:rPr lang="en-US" sz="1100" i="1" baseline="0" dirty="0" smtClean="0"/>
              <a:t> treaties and/or statements relevant to human rights and the impact on reproductive health and /or safe abortion in your region, sub-region or country</a:t>
            </a:r>
          </a:p>
          <a:p>
            <a:pPr marL="171450" indent="-171450">
              <a:buFont typeface="Arial" pitchFamily="34" charset="0"/>
              <a:buChar char="•"/>
              <a:defRPr/>
            </a:pPr>
            <a:r>
              <a:rPr lang="en-US" sz="1100" i="1" baseline="0" dirty="0" smtClean="0"/>
              <a:t>The status of any actions, initiatives or advocacy related to application of these and other agreements in your country or region. </a:t>
            </a:r>
          </a:p>
          <a:p>
            <a:pPr marL="171450" indent="-171450">
              <a:buFont typeface="Arial" pitchFamily="34" charset="0"/>
              <a:buChar char="•"/>
              <a:defRPr/>
            </a:pPr>
            <a:endParaRPr lang="en-US" sz="1100" i="1" baseline="0" dirty="0" smtClean="0"/>
          </a:p>
          <a:p>
            <a:pPr eaLnBrk="1" hangingPunct="1">
              <a:spcBef>
                <a:spcPct val="60000"/>
              </a:spcBef>
            </a:pPr>
            <a:r>
              <a:rPr lang="en-GB" sz="1100" b="1" dirty="0" smtClean="0">
                <a:cs typeface="Times New Roman" pitchFamily="18" charset="0"/>
              </a:rPr>
              <a:t>Source:</a:t>
            </a:r>
          </a:p>
          <a:p>
            <a:pPr eaLnBrk="1" hangingPunct="1"/>
            <a:r>
              <a:rPr lang="en-GB" sz="1100" dirty="0" smtClean="0">
                <a:cs typeface="Times New Roman" pitchFamily="18" charset="0"/>
              </a:rPr>
              <a:t>1. International Federation of </a:t>
            </a:r>
            <a:r>
              <a:rPr lang="en-GB" sz="1100" dirty="0" err="1" smtClean="0">
                <a:cs typeface="Times New Roman" pitchFamily="18" charset="0"/>
              </a:rPr>
              <a:t>Gynecology</a:t>
            </a:r>
            <a:r>
              <a:rPr lang="en-GB" sz="1100" dirty="0" smtClean="0">
                <a:cs typeface="Times New Roman" pitchFamily="18" charset="0"/>
              </a:rPr>
              <a:t> and Obstetrics (FIGO), </a:t>
            </a:r>
            <a:r>
              <a:rPr lang="en-GB" sz="1100" i="1" dirty="0" smtClean="0">
                <a:cs typeface="Times New Roman" pitchFamily="18" charset="0"/>
              </a:rPr>
              <a:t>Guidelines produced by the FIGO Committee for the Study of Ethical Aspects of Human Reproduction and Women’s Health </a:t>
            </a:r>
            <a:r>
              <a:rPr lang="en-GB" sz="1100" dirty="0" smtClean="0">
                <a:cs typeface="Times New Roman" pitchFamily="18" charset="0"/>
              </a:rPr>
              <a:t>(London: FIGO, 2000), available at http://www.figo.org/default.asp?id=6001. </a:t>
            </a:r>
            <a:endParaRPr lang="en-GB" sz="1100" i="1" dirty="0" smtClean="0">
              <a:cs typeface="Times New Roman" pitchFamily="18" charset="0"/>
            </a:endParaRPr>
          </a:p>
          <a:p>
            <a:pPr marL="0" indent="0">
              <a:buFont typeface="Arial" pitchFamily="34" charset="0"/>
              <a:buNone/>
              <a:defRPr/>
            </a:pPr>
            <a:endParaRPr lang="en-US" sz="1100" i="1" dirty="0" smtClean="0"/>
          </a:p>
          <a:p>
            <a:endParaRPr lang="en-US" sz="1100" dirty="0"/>
          </a:p>
        </p:txBody>
      </p:sp>
      <p:sp>
        <p:nvSpPr>
          <p:cNvPr id="4" name="Slide Number Placeholder 3"/>
          <p:cNvSpPr>
            <a:spLocks noGrp="1"/>
          </p:cNvSpPr>
          <p:nvPr>
            <p:ph type="sldNum" sz="quarter" idx="10"/>
          </p:nvPr>
        </p:nvSpPr>
        <p:spPr/>
        <p:txBody>
          <a:bodyPr/>
          <a:lstStyle/>
          <a:p>
            <a:fld id="{8F38D732-6D31-4EF8-A28C-76CFDEC958E6}" type="slidenum">
              <a:rPr lang="en-US" smtClean="0"/>
              <a:pPr/>
              <a:t>94</a:t>
            </a:fld>
            <a:endParaRPr lang="en-US" dirty="0"/>
          </a:p>
        </p:txBody>
      </p:sp>
    </p:spTree>
    <p:extLst>
      <p:ext uri="{BB962C8B-B14F-4D97-AF65-F5344CB8AC3E}">
        <p14:creationId xmlns:p14="http://schemas.microsoft.com/office/powerpoint/2010/main" val="385215681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sz="1100" i="1" dirty="0"/>
              <a:t>[Module 4: Legal and Policy </a:t>
            </a:r>
            <a:r>
              <a:rPr lang="en-US" sz="1100" i="1" dirty="0" smtClean="0"/>
              <a:t>Considerations: ICPD]</a:t>
            </a:r>
            <a:endParaRPr lang="en-US" sz="1100" i="1" dirty="0"/>
          </a:p>
          <a:p>
            <a:pPr defTabSz="942289">
              <a:defRPr/>
            </a:pPr>
            <a:endParaRPr lang="en-US" sz="1100" i="1" dirty="0"/>
          </a:p>
          <a:p>
            <a:pPr defTabSz="942289">
              <a:defRPr/>
            </a:pPr>
            <a:r>
              <a:rPr lang="en-US" sz="1100" b="1" dirty="0"/>
              <a:t>Speaker’s Notes</a:t>
            </a:r>
            <a:r>
              <a:rPr lang="en-US" sz="1100" b="1" dirty="0" smtClean="0"/>
              <a:t>:</a:t>
            </a:r>
          </a:p>
          <a:p>
            <a:pPr eaLnBrk="1" hangingPunct="1">
              <a:spcBef>
                <a:spcPct val="60000"/>
              </a:spcBef>
            </a:pPr>
            <a:r>
              <a:rPr lang="en-GB" sz="1100" dirty="0" smtClean="0">
                <a:cs typeface="Times New Roman" pitchFamily="18" charset="0"/>
              </a:rPr>
              <a:t>In 1994, at the International Conference on Population and Development in Cairo, governments recognized that abortion was an important women’s health issue, stated that it should be safe where legal, and called for postabortion care to treat the complications of abortion in all settings. </a:t>
            </a:r>
            <a:r>
              <a:rPr lang="en-GB" sz="1100" dirty="0" smtClean="0"/>
              <a:t>Paragraph 8.25 of the </a:t>
            </a:r>
            <a:r>
              <a:rPr lang="en-US" sz="1100" i="1" dirty="0" smtClean="0"/>
              <a:t>Programme of Action, International Conference of Population and Development, Cairo, 1994</a:t>
            </a:r>
            <a:r>
              <a:rPr lang="en-US" sz="1100" i="0" dirty="0" smtClean="0"/>
              <a:t> reads: </a:t>
            </a:r>
          </a:p>
          <a:p>
            <a:pPr marL="171450" indent="-171450" eaLnBrk="1" hangingPunct="1">
              <a:buFont typeface="Arial" pitchFamily="34" charset="0"/>
              <a:buChar char="•"/>
            </a:pPr>
            <a:r>
              <a:rPr lang="en-US" sz="1100" i="0" dirty="0" smtClean="0"/>
              <a:t>“</a:t>
            </a:r>
            <a:r>
              <a:rPr lang="en-US" sz="1100" dirty="0" smtClean="0"/>
              <a:t>In circumstances where abortion is not against the law, such abortion should be safe.” </a:t>
            </a:r>
          </a:p>
          <a:p>
            <a:pPr marL="171450" indent="-171450" eaLnBrk="1" hangingPunct="1">
              <a:buFont typeface="Arial" pitchFamily="34" charset="0"/>
              <a:buChar char="•"/>
            </a:pPr>
            <a:r>
              <a:rPr lang="en-US" sz="1100" dirty="0" smtClean="0"/>
              <a:t>“In all cases, women should have access to quality services for the management of complications arising from abortion.” </a:t>
            </a:r>
          </a:p>
          <a:p>
            <a:pPr marL="171450" indent="-171450" eaLnBrk="1" hangingPunct="1">
              <a:buFont typeface="Arial" pitchFamily="34" charset="0"/>
              <a:buChar char="•"/>
            </a:pPr>
            <a:endParaRPr lang="en-GB" sz="1100" dirty="0" smtClean="0"/>
          </a:p>
          <a:p>
            <a:pPr algn="l" eaLnBrk="1" hangingPunct="1">
              <a:spcBef>
                <a:spcPct val="60000"/>
              </a:spcBef>
            </a:pPr>
            <a:r>
              <a:rPr lang="en-GB" sz="1100" b="1" dirty="0" smtClean="0">
                <a:cs typeface="Arial" charset="0"/>
              </a:rPr>
              <a:t>More Information:</a:t>
            </a:r>
            <a:endParaRPr lang="en-US" sz="1100" b="1" dirty="0" smtClean="0">
              <a:cs typeface="Arial" charset="0"/>
            </a:endParaRPr>
          </a:p>
          <a:p>
            <a:pPr marL="171450" indent="-171450" algn="l" eaLnBrk="1" hangingPunct="1">
              <a:buFont typeface="Arial" pitchFamily="34" charset="0"/>
              <a:buChar char="•"/>
            </a:pPr>
            <a:r>
              <a:rPr lang="en-US" sz="1100" b="1" dirty="0" smtClean="0">
                <a:cs typeface="Times New Roman" pitchFamily="18" charset="0"/>
              </a:rPr>
              <a:t>Programme of Action of the International Conference on Population and Development (ICPD PoA), Paragraph 8.25</a:t>
            </a:r>
            <a:r>
              <a:rPr lang="en-GB" sz="1100" b="1" dirty="0" smtClean="0">
                <a:cs typeface="Times New Roman" pitchFamily="18" charset="0"/>
              </a:rPr>
              <a:t>: </a:t>
            </a:r>
            <a:r>
              <a:rPr lang="en-US" sz="1100" dirty="0" smtClean="0">
                <a:cs typeface="Times New Roman" pitchFamily="18" charset="0"/>
              </a:rPr>
              <a:t>“In no case should abortion be promoted as a method of family planning. All Governments and relevant intergovernmental and non-governmental organizations are urged to strengthen their commitment to women's health, to deal with the health impact of unsafe abortion as a major public health concern and to reduce the recourse to abortion through expanded and improved family-planning services. Prevention of unwanted pregnancies must always be given the highest priority and every attempt should be made to eliminate the need for abortion. Women who have unwanted pregnancies should have ready access to reliable information and compassionate counseling. Any measures or changes related to abortion within the health system can only be determined at the national or local level according to the national legislative process. In circumstances where abortion is not against the law, such abortion should be safe. In all cases, women should have access to quality services for the management of complications arising from abortion. Post-abortion counseling, education and family-planning services should be offered promptly, which will also help to avoid repeat abortions” </a:t>
            </a:r>
            <a:r>
              <a:rPr lang="en-GB" sz="1100" dirty="0" smtClean="0">
                <a:cs typeface="Times New Roman" pitchFamily="18" charset="0"/>
              </a:rPr>
              <a:t>[1].</a:t>
            </a:r>
          </a:p>
          <a:p>
            <a:pPr algn="l">
              <a:spcBef>
                <a:spcPct val="60000"/>
              </a:spcBef>
            </a:pPr>
            <a:r>
              <a:rPr lang="en-GB" sz="1100" b="1" dirty="0" smtClean="0">
                <a:cs typeface="Times New Roman" pitchFamily="18" charset="0"/>
              </a:rPr>
              <a:t>Source:</a:t>
            </a:r>
            <a:r>
              <a:rPr lang="en-GB" sz="1100" b="1" baseline="0" dirty="0" smtClean="0">
                <a:cs typeface="Times New Roman" pitchFamily="18" charset="0"/>
              </a:rPr>
              <a:t> </a:t>
            </a:r>
            <a:endParaRPr lang="en-GB" sz="1100" b="1" dirty="0" smtClean="0">
              <a:cs typeface="Times New Roman" pitchFamily="18" charset="0"/>
            </a:endParaRPr>
          </a:p>
          <a:p>
            <a:pPr algn="l" eaLnBrk="1" hangingPunct="1"/>
            <a:r>
              <a:rPr lang="en-GB" sz="1100" dirty="0" smtClean="0">
                <a:cs typeface="Times New Roman" pitchFamily="18" charset="0"/>
              </a:rPr>
              <a:t>1. </a:t>
            </a:r>
            <a:r>
              <a:rPr lang="en-GB" sz="1100" i="1" dirty="0" smtClean="0">
                <a:cs typeface="Times New Roman" pitchFamily="18" charset="0"/>
              </a:rPr>
              <a:t>Programme of Action of the International Conference on Population and Development</a:t>
            </a:r>
            <a:r>
              <a:rPr lang="en-GB" sz="1100" dirty="0" smtClean="0">
                <a:cs typeface="Times New Roman" pitchFamily="18" charset="0"/>
              </a:rPr>
              <a:t>, Cairo, 5-13 September, 1994 (New York: United Nations, 1994). </a:t>
            </a:r>
          </a:p>
          <a:p>
            <a:pPr algn="l">
              <a:spcBef>
                <a:spcPct val="60000"/>
              </a:spcBef>
            </a:pPr>
            <a:endParaRPr lang="en-GB" sz="1100" dirty="0" smtClean="0">
              <a:cs typeface="Times New Roman" pitchFamily="18" charset="0"/>
            </a:endParaRPr>
          </a:p>
        </p:txBody>
      </p:sp>
      <p:sp>
        <p:nvSpPr>
          <p:cNvPr id="4" name="Slide Number Placeholder 3"/>
          <p:cNvSpPr>
            <a:spLocks noGrp="1"/>
          </p:cNvSpPr>
          <p:nvPr>
            <p:ph type="sldNum" sz="quarter" idx="10"/>
          </p:nvPr>
        </p:nvSpPr>
        <p:spPr/>
        <p:txBody>
          <a:bodyPr/>
          <a:lstStyle/>
          <a:p>
            <a:fld id="{8F38D732-6D31-4EF8-A28C-76CFDEC958E6}" type="slidenum">
              <a:rPr lang="en-US" smtClean="0"/>
              <a:pPr/>
              <a:t>95</a:t>
            </a:fld>
            <a:endParaRPr lang="en-US" dirty="0"/>
          </a:p>
        </p:txBody>
      </p:sp>
    </p:spTree>
    <p:extLst>
      <p:ext uri="{BB962C8B-B14F-4D97-AF65-F5344CB8AC3E}">
        <p14:creationId xmlns:p14="http://schemas.microsoft.com/office/powerpoint/2010/main" val="385215681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sz="1100" i="1" dirty="0"/>
              <a:t>[Module 4: Legal and Policy </a:t>
            </a:r>
            <a:r>
              <a:rPr lang="en-US" sz="1100" i="1" dirty="0" smtClean="0"/>
              <a:t>Considerations: ICPD+5]</a:t>
            </a:r>
            <a:endParaRPr lang="en-US" sz="1100" i="1" dirty="0"/>
          </a:p>
          <a:p>
            <a:pPr defTabSz="942289">
              <a:defRPr/>
            </a:pPr>
            <a:endParaRPr lang="en-US" sz="1100" i="1" dirty="0"/>
          </a:p>
          <a:p>
            <a:pPr eaLnBrk="1" hangingPunct="1">
              <a:spcBef>
                <a:spcPct val="60000"/>
              </a:spcBef>
            </a:pPr>
            <a:r>
              <a:rPr lang="en-GB" sz="1100" b="1" dirty="0" smtClean="0">
                <a:cs typeface="Arial" charset="0"/>
              </a:rPr>
              <a:t>Speaker’s Notes:</a:t>
            </a:r>
          </a:p>
          <a:p>
            <a:pPr eaLnBrk="1" hangingPunct="1">
              <a:spcBef>
                <a:spcPct val="60000"/>
              </a:spcBef>
            </a:pPr>
            <a:r>
              <a:rPr lang="en-GB" sz="1100" dirty="0" smtClean="0">
                <a:cs typeface="Arial" charset="0"/>
              </a:rPr>
              <a:t>In 1999 at the five-year review of the Programme of Action of the International Conference on Population and Development, at a Special Session of the UN General Assembly, governments reiterated the language of Paragraph 8.25, and pledged to “train and equip health-service providers and take other measures to ensure that [legal] abortion is safe and accessible.” In 2004, the Dakar Declaration from the regional review of ICPD reiterated these commitments. A civil society event held in August 2004 to mark ICPD+10 also reiterated the Cairo commitments and noted that WHO’s Technical Guidance should serve as a basis for both public and private health services. </a:t>
            </a:r>
            <a:r>
              <a:rPr lang="en-GB" sz="1050" dirty="0" smtClean="0">
                <a:solidFill>
                  <a:schemeClr val="bg1"/>
                </a:solidFill>
              </a:rPr>
              <a:t>63(iii), </a:t>
            </a:r>
            <a:r>
              <a:rPr lang="en-GB" sz="1050" i="1" dirty="0" smtClean="0">
                <a:solidFill>
                  <a:schemeClr val="bg1"/>
                </a:solidFill>
                <a:latin typeface="Helvetica" pitchFamily="18" charset="0"/>
              </a:rPr>
              <a:t>Key Actions for the Further Implementation of the ICPD Programme of Action, 21st United Nations General Assembly Special Session, New York, 1999] </a:t>
            </a:r>
            <a:endParaRPr lang="en-US" sz="1050" b="1" i="1" dirty="0" smtClean="0">
              <a:solidFill>
                <a:schemeClr val="bg1"/>
              </a:solidFill>
              <a:latin typeface="Helvetica" pitchFamily="18" charset="0"/>
            </a:endParaRPr>
          </a:p>
          <a:p>
            <a:pPr algn="l" eaLnBrk="1" hangingPunct="1">
              <a:spcBef>
                <a:spcPct val="60000"/>
              </a:spcBef>
            </a:pPr>
            <a:endParaRPr lang="en-GB" sz="1050" b="1" dirty="0" smtClean="0">
              <a:solidFill>
                <a:schemeClr val="bg1"/>
              </a:solidFill>
            </a:endParaRPr>
          </a:p>
          <a:p>
            <a:pPr marL="0" indent="0">
              <a:lnSpc>
                <a:spcPct val="120000"/>
              </a:lnSpc>
              <a:spcBef>
                <a:spcPts val="0"/>
              </a:spcBef>
              <a:spcAft>
                <a:spcPts val="0"/>
              </a:spcAft>
              <a:buClr>
                <a:srgbClr val="E2D6B5"/>
              </a:buClr>
              <a:buSzPct val="130000"/>
              <a:buNone/>
            </a:pPr>
            <a:r>
              <a:rPr lang="en-GB" sz="2800" dirty="0" smtClean="0">
                <a:solidFill>
                  <a:schemeClr val="bg1"/>
                </a:solidFill>
              </a:rPr>
              <a:t>Where abortion is not against the law, health systems should: </a:t>
            </a:r>
          </a:p>
          <a:p>
            <a:pPr marL="457200" lvl="0" indent="-457200">
              <a:lnSpc>
                <a:spcPct val="120000"/>
              </a:lnSpc>
              <a:spcBef>
                <a:spcPts val="0"/>
              </a:spcBef>
              <a:spcAft>
                <a:spcPts val="0"/>
              </a:spcAft>
              <a:buClr>
                <a:srgbClr val="E2D6B5"/>
              </a:buClr>
              <a:buSzPct val="100000"/>
              <a:buFont typeface="Arial" pitchFamily="34" charset="0"/>
              <a:buChar char="•"/>
            </a:pPr>
            <a:r>
              <a:rPr lang="en-GB" sz="2800" dirty="0" smtClean="0">
                <a:solidFill>
                  <a:schemeClr val="bg1"/>
                </a:solidFill>
              </a:rPr>
              <a:t>Train and equip health-service providers </a:t>
            </a:r>
          </a:p>
          <a:p>
            <a:pPr marL="457200" lvl="0" indent="-457200">
              <a:lnSpc>
                <a:spcPct val="120000"/>
              </a:lnSpc>
              <a:spcBef>
                <a:spcPts val="0"/>
              </a:spcBef>
              <a:spcAft>
                <a:spcPts val="0"/>
              </a:spcAft>
              <a:buClr>
                <a:srgbClr val="E2D6B5"/>
              </a:buClr>
              <a:buSzPct val="100000"/>
              <a:buFont typeface="Arial" pitchFamily="34" charset="0"/>
              <a:buChar char="•"/>
            </a:pPr>
            <a:r>
              <a:rPr lang="en-GB" sz="2800" dirty="0" smtClean="0">
                <a:solidFill>
                  <a:schemeClr val="bg1"/>
                </a:solidFill>
              </a:rPr>
              <a:t>Take other measures to ensure that such abortion is safe and accessible </a:t>
            </a:r>
          </a:p>
          <a:p>
            <a:pPr marL="457200" lvl="0" indent="-457200">
              <a:lnSpc>
                <a:spcPct val="120000"/>
              </a:lnSpc>
              <a:spcBef>
                <a:spcPts val="0"/>
              </a:spcBef>
              <a:spcAft>
                <a:spcPts val="0"/>
              </a:spcAft>
              <a:buClr>
                <a:srgbClr val="E2D6B5"/>
              </a:buClr>
              <a:buSzPct val="100000"/>
              <a:buFont typeface="Arial" pitchFamily="34" charset="0"/>
              <a:buChar char="•"/>
            </a:pPr>
            <a:r>
              <a:rPr lang="en-GB" sz="2800" dirty="0" smtClean="0">
                <a:solidFill>
                  <a:schemeClr val="bg1"/>
                </a:solidFill>
              </a:rPr>
              <a:t>Take additional measures to safeguard women’s health</a:t>
            </a:r>
          </a:p>
          <a:p>
            <a:pPr algn="l" eaLnBrk="1" hangingPunct="1">
              <a:spcBef>
                <a:spcPct val="60000"/>
              </a:spcBef>
            </a:pPr>
            <a:endParaRPr lang="en-GB" sz="1050" b="1" dirty="0" smtClean="0">
              <a:solidFill>
                <a:schemeClr val="bg1"/>
              </a:solidFill>
            </a:endParaRPr>
          </a:p>
          <a:p>
            <a:pPr algn="l" eaLnBrk="1" hangingPunct="1">
              <a:spcBef>
                <a:spcPct val="60000"/>
              </a:spcBef>
            </a:pPr>
            <a:r>
              <a:rPr lang="en-GB" sz="1050" b="1" dirty="0" smtClean="0">
                <a:solidFill>
                  <a:schemeClr val="bg1"/>
                </a:solidFill>
              </a:rPr>
              <a:t>More information: </a:t>
            </a:r>
            <a:endParaRPr lang="en-US" sz="1050" b="1" dirty="0" smtClean="0">
              <a:solidFill>
                <a:schemeClr val="bg1"/>
              </a:solidFill>
            </a:endParaRPr>
          </a:p>
          <a:p>
            <a:pPr marL="171450" indent="-171450" algn="l" eaLnBrk="1" hangingPunct="1">
              <a:spcBef>
                <a:spcPct val="60000"/>
              </a:spcBef>
              <a:buFont typeface="Arial" pitchFamily="34" charset="0"/>
              <a:buChar char="•"/>
            </a:pPr>
            <a:r>
              <a:rPr lang="en-GB" sz="1050" b="1" dirty="0" smtClean="0">
                <a:solidFill>
                  <a:schemeClr val="bg1"/>
                </a:solidFill>
                <a:cs typeface="Arial" charset="0"/>
              </a:rPr>
              <a:t>Full Text of ICPD+5, Paragraph 63: </a:t>
            </a:r>
          </a:p>
          <a:p>
            <a:pPr marL="628650" lvl="1" indent="-171450" algn="l" eaLnBrk="1" hangingPunct="1">
              <a:spcBef>
                <a:spcPct val="60000"/>
              </a:spcBef>
              <a:buFont typeface="Arial" pitchFamily="34" charset="0"/>
              <a:buChar char="•"/>
            </a:pPr>
            <a:r>
              <a:rPr lang="en-GB" sz="1050" dirty="0" smtClean="0">
                <a:solidFill>
                  <a:schemeClr val="bg1"/>
                </a:solidFill>
                <a:cs typeface="Arial" charset="0"/>
              </a:rPr>
              <a:t>(i) In no case should abortion be promoted as a method of family planning. All Governments and relevant intergovernmental and non-governmental organizations are urged to strengthen their commitment to women’s health, to deal with the health impact of unsafe abortion as a major public-health concern and to reduce the recourse to abortion through expanded and improved family planning services. Prevention of unwanted pregnancies must always be given the highest priority and every attempt should be made to eliminate the need for abortion. Women who have unwanted pregnancies should have ready access to reliable information and compassionate counselling. Any measures or changes related to abortion within the health system can only be determined at the national or local level according to the national legislative process. In circumstances where abortion is not against the law, such abortion should be safe. In all cases, women should have access to quality services for the management of complications arising from abortion. Post-abortion counselling, education and family planning services should be offered promptly, which will also help to avoid repeat abortions.</a:t>
            </a:r>
            <a:endParaRPr lang="en-US" sz="1050" dirty="0" smtClean="0">
              <a:solidFill>
                <a:schemeClr val="bg1"/>
              </a:solidFill>
              <a:cs typeface="Arial" charset="0"/>
            </a:endParaRPr>
          </a:p>
          <a:p>
            <a:pPr marL="628650" lvl="1" indent="-171450" algn="l" eaLnBrk="1" hangingPunct="1">
              <a:spcBef>
                <a:spcPct val="60000"/>
              </a:spcBef>
              <a:buFont typeface="Arial" pitchFamily="34" charset="0"/>
              <a:buChar char="•"/>
            </a:pPr>
            <a:r>
              <a:rPr lang="en-GB" sz="1050" dirty="0" smtClean="0">
                <a:solidFill>
                  <a:schemeClr val="bg1"/>
                </a:solidFill>
                <a:cs typeface="Arial" charset="0"/>
              </a:rPr>
              <a:t>(ii) Governments should take appropriate steps to help women avoid abortion, which in no case should be promoted as a method of family planning, and in all cases provide for the humane treatment and counselling of women who have had recourse to abortion.</a:t>
            </a:r>
            <a:endParaRPr lang="en-US" sz="1050" dirty="0" smtClean="0">
              <a:solidFill>
                <a:schemeClr val="bg1"/>
              </a:solidFill>
              <a:cs typeface="Arial" charset="0"/>
            </a:endParaRPr>
          </a:p>
          <a:p>
            <a:pPr marL="628650" lvl="1" indent="-171450" algn="l" eaLnBrk="1" hangingPunct="1">
              <a:spcBef>
                <a:spcPct val="60000"/>
              </a:spcBef>
              <a:buFont typeface="Arial" pitchFamily="34" charset="0"/>
              <a:buChar char="•"/>
            </a:pPr>
            <a:r>
              <a:rPr lang="en-GB" sz="1050" dirty="0" smtClean="0">
                <a:solidFill>
                  <a:schemeClr val="bg1"/>
                </a:solidFill>
                <a:cs typeface="Arial" charset="0"/>
              </a:rPr>
              <a:t>(iii) In recognizing and implementing the above, and in circumstances where abortion is not against the law, health systems should train and equip health-service providers and should take other measures to ensure that such abortion is safe and accessible. Additional measures should be taken to safeguard women’s health. [1]</a:t>
            </a:r>
          </a:p>
          <a:p>
            <a:pPr algn="l" eaLnBrk="1" hangingPunct="1">
              <a:spcBef>
                <a:spcPct val="60000"/>
              </a:spcBef>
            </a:pPr>
            <a:endParaRPr lang="en-GB" sz="1050" b="1" dirty="0" smtClean="0">
              <a:solidFill>
                <a:schemeClr val="bg1"/>
              </a:solidFill>
              <a:cs typeface="Arial" charset="0"/>
            </a:endParaRPr>
          </a:p>
          <a:p>
            <a:pPr marL="171450" indent="-171450" eaLnBrk="1" hangingPunct="1">
              <a:spcBef>
                <a:spcPct val="60000"/>
              </a:spcBef>
              <a:buFont typeface="Arial" pitchFamily="34" charset="0"/>
              <a:buChar char="•"/>
            </a:pPr>
            <a:r>
              <a:rPr lang="en-US" sz="1050" i="1" dirty="0" smtClean="0">
                <a:cs typeface="Arial" charset="0"/>
              </a:rPr>
              <a:t>You may wish to provide your audience with handouts containing the text of the relevant agreements.</a:t>
            </a:r>
          </a:p>
          <a:p>
            <a:pPr algn="l" eaLnBrk="1" hangingPunct="1">
              <a:spcBef>
                <a:spcPct val="60000"/>
              </a:spcBef>
            </a:pPr>
            <a:endParaRPr lang="en-GB" sz="1050" b="1" dirty="0" smtClean="0">
              <a:solidFill>
                <a:schemeClr val="bg1"/>
              </a:solidFill>
              <a:cs typeface="Arial" charset="0"/>
            </a:endParaRPr>
          </a:p>
          <a:p>
            <a:pPr algn="l" eaLnBrk="1" hangingPunct="1">
              <a:spcBef>
                <a:spcPct val="60000"/>
              </a:spcBef>
            </a:pPr>
            <a:r>
              <a:rPr lang="en-GB" sz="1050" b="1" dirty="0" smtClean="0">
                <a:solidFill>
                  <a:schemeClr val="bg1"/>
                </a:solidFill>
                <a:cs typeface="Arial" charset="0"/>
              </a:rPr>
              <a:t>Source:</a:t>
            </a:r>
          </a:p>
          <a:p>
            <a:pPr algn="l" eaLnBrk="1" hangingPunct="1">
              <a:spcBef>
                <a:spcPct val="60000"/>
              </a:spcBef>
            </a:pPr>
            <a:r>
              <a:rPr lang="en-GB" sz="1050" dirty="0" smtClean="0">
                <a:solidFill>
                  <a:schemeClr val="bg1"/>
                </a:solidFill>
                <a:cs typeface="Arial" charset="0"/>
              </a:rPr>
              <a:t>1. </a:t>
            </a:r>
            <a:r>
              <a:rPr lang="en-GB" sz="1050" i="1" dirty="0" smtClean="0">
                <a:solidFill>
                  <a:schemeClr val="bg1"/>
                </a:solidFill>
                <a:cs typeface="Arial" charset="0"/>
              </a:rPr>
              <a:t>Key Actions for the Further Implementation of the ICPD Programme of Action</a:t>
            </a:r>
            <a:r>
              <a:rPr lang="en-GB" sz="1050" dirty="0" smtClean="0">
                <a:solidFill>
                  <a:schemeClr val="bg1"/>
                </a:solidFill>
                <a:cs typeface="Arial" charset="0"/>
              </a:rPr>
              <a:t>, 21</a:t>
            </a:r>
            <a:r>
              <a:rPr lang="en-GB" sz="1050" baseline="30000" dirty="0" smtClean="0">
                <a:solidFill>
                  <a:schemeClr val="bg1"/>
                </a:solidFill>
                <a:cs typeface="Arial" charset="0"/>
              </a:rPr>
              <a:t>st</a:t>
            </a:r>
            <a:r>
              <a:rPr lang="en-GB" sz="1050" dirty="0" smtClean="0">
                <a:solidFill>
                  <a:schemeClr val="bg1"/>
                </a:solidFill>
                <a:cs typeface="Arial" charset="0"/>
              </a:rPr>
              <a:t> United Nations General Assembly Session, June 30 – July 2, 1999 (New York: United Nations, 1999).</a:t>
            </a:r>
          </a:p>
          <a:p>
            <a:pPr algn="l" eaLnBrk="1" hangingPunct="1">
              <a:spcBef>
                <a:spcPct val="60000"/>
              </a:spcBef>
            </a:pPr>
            <a:endParaRPr lang="en-GB" sz="1050" dirty="0" smtClean="0">
              <a:solidFill>
                <a:schemeClr val="bg1"/>
              </a:solidFill>
              <a:cs typeface="Arial" charset="0"/>
            </a:endParaRPr>
          </a:p>
        </p:txBody>
      </p:sp>
      <p:sp>
        <p:nvSpPr>
          <p:cNvPr id="4" name="Slide Number Placeholder 3"/>
          <p:cNvSpPr>
            <a:spLocks noGrp="1"/>
          </p:cNvSpPr>
          <p:nvPr>
            <p:ph type="sldNum" sz="quarter" idx="10"/>
          </p:nvPr>
        </p:nvSpPr>
        <p:spPr/>
        <p:txBody>
          <a:bodyPr/>
          <a:lstStyle/>
          <a:p>
            <a:fld id="{8F38D732-6D31-4EF8-A28C-76CFDEC958E6}" type="slidenum">
              <a:rPr lang="en-US" smtClean="0"/>
              <a:pPr/>
              <a:t>96</a:t>
            </a:fld>
            <a:endParaRPr lang="en-US" dirty="0"/>
          </a:p>
        </p:txBody>
      </p:sp>
    </p:spTree>
    <p:extLst>
      <p:ext uri="{BB962C8B-B14F-4D97-AF65-F5344CB8AC3E}">
        <p14:creationId xmlns:p14="http://schemas.microsoft.com/office/powerpoint/2010/main" val="385215681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sz="1100" i="1" dirty="0"/>
              <a:t>[Module 4: Legal and Policy </a:t>
            </a:r>
            <a:r>
              <a:rPr lang="en-US" sz="1100" i="1" dirty="0" smtClean="0"/>
              <a:t>Considerations:</a:t>
            </a:r>
            <a:r>
              <a:rPr lang="en-US" sz="1100" i="1" baseline="0" dirty="0" smtClean="0"/>
              <a:t> MDGs and MDG 5]</a:t>
            </a:r>
          </a:p>
          <a:p>
            <a:pPr defTabSz="942289">
              <a:defRPr/>
            </a:pPr>
            <a:endParaRPr lang="en-US" sz="1100" i="1" dirty="0"/>
          </a:p>
          <a:p>
            <a:pPr eaLnBrk="1" hangingPunct="1">
              <a:spcBef>
                <a:spcPct val="60000"/>
              </a:spcBef>
            </a:pPr>
            <a:r>
              <a:rPr lang="en-US" sz="1100" b="1" dirty="0" smtClean="0">
                <a:cs typeface="Arial" charset="0"/>
              </a:rPr>
              <a:t>Speaker’s Notes:</a:t>
            </a:r>
          </a:p>
          <a:p>
            <a:pPr eaLnBrk="1" hangingPunct="1">
              <a:spcBef>
                <a:spcPct val="60000"/>
              </a:spcBef>
            </a:pPr>
            <a:r>
              <a:rPr lang="en-US" sz="1100" dirty="0" smtClean="0">
                <a:cs typeface="Times New Roman" pitchFamily="18" charset="0"/>
              </a:rPr>
              <a:t>The Millennium Development Goals (MDGs) were developed following the adoption of the Millennium Declaration by 189 world leaders assembled at a special UN General Assembly session held in September 2000, called the Millennium Summit. [1] Based on a number of international conferences held in the 1990s, the MDGs commit member states and the international community to fight poverty and promote human development.  These goals are now seen as the primary framework or “road map” for reducing poverty around the world.</a:t>
            </a:r>
          </a:p>
          <a:p>
            <a:pPr eaLnBrk="1" hangingPunct="1">
              <a:spcBef>
                <a:spcPct val="60000"/>
              </a:spcBef>
            </a:pPr>
            <a:endParaRPr lang="en-US" sz="1100" dirty="0" smtClean="0">
              <a:cs typeface="Times New Roman" pitchFamily="18" charset="0"/>
            </a:endParaRPr>
          </a:p>
          <a:p>
            <a:pPr eaLnBrk="1" hangingPunct="1">
              <a:spcBef>
                <a:spcPct val="60000"/>
              </a:spcBef>
            </a:pPr>
            <a:r>
              <a:rPr lang="en-US" sz="1100" dirty="0" smtClean="0">
                <a:cs typeface="Arial" charset="0"/>
              </a:rPr>
              <a:t>The fifth of the eight goals calls for the world’s governments to reduce the maternal mortality ratio by three-quarters between 1990 and 2015.*</a:t>
            </a:r>
          </a:p>
          <a:p>
            <a:pPr eaLnBrk="1" hangingPunct="1"/>
            <a:endParaRPr lang="en-US" sz="800" dirty="0" smtClean="0">
              <a:cs typeface="Arial" charset="0"/>
            </a:endParaRPr>
          </a:p>
          <a:p>
            <a:pPr eaLnBrk="1" hangingPunct="1"/>
            <a:r>
              <a:rPr lang="en-US" sz="1100" dirty="0" smtClean="0">
                <a:cs typeface="Arial" charset="0"/>
              </a:rPr>
              <a:t>Of the various direct and indirect causes of maternal deaths, including obstructed labor, sepsis, hemorrhage, and conditions such as malaria that can worsen during pregnancy, unsafe abortion may be technically the easiest to address in some settings. In some countries, unsafe abortion is estimated to cause half of maternal deaths; in these cases, MDG 5 cannot be met unless unsafe abortion is addressed. </a:t>
            </a:r>
            <a:r>
              <a:rPr lang="en-GB" sz="1100" dirty="0" smtClean="0"/>
              <a:t>In some settings, reducing unsafe abortion may be technically the easiest way to reduce maternal deaths as mandated by MDG 5. Unsafe abortion can be reduced through comprehensive sexual and reproductive health education, high-quality contraceptive services and safe abortion services</a:t>
            </a:r>
            <a:endParaRPr lang="en-US" sz="1100" dirty="0" smtClean="0"/>
          </a:p>
          <a:p>
            <a:pPr eaLnBrk="1" hangingPunct="1"/>
            <a:endParaRPr lang="en-US" sz="800" dirty="0" smtClean="0">
              <a:cs typeface="Arial" charset="0"/>
            </a:endParaRPr>
          </a:p>
          <a:p>
            <a:pPr eaLnBrk="1" hangingPunct="1"/>
            <a:r>
              <a:rPr lang="en-US" sz="1100" b="1" dirty="0" smtClean="0">
                <a:cs typeface="Arial" charset="0"/>
              </a:rPr>
              <a:t>Additional Information: </a:t>
            </a:r>
          </a:p>
          <a:p>
            <a:pPr>
              <a:lnSpc>
                <a:spcPct val="95000"/>
              </a:lnSpc>
            </a:pPr>
            <a:r>
              <a:rPr lang="en-GB" sz="1100" dirty="0"/>
              <a:t>*MDG 5 - Reduce by three-quarters, between 1990 and 2015, the maternal mortality ratio. </a:t>
            </a:r>
          </a:p>
          <a:p>
            <a:pPr marL="285750" lvl="1" indent="-114300">
              <a:lnSpc>
                <a:spcPct val="105000"/>
              </a:lnSpc>
              <a:buFont typeface="Arial" pitchFamily="34" charset="0"/>
              <a:buChar char="•"/>
            </a:pPr>
            <a:r>
              <a:rPr lang="en-GB" sz="1100" dirty="0"/>
              <a:t>Reducing unsafe abortion is one of the technically easiest  ways to reduce maternal deaths as mandated by MDG 5</a:t>
            </a:r>
          </a:p>
          <a:p>
            <a:pPr marL="285750" lvl="1" indent="-114300">
              <a:lnSpc>
                <a:spcPct val="105000"/>
              </a:lnSpc>
              <a:buFont typeface="Arial" pitchFamily="34" charset="0"/>
              <a:buChar char="•"/>
            </a:pPr>
            <a:r>
              <a:rPr lang="en-GB" sz="1100" dirty="0"/>
              <a:t>Unsafe abortion can be reduced through comprehensive sexual and reproductive health education, high quality contraceptive services, and safe abortion services</a:t>
            </a:r>
            <a:endParaRPr lang="en-US" sz="1100" dirty="0">
              <a:cs typeface="Arial" charset="0"/>
            </a:endParaRPr>
          </a:p>
          <a:p>
            <a:pPr eaLnBrk="1" hangingPunct="1"/>
            <a:r>
              <a:rPr lang="en-GB" sz="1100" dirty="0" smtClean="0">
                <a:cs typeface="Arial" charset="0"/>
              </a:rPr>
              <a:t>The Millennium Development Goals are:</a:t>
            </a:r>
          </a:p>
          <a:p>
            <a:pPr eaLnBrk="1" hangingPunct="1">
              <a:buFontTx/>
              <a:buAutoNum type="arabicParenR"/>
            </a:pPr>
            <a:r>
              <a:rPr lang="en-GB" sz="1100" dirty="0" smtClean="0">
                <a:cs typeface="Arial" charset="0"/>
              </a:rPr>
              <a:t>  Eradicate extreme poverty and hunger.</a:t>
            </a:r>
          </a:p>
          <a:p>
            <a:pPr eaLnBrk="1" hangingPunct="1">
              <a:buFontTx/>
              <a:buAutoNum type="arabicParenR"/>
            </a:pPr>
            <a:r>
              <a:rPr lang="en-GB" sz="1100" dirty="0" smtClean="0"/>
              <a:t>  Achieve universal primary education.</a:t>
            </a:r>
          </a:p>
          <a:p>
            <a:pPr eaLnBrk="1" hangingPunct="1">
              <a:buFontTx/>
              <a:buAutoNum type="arabicParenR"/>
            </a:pPr>
            <a:r>
              <a:rPr lang="en-GB" sz="1100" dirty="0" smtClean="0"/>
              <a:t>  Promote gender equality and empower women.</a:t>
            </a:r>
          </a:p>
          <a:p>
            <a:pPr eaLnBrk="1" hangingPunct="1">
              <a:buFontTx/>
              <a:buAutoNum type="arabicParenR"/>
            </a:pPr>
            <a:r>
              <a:rPr lang="en-GB" sz="1100" dirty="0" smtClean="0"/>
              <a:t>  Reduce child mortality.</a:t>
            </a:r>
          </a:p>
          <a:p>
            <a:pPr eaLnBrk="1" hangingPunct="1">
              <a:buFontTx/>
              <a:buAutoNum type="arabicParenR"/>
            </a:pPr>
            <a:r>
              <a:rPr lang="en-GB" sz="1100" dirty="0" smtClean="0"/>
              <a:t>  Improve maternal health.</a:t>
            </a:r>
          </a:p>
          <a:p>
            <a:pPr eaLnBrk="1" hangingPunct="1">
              <a:buFontTx/>
              <a:buAutoNum type="arabicParenR"/>
            </a:pPr>
            <a:r>
              <a:rPr lang="en-GB" sz="1100" dirty="0" smtClean="0"/>
              <a:t>  Combat HIV/AIDS, malaria and other diseases.</a:t>
            </a:r>
          </a:p>
          <a:p>
            <a:pPr eaLnBrk="1" hangingPunct="1">
              <a:buFontTx/>
              <a:buAutoNum type="arabicParenR"/>
            </a:pPr>
            <a:r>
              <a:rPr lang="en-GB" sz="1100" dirty="0" smtClean="0"/>
              <a:t>  Ensure environmental sustainability.</a:t>
            </a:r>
          </a:p>
          <a:p>
            <a:pPr eaLnBrk="1" hangingPunct="1">
              <a:buFontTx/>
              <a:buAutoNum type="arabicParenR"/>
            </a:pPr>
            <a:r>
              <a:rPr lang="en-GB" sz="1100" dirty="0" smtClean="0"/>
              <a:t>  Develop a global partnership for development. [2]</a:t>
            </a:r>
          </a:p>
          <a:p>
            <a:pPr eaLnBrk="1" hangingPunct="1"/>
            <a:endParaRPr lang="en-GB" sz="800" b="1" dirty="0" smtClean="0"/>
          </a:p>
          <a:p>
            <a:pPr eaLnBrk="1" hangingPunct="1"/>
            <a:r>
              <a:rPr lang="en-GB" sz="1100" b="1" dirty="0" smtClean="0"/>
              <a:t>Sources:</a:t>
            </a:r>
          </a:p>
          <a:p>
            <a:pPr eaLnBrk="1" hangingPunct="1"/>
            <a:r>
              <a:rPr lang="en-GB" sz="1100" dirty="0" smtClean="0"/>
              <a:t>1. </a:t>
            </a:r>
            <a:r>
              <a:rPr lang="en-GB" sz="1100" i="1" dirty="0" smtClean="0"/>
              <a:t>United Nations Millennium Declaration,</a:t>
            </a:r>
            <a:r>
              <a:rPr lang="en-GB" sz="1100" dirty="0" smtClean="0"/>
              <a:t> Millennium Assembly of the United Nations, Sept. 6-8, 2000 (New York: United Nations, 2000). </a:t>
            </a:r>
          </a:p>
          <a:p>
            <a:pPr eaLnBrk="1" hangingPunct="1"/>
            <a:r>
              <a:rPr lang="en-GB" sz="1100" dirty="0" smtClean="0"/>
              <a:t>2. </a:t>
            </a:r>
            <a:r>
              <a:rPr lang="en-GB" sz="1100" i="1" dirty="0" smtClean="0"/>
              <a:t>Road Map towards the Implementation of the United Nations Millennium Declaration</a:t>
            </a:r>
            <a:r>
              <a:rPr lang="en-GB" sz="1100" dirty="0" smtClean="0"/>
              <a:t>, Report of the Secretary-General (New York: United Nations, 2001). </a:t>
            </a:r>
          </a:p>
          <a:p>
            <a:pPr eaLnBrk="1" hangingPunct="1">
              <a:spcBef>
                <a:spcPct val="60000"/>
              </a:spcBef>
            </a:pPr>
            <a:endParaRPr lang="en-US" sz="1050" b="1" dirty="0" smtClean="0">
              <a:cs typeface="Arial" charset="0"/>
            </a:endParaRPr>
          </a:p>
        </p:txBody>
      </p:sp>
      <p:sp>
        <p:nvSpPr>
          <p:cNvPr id="4" name="Slide Number Placeholder 3"/>
          <p:cNvSpPr>
            <a:spLocks noGrp="1"/>
          </p:cNvSpPr>
          <p:nvPr>
            <p:ph type="sldNum" sz="quarter" idx="10"/>
          </p:nvPr>
        </p:nvSpPr>
        <p:spPr/>
        <p:txBody>
          <a:bodyPr/>
          <a:lstStyle/>
          <a:p>
            <a:fld id="{8F38D732-6D31-4EF8-A28C-76CFDEC958E6}" type="slidenum">
              <a:rPr lang="en-US" smtClean="0"/>
              <a:pPr/>
              <a:t>97</a:t>
            </a:fld>
            <a:endParaRPr lang="en-US" dirty="0"/>
          </a:p>
        </p:txBody>
      </p:sp>
    </p:spTree>
    <p:extLst>
      <p:ext uri="{BB962C8B-B14F-4D97-AF65-F5344CB8AC3E}">
        <p14:creationId xmlns:p14="http://schemas.microsoft.com/office/powerpoint/2010/main" val="3852156818"/>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sz="1100" i="1" dirty="0"/>
              <a:t>[Module 4: Legal and Policy Considerations: International Agreements]</a:t>
            </a:r>
          </a:p>
          <a:p>
            <a:pPr defTabSz="942289">
              <a:defRPr/>
            </a:pPr>
            <a:endParaRPr lang="en-US" sz="1100" i="1" dirty="0"/>
          </a:p>
          <a:p>
            <a:pPr defTabSz="942289">
              <a:defRPr/>
            </a:pPr>
            <a:r>
              <a:rPr lang="en-US" sz="1100" b="1" dirty="0"/>
              <a:t>Speaker’s Notes:</a:t>
            </a:r>
          </a:p>
          <a:p>
            <a:r>
              <a:rPr lang="en-US" sz="1200" b="0" i="0" u="none" strike="noStrike" kern="1200" baseline="0" dirty="0" smtClean="0">
                <a:solidFill>
                  <a:schemeClr val="tx1"/>
                </a:solidFill>
                <a:latin typeface="+mn-lt"/>
                <a:ea typeface="+mn-ea"/>
                <a:cs typeface="+mn-cs"/>
              </a:rPr>
              <a:t>UN treaty monitoring bodies, regional and national courts have given increasing attention to the issue of abortion</a:t>
            </a:r>
          </a:p>
          <a:p>
            <a:r>
              <a:rPr lang="en-US" sz="1200" b="0" i="0" u="none" strike="noStrike" kern="1200" baseline="0" dirty="0" smtClean="0">
                <a:solidFill>
                  <a:schemeClr val="tx1"/>
                </a:solidFill>
                <a:latin typeface="+mn-lt"/>
                <a:ea typeface="+mn-ea"/>
                <a:cs typeface="+mn-cs"/>
              </a:rPr>
              <a:t>during the past decades, including maternal mortality due to unsafe abortion, criminalization of abortion, and</a:t>
            </a:r>
          </a:p>
          <a:p>
            <a:r>
              <a:rPr lang="en-US" sz="1200" b="0" i="0" u="none" strike="noStrike" kern="1200" baseline="0" dirty="0" smtClean="0">
                <a:solidFill>
                  <a:schemeClr val="tx1"/>
                </a:solidFill>
                <a:latin typeface="+mn-lt"/>
                <a:ea typeface="+mn-ea"/>
                <a:cs typeface="+mn-cs"/>
              </a:rPr>
              <a:t>restrictive legislation that leads women to obtain illegal and unsafe abortions. Treaty monitoring bodies have authority for enforcement of international human rights treaties. Provisions in the following treaties have been linked to abortion:</a:t>
            </a:r>
          </a:p>
          <a:p>
            <a:endParaRPr lang="en-US" sz="1200" b="0" i="0" u="none" strike="noStrike" kern="1200" baseline="0" dirty="0" smtClean="0">
              <a:solidFill>
                <a:schemeClr val="tx1"/>
              </a:solidFill>
              <a:latin typeface="+mn-lt"/>
              <a:ea typeface="+mn-ea"/>
              <a:cs typeface="+mn-cs"/>
            </a:endParaRPr>
          </a:p>
          <a:p>
            <a:pPr>
              <a:buClr>
                <a:srgbClr val="E2D6B5"/>
              </a:buClr>
              <a:buFont typeface="Arial" pitchFamily="34" charset="0"/>
              <a:buChar char="•"/>
            </a:pPr>
            <a:r>
              <a:rPr lang="en-US" b="1" dirty="0" smtClean="0"/>
              <a:t>International Covenant on Civil and Political Rights (ICCPR) </a:t>
            </a:r>
          </a:p>
          <a:p>
            <a:pPr>
              <a:buClr>
                <a:srgbClr val="E2D6B5"/>
              </a:buClr>
              <a:buFont typeface="Arial" pitchFamily="34" charset="0"/>
              <a:buChar char="•"/>
            </a:pPr>
            <a:r>
              <a:rPr lang="en-US" b="1" dirty="0" smtClean="0"/>
              <a:t>International Covenant on Economic, Social and Cultural Rights (ICESCR) </a:t>
            </a:r>
          </a:p>
          <a:p>
            <a:pPr>
              <a:buClr>
                <a:srgbClr val="E2D6B5"/>
              </a:buClr>
              <a:buFont typeface="Arial" pitchFamily="34" charset="0"/>
              <a:buChar char="•"/>
            </a:pPr>
            <a:r>
              <a:rPr lang="en-US" b="1" dirty="0" smtClean="0"/>
              <a:t>Convention on the Elimination of All forms of Discrimination Against Woman (CEDAW) </a:t>
            </a:r>
          </a:p>
          <a:p>
            <a:pPr>
              <a:buClr>
                <a:srgbClr val="E2D6B5"/>
              </a:buClr>
              <a:buFont typeface="Arial" pitchFamily="34" charset="0"/>
              <a:buChar char="•"/>
            </a:pPr>
            <a:r>
              <a:rPr lang="en-US" b="1" dirty="0" smtClean="0"/>
              <a:t>Convention on the Rights of the Child (CRC)</a:t>
            </a:r>
            <a:endParaRPr lang="en-US" dirty="0" smtClean="0"/>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Increasingly they have called upon States to provide comprehensive sexual and reproductive health information and services to women and adolescents,</a:t>
            </a:r>
          </a:p>
          <a:p>
            <a:r>
              <a:rPr lang="en-US" sz="1200" b="0" i="0" u="none" strike="noStrike" kern="1200" baseline="0" dirty="0" smtClean="0">
                <a:solidFill>
                  <a:schemeClr val="tx1"/>
                </a:solidFill>
                <a:latin typeface="+mn-lt"/>
                <a:ea typeface="+mn-ea"/>
                <a:cs typeface="+mn-cs"/>
              </a:rPr>
              <a:t>eliminate regulatory and administrative barriers that impede women’s access to safe abortion services and provide treatment for abortion complications. [second slide]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If they do not do so, States may not meet their treaty and constitutional obligations to respect, protect and fulfill the right to life, the right to non-discrimination, the right to the highest attainable standard of health, the right to be free from cruel, inhuman and degrading treatment and the rights to privacy, confidentiality, information and education.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These rights can be found in International Covenant on Civil and Political Rights, International Covenant on Economic, Social and Cultural Rights, International Convention on the Elimination of All forms of Discrimination Against Woman and International Convention on the Rights of the Child</a:t>
            </a:r>
          </a:p>
          <a:p>
            <a:endParaRPr lang="en-US" sz="1100" b="1" dirty="0"/>
          </a:p>
          <a:p>
            <a:pPr>
              <a:defRPr/>
            </a:pPr>
            <a:r>
              <a:rPr lang="en-US" sz="1100" b="1" dirty="0"/>
              <a:t>More information: </a:t>
            </a:r>
          </a:p>
          <a:p>
            <a:r>
              <a:rPr lang="en-US" sz="1100" i="1" dirty="0">
                <a:cs typeface="Arial" charset="0"/>
              </a:rPr>
              <a:t>You may wish to provide your audience with handouts containing the text of the relevant agreements, listed below and on the next three slides.</a:t>
            </a:r>
          </a:p>
          <a:p>
            <a:pPr marL="171450" indent="-171450">
              <a:buFont typeface="Arial" pitchFamily="34" charset="0"/>
              <a:buChar char="•"/>
            </a:pPr>
            <a:r>
              <a:rPr lang="en-GB" sz="1100" b="1" dirty="0">
                <a:cs typeface="Times New Roman" pitchFamily="18" charset="0"/>
              </a:rPr>
              <a:t>International Federation of Gynecology and Obstetrics (FIGO) Ethics Statement: </a:t>
            </a:r>
            <a:r>
              <a:rPr lang="en-US" sz="1100" dirty="0">
                <a:cs typeface="Times New Roman" pitchFamily="18" charset="0"/>
              </a:rPr>
              <a:t>“</a:t>
            </a:r>
            <a:r>
              <a:rPr lang="en-GB" sz="1100" dirty="0">
                <a:cs typeface="Times New Roman" pitchFamily="18" charset="0"/>
              </a:rPr>
              <a:t>In summary, the Committee recommended that after appropriate counselling, a woman had the right to have access to medical or surgical induced abortion, and that the health care services had an obligation to provide such services as safely as possible.” [1]</a:t>
            </a:r>
          </a:p>
          <a:p>
            <a:pPr>
              <a:spcBef>
                <a:spcPct val="60000"/>
              </a:spcBef>
            </a:pPr>
            <a:r>
              <a:rPr lang="en-GB" sz="1100" b="1" dirty="0">
                <a:cs typeface="Times New Roman" pitchFamily="18" charset="0"/>
              </a:rPr>
              <a:t>Source:</a:t>
            </a:r>
          </a:p>
          <a:p>
            <a:r>
              <a:rPr lang="en-GB" sz="1100" dirty="0">
                <a:cs typeface="Times New Roman" pitchFamily="18" charset="0"/>
              </a:rPr>
              <a:t>1. International Federation of Gynecology and Obstetrics (FIGO), </a:t>
            </a:r>
            <a:r>
              <a:rPr lang="en-GB" sz="1100" i="1" dirty="0">
                <a:cs typeface="Times New Roman" pitchFamily="18" charset="0"/>
              </a:rPr>
              <a:t>Guidelines produced by the FIGO Committee for the Study of Ethical Aspects of Human Reproduction and Women’s Health </a:t>
            </a:r>
            <a:r>
              <a:rPr lang="en-GB" sz="1100" dirty="0">
                <a:cs typeface="Times New Roman" pitchFamily="18" charset="0"/>
              </a:rPr>
              <a:t>(London: FIGO, 2000), available at http://www.figo.org/default.asp?id=6001. </a:t>
            </a:r>
            <a:endParaRPr lang="en-GB" sz="1100" i="1" dirty="0">
              <a:cs typeface="Times New Roman" pitchFamily="18" charset="0"/>
            </a:endParaRPr>
          </a:p>
          <a:p>
            <a:pPr defTabSz="942289">
              <a:defRPr/>
            </a:pPr>
            <a:endParaRPr lang="en-US" sz="1100" dirty="0"/>
          </a:p>
          <a:p>
            <a:pPr>
              <a:defRPr/>
            </a:pPr>
            <a:r>
              <a:rPr lang="en-US" sz="1100" b="1" dirty="0"/>
              <a:t>Customizing this slide: </a:t>
            </a:r>
          </a:p>
          <a:p>
            <a:pPr>
              <a:defRPr/>
            </a:pPr>
            <a:r>
              <a:rPr lang="en-US" sz="1100" i="1" dirty="0"/>
              <a:t>You can customize the slides in this module  (or add an additional slides)  with facts such as:\</a:t>
            </a:r>
          </a:p>
          <a:p>
            <a:pPr marL="171450" indent="-171450">
              <a:buFont typeface="Arial" pitchFamily="34" charset="0"/>
              <a:buChar char="•"/>
              <a:defRPr/>
            </a:pPr>
            <a:r>
              <a:rPr lang="en-US" sz="1100" i="1" dirty="0"/>
              <a:t>Titles of additional agreements, treaties and/or statements relevant to human rights and the impact on reproductive health and /or safe abortion in your region, sub-region or country</a:t>
            </a:r>
          </a:p>
          <a:p>
            <a:pPr marL="171450" indent="-171450">
              <a:buFont typeface="Arial" pitchFamily="34" charset="0"/>
              <a:buChar char="•"/>
              <a:defRPr/>
            </a:pPr>
            <a:r>
              <a:rPr lang="en-US" sz="1100" i="1" dirty="0"/>
              <a:t>The status of any actions, initiatives or advocacy related to application of these and other agreements in your country or region. </a:t>
            </a:r>
          </a:p>
          <a:p>
            <a:endParaRPr lang="en-US" sz="1100" dirty="0"/>
          </a:p>
        </p:txBody>
      </p:sp>
      <p:sp>
        <p:nvSpPr>
          <p:cNvPr id="4" name="Slide Number Placeholder 3"/>
          <p:cNvSpPr>
            <a:spLocks noGrp="1"/>
          </p:cNvSpPr>
          <p:nvPr>
            <p:ph type="sldNum" sz="quarter" idx="10"/>
          </p:nvPr>
        </p:nvSpPr>
        <p:spPr/>
        <p:txBody>
          <a:bodyPr/>
          <a:lstStyle/>
          <a:p>
            <a:fld id="{8F38D732-6D31-4EF8-A28C-76CFDEC958E6}" type="slidenum">
              <a:rPr lang="en-US" smtClean="0"/>
              <a:pPr/>
              <a:t>98</a:t>
            </a:fld>
            <a:endParaRPr lang="en-US" dirty="0"/>
          </a:p>
        </p:txBody>
      </p:sp>
    </p:spTree>
    <p:extLst>
      <p:ext uri="{BB962C8B-B14F-4D97-AF65-F5344CB8AC3E}">
        <p14:creationId xmlns:p14="http://schemas.microsoft.com/office/powerpoint/2010/main" val="385215681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sz="1100" i="1" dirty="0"/>
              <a:t>[Module 4: Legal and Policy Considerations: International Agreements]</a:t>
            </a:r>
          </a:p>
          <a:p>
            <a:pPr defTabSz="942289">
              <a:defRPr/>
            </a:pPr>
            <a:endParaRPr lang="en-US" sz="1100" i="1" dirty="0"/>
          </a:p>
          <a:p>
            <a:pPr defTabSz="942289">
              <a:defRPr/>
            </a:pPr>
            <a:r>
              <a:rPr lang="en-US" sz="1100" b="1" dirty="0"/>
              <a:t>Speaker’s Notes:</a:t>
            </a:r>
          </a:p>
          <a:p>
            <a:r>
              <a:rPr lang="en-US" sz="1200" b="0" i="0" u="none" strike="noStrike" kern="1200" baseline="0" dirty="0" smtClean="0">
                <a:solidFill>
                  <a:schemeClr val="tx1"/>
                </a:solidFill>
                <a:latin typeface="+mn-lt"/>
                <a:ea typeface="+mn-ea"/>
                <a:cs typeface="+mn-cs"/>
              </a:rPr>
              <a:t>Increasingly treaty monitoring bodies have called upon States to provide comprehensive sexual and reproductive health information and services to women and adolescents, eliminate regulatory and administrative barriers that impede women’s access to safe abortion services</a:t>
            </a:r>
          </a:p>
          <a:p>
            <a:r>
              <a:rPr lang="en-US" sz="1200" b="0" i="0" u="none" strike="noStrike" kern="1200" baseline="0" dirty="0" smtClean="0">
                <a:solidFill>
                  <a:schemeClr val="tx1"/>
                </a:solidFill>
                <a:latin typeface="+mn-lt"/>
                <a:ea typeface="+mn-ea"/>
                <a:cs typeface="+mn-cs"/>
              </a:rPr>
              <a:t>and provide treatment for abortion complications. Treaty Monitoring bodies have provided the following recommendations to states: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If they do not do so, States may not meet their treaty and constitutional obligations to respect, protect and fulfill the:</a:t>
            </a:r>
          </a:p>
          <a:p>
            <a:pPr marL="171450" indent="-171450">
              <a:buFontTx/>
              <a:buChar char="-"/>
            </a:pPr>
            <a:r>
              <a:rPr lang="en-US" sz="1200" b="0" i="0" u="none" strike="noStrike" kern="1200" baseline="0" dirty="0" smtClean="0">
                <a:solidFill>
                  <a:schemeClr val="tx1"/>
                </a:solidFill>
                <a:latin typeface="+mn-lt"/>
                <a:ea typeface="+mn-ea"/>
                <a:cs typeface="+mn-cs"/>
              </a:rPr>
              <a:t>right to life</a:t>
            </a:r>
          </a:p>
          <a:p>
            <a:pPr marL="171450" indent="-171450">
              <a:buFontTx/>
              <a:buChar char="-"/>
            </a:pPr>
            <a:r>
              <a:rPr lang="en-US" sz="1200" b="0" i="0" u="none" strike="noStrike" kern="1200" baseline="0" dirty="0" smtClean="0">
                <a:solidFill>
                  <a:schemeClr val="tx1"/>
                </a:solidFill>
                <a:latin typeface="+mn-lt"/>
                <a:ea typeface="+mn-ea"/>
                <a:cs typeface="+mn-cs"/>
              </a:rPr>
              <a:t>the right to non-discrimination </a:t>
            </a:r>
          </a:p>
          <a:p>
            <a:pPr marL="171450" indent="-171450">
              <a:buFontTx/>
              <a:buChar char="-"/>
            </a:pPr>
            <a:r>
              <a:rPr lang="en-US" sz="1200" b="0" i="0" u="none" strike="noStrike" kern="1200" baseline="0" dirty="0" smtClean="0">
                <a:solidFill>
                  <a:schemeClr val="tx1"/>
                </a:solidFill>
                <a:latin typeface="+mn-lt"/>
                <a:ea typeface="+mn-ea"/>
                <a:cs typeface="+mn-cs"/>
              </a:rPr>
              <a:t>the right to the highest attainable standard of health</a:t>
            </a:r>
          </a:p>
          <a:p>
            <a:pPr marL="171450" indent="-171450">
              <a:buFontTx/>
              <a:buChar char="-"/>
            </a:pPr>
            <a:r>
              <a:rPr lang="en-US" sz="1200" b="0" i="0" u="none" strike="noStrike" kern="1200" baseline="0" dirty="0" smtClean="0">
                <a:solidFill>
                  <a:schemeClr val="tx1"/>
                </a:solidFill>
                <a:latin typeface="+mn-lt"/>
                <a:ea typeface="+mn-ea"/>
                <a:cs typeface="+mn-cs"/>
              </a:rPr>
              <a:t>the right to be free from cruel, inhuman and degrading treatment </a:t>
            </a:r>
          </a:p>
          <a:p>
            <a:pPr marL="171450" indent="-171450">
              <a:buFontTx/>
              <a:buChar char="-"/>
            </a:pPr>
            <a:r>
              <a:rPr lang="en-US" sz="1200" b="0" i="0" u="none" strike="noStrike" kern="1200" baseline="0" dirty="0" smtClean="0">
                <a:solidFill>
                  <a:schemeClr val="tx1"/>
                </a:solidFill>
                <a:latin typeface="+mn-lt"/>
                <a:ea typeface="+mn-ea"/>
                <a:cs typeface="+mn-cs"/>
              </a:rPr>
              <a:t>the rights to privacy, confidentiality, information and education. </a:t>
            </a:r>
          </a:p>
          <a:p>
            <a:pPr>
              <a:defRPr/>
            </a:pPr>
            <a:endParaRPr lang="en-US" sz="1100" b="1" dirty="0"/>
          </a:p>
          <a:p>
            <a:pPr>
              <a:defRPr/>
            </a:pPr>
            <a:r>
              <a:rPr lang="en-US" sz="1100" b="1" dirty="0"/>
              <a:t>More information: </a:t>
            </a:r>
          </a:p>
          <a:p>
            <a:r>
              <a:rPr lang="en-US" sz="1100" i="1" dirty="0">
                <a:cs typeface="Arial" charset="0"/>
              </a:rPr>
              <a:t>You may wish to provide your audience with handouts containing the text of the relevant agreements, listed below and on the next three slides.</a:t>
            </a:r>
          </a:p>
          <a:p>
            <a:pPr marL="171450" indent="-171450">
              <a:buFont typeface="Arial" pitchFamily="34" charset="0"/>
              <a:buChar char="•"/>
            </a:pPr>
            <a:r>
              <a:rPr lang="en-GB" sz="1100" b="1" dirty="0">
                <a:cs typeface="Times New Roman" pitchFamily="18" charset="0"/>
              </a:rPr>
              <a:t>International Federation of Gynecology and Obstetrics (FIGO) Ethics Statement: </a:t>
            </a:r>
            <a:r>
              <a:rPr lang="en-US" sz="1100" dirty="0">
                <a:cs typeface="Times New Roman" pitchFamily="18" charset="0"/>
              </a:rPr>
              <a:t>“</a:t>
            </a:r>
            <a:r>
              <a:rPr lang="en-GB" sz="1100" dirty="0">
                <a:cs typeface="Times New Roman" pitchFamily="18" charset="0"/>
              </a:rPr>
              <a:t>In summary, the Committee recommended that after appropriate counselling, a woman had the right to have access to medical or surgical induced abortion, and that the health care services had an obligation to provide such services as safely as possible.” [1]</a:t>
            </a:r>
          </a:p>
          <a:p>
            <a:pPr>
              <a:spcBef>
                <a:spcPct val="60000"/>
              </a:spcBef>
            </a:pPr>
            <a:r>
              <a:rPr lang="en-GB" sz="1100" b="1" dirty="0">
                <a:cs typeface="Times New Roman" pitchFamily="18" charset="0"/>
              </a:rPr>
              <a:t>Source:</a:t>
            </a:r>
          </a:p>
          <a:p>
            <a:r>
              <a:rPr lang="en-GB" sz="1100" dirty="0">
                <a:cs typeface="Times New Roman" pitchFamily="18" charset="0"/>
              </a:rPr>
              <a:t>1. International Federation of Gynecology and Obstetrics (FIGO), </a:t>
            </a:r>
            <a:r>
              <a:rPr lang="en-GB" sz="1100" i="1" dirty="0">
                <a:cs typeface="Times New Roman" pitchFamily="18" charset="0"/>
              </a:rPr>
              <a:t>Guidelines produced by the FIGO Committee for the Study of Ethical Aspects of Human Reproduction and Women’s Health </a:t>
            </a:r>
            <a:r>
              <a:rPr lang="en-GB" sz="1100" dirty="0">
                <a:cs typeface="Times New Roman" pitchFamily="18" charset="0"/>
              </a:rPr>
              <a:t>(London: FIGO, 2000), available at http://www.figo.org/default.asp?id=6001. </a:t>
            </a:r>
            <a:endParaRPr lang="en-GB" sz="1100" i="1" dirty="0">
              <a:cs typeface="Times New Roman" pitchFamily="18" charset="0"/>
            </a:endParaRPr>
          </a:p>
          <a:p>
            <a:pPr defTabSz="942289">
              <a:defRPr/>
            </a:pPr>
            <a:endParaRPr lang="en-US" sz="1100" dirty="0"/>
          </a:p>
          <a:p>
            <a:pPr>
              <a:defRPr/>
            </a:pPr>
            <a:r>
              <a:rPr lang="en-US" sz="1100" b="1" dirty="0"/>
              <a:t>Customizing this slide: </a:t>
            </a:r>
          </a:p>
          <a:p>
            <a:pPr>
              <a:defRPr/>
            </a:pPr>
            <a:r>
              <a:rPr lang="en-US" sz="1100" i="1" dirty="0"/>
              <a:t>You can customize the slides in this module  (or add an additional slides)  with facts such as:\</a:t>
            </a:r>
          </a:p>
          <a:p>
            <a:pPr marL="171450" indent="-171450">
              <a:buFont typeface="Arial" pitchFamily="34" charset="0"/>
              <a:buChar char="•"/>
              <a:defRPr/>
            </a:pPr>
            <a:r>
              <a:rPr lang="en-US" sz="1100" i="1" dirty="0"/>
              <a:t>Titles of additional agreements, treaties and/or statements relevant to human rights and the impact on reproductive health and /or safe abortion in your region, sub-region or country</a:t>
            </a:r>
          </a:p>
          <a:p>
            <a:pPr marL="171450" indent="-171450">
              <a:buFont typeface="Arial" pitchFamily="34" charset="0"/>
              <a:buChar char="•"/>
              <a:defRPr/>
            </a:pPr>
            <a:r>
              <a:rPr lang="en-US" sz="1100" i="1" dirty="0"/>
              <a:t>The status of any actions, initiatives or advocacy related to application of these and other agreements in your country or region. </a:t>
            </a:r>
          </a:p>
          <a:p>
            <a:endParaRPr lang="en-US" sz="1100" dirty="0"/>
          </a:p>
        </p:txBody>
      </p:sp>
      <p:sp>
        <p:nvSpPr>
          <p:cNvPr id="4" name="Slide Number Placeholder 3"/>
          <p:cNvSpPr>
            <a:spLocks noGrp="1"/>
          </p:cNvSpPr>
          <p:nvPr>
            <p:ph type="sldNum" sz="quarter" idx="10"/>
          </p:nvPr>
        </p:nvSpPr>
        <p:spPr/>
        <p:txBody>
          <a:bodyPr/>
          <a:lstStyle/>
          <a:p>
            <a:fld id="{8F38D732-6D31-4EF8-A28C-76CFDEC958E6}" type="slidenum">
              <a:rPr lang="en-US" smtClean="0"/>
              <a:pPr/>
              <a:t>99</a:t>
            </a:fld>
            <a:endParaRPr lang="en-US" dirty="0"/>
          </a:p>
        </p:txBody>
      </p:sp>
    </p:spTree>
    <p:extLst>
      <p:ext uri="{BB962C8B-B14F-4D97-AF65-F5344CB8AC3E}">
        <p14:creationId xmlns:p14="http://schemas.microsoft.com/office/powerpoint/2010/main" val="3852156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dirty="0"/>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2F6EB1D-E6E8-43DA-91A4-53EA0FA08D3F}" type="datetimeFigureOut">
              <a:rPr lang="en-US" smtClean="0"/>
              <a:pPr/>
              <a:t>8/6/2018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235960-D95A-4E0B-9235-D964BC4C5E9E}" type="slidenum">
              <a:rPr lang="en-US" smtClean="0"/>
              <a:pPr/>
              <a:t>‹N›</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F6EB1D-E6E8-43DA-91A4-53EA0FA08D3F}" type="datetimeFigureOut">
              <a:rPr lang="en-US" smtClean="0"/>
              <a:pPr/>
              <a:t>8/6/2018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235960-D95A-4E0B-9235-D964BC4C5E9E}" type="slidenum">
              <a:rPr lang="en-US" smtClean="0"/>
              <a:pPr/>
              <a:t>‹N›</a:t>
            </a:fld>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F6EB1D-E6E8-43DA-91A4-53EA0FA08D3F}" type="datetimeFigureOut">
              <a:rPr lang="en-US" smtClean="0"/>
              <a:pPr/>
              <a:t>8/6/2018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235960-D95A-4E0B-9235-D964BC4C5E9E}" type="slidenum">
              <a:rPr lang="en-US" smtClean="0"/>
              <a:pPr/>
              <a:t>‹N›</a:t>
            </a:fld>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2F6EB1D-E6E8-43DA-91A4-53EA0FA08D3F}" type="datetimeFigureOut">
              <a:rPr lang="en-US" smtClean="0"/>
              <a:pPr/>
              <a:t>8/6/2018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235960-D95A-4E0B-9235-D964BC4C5E9E}" type="slidenum">
              <a:rPr lang="en-US" smtClean="0"/>
              <a:pPr/>
              <a:t>‹N›</a:t>
            </a:fld>
            <a:endParaRPr lang="en-US" dirty="0"/>
          </a:p>
        </p:txBody>
      </p:sp>
    </p:spTree>
    <p:extLst>
      <p:ext uri="{BB962C8B-B14F-4D97-AF65-F5344CB8AC3E}">
        <p14:creationId xmlns:p14="http://schemas.microsoft.com/office/powerpoint/2010/main" val="26486360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F6EB1D-E6E8-43DA-91A4-53EA0FA08D3F}" type="datetimeFigureOut">
              <a:rPr lang="en-US" smtClean="0"/>
              <a:pPr/>
              <a:t>8/6/2018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235960-D95A-4E0B-9235-D964BC4C5E9E}" type="slidenum">
              <a:rPr lang="en-US" smtClean="0"/>
              <a:pPr/>
              <a:t>‹N›</a:t>
            </a:fld>
            <a:endParaRPr lang="en-US" dirty="0"/>
          </a:p>
        </p:txBody>
      </p:sp>
    </p:spTree>
    <p:extLst>
      <p:ext uri="{BB962C8B-B14F-4D97-AF65-F5344CB8AC3E}">
        <p14:creationId xmlns:p14="http://schemas.microsoft.com/office/powerpoint/2010/main" val="24746202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F6EB1D-E6E8-43DA-91A4-53EA0FA08D3F}" type="datetimeFigureOut">
              <a:rPr lang="en-US" smtClean="0"/>
              <a:pPr/>
              <a:t>8/6/2018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235960-D95A-4E0B-9235-D964BC4C5E9E}" type="slidenum">
              <a:rPr lang="en-US" smtClean="0"/>
              <a:pPr/>
              <a:t>‹N›</a:t>
            </a:fld>
            <a:endParaRPr lang="en-US" dirty="0"/>
          </a:p>
        </p:txBody>
      </p:sp>
    </p:spTree>
    <p:extLst>
      <p:ext uri="{BB962C8B-B14F-4D97-AF65-F5344CB8AC3E}">
        <p14:creationId xmlns:p14="http://schemas.microsoft.com/office/powerpoint/2010/main" val="40166103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2F6EB1D-E6E8-43DA-91A4-53EA0FA08D3F}" type="datetimeFigureOut">
              <a:rPr lang="en-US" smtClean="0"/>
              <a:pPr/>
              <a:t>8/6/2018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235960-D95A-4E0B-9235-D964BC4C5E9E}" type="slidenum">
              <a:rPr lang="en-US" smtClean="0"/>
              <a:pPr/>
              <a:t>‹N›</a:t>
            </a:fld>
            <a:endParaRPr lang="en-US" dirty="0"/>
          </a:p>
        </p:txBody>
      </p:sp>
    </p:spTree>
    <p:extLst>
      <p:ext uri="{BB962C8B-B14F-4D97-AF65-F5344CB8AC3E}">
        <p14:creationId xmlns:p14="http://schemas.microsoft.com/office/powerpoint/2010/main" val="10964530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2F6EB1D-E6E8-43DA-91A4-53EA0FA08D3F}" type="datetimeFigureOut">
              <a:rPr lang="en-US" smtClean="0"/>
              <a:pPr/>
              <a:t>8/6/2018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8235960-D95A-4E0B-9235-D964BC4C5E9E}" type="slidenum">
              <a:rPr lang="en-US" smtClean="0"/>
              <a:pPr/>
              <a:t>‹N›</a:t>
            </a:fld>
            <a:endParaRPr lang="en-US" dirty="0"/>
          </a:p>
        </p:txBody>
      </p:sp>
    </p:spTree>
    <p:extLst>
      <p:ext uri="{BB962C8B-B14F-4D97-AF65-F5344CB8AC3E}">
        <p14:creationId xmlns:p14="http://schemas.microsoft.com/office/powerpoint/2010/main" val="28765051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2F6EB1D-E6E8-43DA-91A4-53EA0FA08D3F}" type="datetimeFigureOut">
              <a:rPr lang="en-US" smtClean="0"/>
              <a:pPr/>
              <a:t>8/6/2018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8235960-D95A-4E0B-9235-D964BC4C5E9E}" type="slidenum">
              <a:rPr lang="en-US" smtClean="0"/>
              <a:pPr/>
              <a:t>‹N›</a:t>
            </a:fld>
            <a:endParaRPr lang="en-US" dirty="0"/>
          </a:p>
        </p:txBody>
      </p:sp>
    </p:spTree>
    <p:extLst>
      <p:ext uri="{BB962C8B-B14F-4D97-AF65-F5344CB8AC3E}">
        <p14:creationId xmlns:p14="http://schemas.microsoft.com/office/powerpoint/2010/main" val="2302864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F6EB1D-E6E8-43DA-91A4-53EA0FA08D3F}" type="datetimeFigureOut">
              <a:rPr lang="en-US" smtClean="0"/>
              <a:pPr/>
              <a:t>8/6/2018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8235960-D95A-4E0B-9235-D964BC4C5E9E}" type="slidenum">
              <a:rPr lang="en-US" smtClean="0"/>
              <a:pPr/>
              <a:t>‹N›</a:t>
            </a:fld>
            <a:endParaRPr lang="en-US" dirty="0"/>
          </a:p>
        </p:txBody>
      </p:sp>
    </p:spTree>
    <p:extLst>
      <p:ext uri="{BB962C8B-B14F-4D97-AF65-F5344CB8AC3E}">
        <p14:creationId xmlns:p14="http://schemas.microsoft.com/office/powerpoint/2010/main" val="15978944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F6EB1D-E6E8-43DA-91A4-53EA0FA08D3F}" type="datetimeFigureOut">
              <a:rPr lang="en-US" smtClean="0"/>
              <a:pPr/>
              <a:t>8/6/2018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235960-D95A-4E0B-9235-D964BC4C5E9E}" type="slidenum">
              <a:rPr lang="en-US" smtClean="0"/>
              <a:pPr/>
              <a:t>‹N›</a:t>
            </a:fld>
            <a:endParaRPr lang="en-US" dirty="0"/>
          </a:p>
        </p:txBody>
      </p:sp>
    </p:spTree>
    <p:extLst>
      <p:ext uri="{BB962C8B-B14F-4D97-AF65-F5344CB8AC3E}">
        <p14:creationId xmlns:p14="http://schemas.microsoft.com/office/powerpoint/2010/main" val="1909159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42F6EB1D-E6E8-43DA-91A4-53EA0FA08D3F}" type="datetimeFigureOut">
              <a:rPr lang="en-US" smtClean="0"/>
              <a:pPr/>
              <a:t>8/6/2018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235960-D95A-4E0B-9235-D964BC4C5E9E}" type="slidenum">
              <a:rPr lang="en-US" smtClean="0"/>
              <a:pPr/>
              <a:t>‹N›</a:t>
            </a:fld>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F6EB1D-E6E8-43DA-91A4-53EA0FA08D3F}" type="datetimeFigureOut">
              <a:rPr lang="en-US" smtClean="0"/>
              <a:pPr/>
              <a:t>8/6/2018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235960-D95A-4E0B-9235-D964BC4C5E9E}" type="slidenum">
              <a:rPr lang="en-US" smtClean="0"/>
              <a:pPr/>
              <a:t>‹N›</a:t>
            </a:fld>
            <a:endParaRPr lang="en-US" dirty="0"/>
          </a:p>
        </p:txBody>
      </p:sp>
    </p:spTree>
    <p:extLst>
      <p:ext uri="{BB962C8B-B14F-4D97-AF65-F5344CB8AC3E}">
        <p14:creationId xmlns:p14="http://schemas.microsoft.com/office/powerpoint/2010/main" val="22855933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F6EB1D-E6E8-43DA-91A4-53EA0FA08D3F}" type="datetimeFigureOut">
              <a:rPr lang="en-US" smtClean="0"/>
              <a:pPr/>
              <a:t>8/6/2018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235960-D95A-4E0B-9235-D964BC4C5E9E}" type="slidenum">
              <a:rPr lang="en-US" smtClean="0"/>
              <a:pPr/>
              <a:t>‹N›</a:t>
            </a:fld>
            <a:endParaRPr lang="en-US" dirty="0"/>
          </a:p>
        </p:txBody>
      </p:sp>
    </p:spTree>
    <p:extLst>
      <p:ext uri="{BB962C8B-B14F-4D97-AF65-F5344CB8AC3E}">
        <p14:creationId xmlns:p14="http://schemas.microsoft.com/office/powerpoint/2010/main" val="11004083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F6EB1D-E6E8-43DA-91A4-53EA0FA08D3F}" type="datetimeFigureOut">
              <a:rPr lang="en-US" smtClean="0"/>
              <a:pPr/>
              <a:t>8/6/2018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235960-D95A-4E0B-9235-D964BC4C5E9E}" type="slidenum">
              <a:rPr lang="en-US" smtClean="0"/>
              <a:pPr/>
              <a:t>‹N›</a:t>
            </a:fld>
            <a:endParaRPr lang="en-US" dirty="0"/>
          </a:p>
        </p:txBody>
      </p:sp>
    </p:spTree>
    <p:extLst>
      <p:ext uri="{BB962C8B-B14F-4D97-AF65-F5344CB8AC3E}">
        <p14:creationId xmlns:p14="http://schemas.microsoft.com/office/powerpoint/2010/main" val="867018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F6EB1D-E6E8-43DA-91A4-53EA0FA08D3F}" type="datetimeFigureOut">
              <a:rPr lang="en-US" smtClean="0"/>
              <a:pPr/>
              <a:t>8/6/2018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235960-D95A-4E0B-9235-D964BC4C5E9E}" type="slidenum">
              <a:rPr lang="en-US" smtClean="0"/>
              <a:pPr/>
              <a:t>‹N›</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2F6EB1D-E6E8-43DA-91A4-53EA0FA08D3F}" type="datetimeFigureOut">
              <a:rPr lang="en-US" smtClean="0"/>
              <a:pPr/>
              <a:t>8/6/2018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235960-D95A-4E0B-9235-D964BC4C5E9E}" type="slidenum">
              <a:rPr lang="en-US" smtClean="0"/>
              <a:pPr/>
              <a:t>‹N›</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09442" y="1812927"/>
            <a:ext cx="347127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63280" y="1812927"/>
            <a:ext cx="347127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2F6EB1D-E6E8-43DA-91A4-53EA0FA08D3F}" type="datetimeFigureOut">
              <a:rPr lang="en-US" smtClean="0"/>
              <a:pPr/>
              <a:t>8/6/2018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8235960-D95A-4E0B-9235-D964BC4C5E9E}" type="slidenum">
              <a:rPr lang="en-US" smtClean="0"/>
              <a:pPr/>
              <a:t>‹N›</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2F6EB1D-E6E8-43DA-91A4-53EA0FA08D3F}" type="datetimeFigureOut">
              <a:rPr lang="en-US" smtClean="0"/>
              <a:pPr/>
              <a:t>8/6/2018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8235960-D95A-4E0B-9235-D964BC4C5E9E}" type="slidenum">
              <a:rPr lang="en-US" smtClean="0"/>
              <a:pPr/>
              <a:t>‹N›</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F6EB1D-E6E8-43DA-91A4-53EA0FA08D3F}" type="datetimeFigureOut">
              <a:rPr lang="en-US" smtClean="0"/>
              <a:pPr/>
              <a:t>8/6/2018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8235960-D95A-4E0B-9235-D964BC4C5E9E}" type="slidenum">
              <a:rPr lang="en-US" smtClean="0"/>
              <a:pPr/>
              <a:t>‹N›</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F6EB1D-E6E8-43DA-91A4-53EA0FA08D3F}" type="datetimeFigureOut">
              <a:rPr lang="en-US" smtClean="0"/>
              <a:pPr/>
              <a:t>8/6/2018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235960-D95A-4E0B-9235-D964BC4C5E9E}" type="slidenum">
              <a:rPr lang="en-US" smtClean="0"/>
              <a:pPr/>
              <a:t>‹N›</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3" y="1387058"/>
            <a:ext cx="3297953"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3" y="2500312"/>
            <a:ext cx="3297954"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F6EB1D-E6E8-43DA-91A4-53EA0FA08D3F}" type="datetimeFigureOut">
              <a:rPr lang="en-US" smtClean="0"/>
              <a:pPr/>
              <a:t>8/6/2018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235960-D95A-4E0B-9235-D964BC4C5E9E}" type="slidenum">
              <a:rPr lang="en-US" smtClean="0"/>
              <a:pPr/>
              <a:t>‹N›</a:t>
            </a:fld>
            <a:endParaRPr lang="en-US" dirty="0"/>
          </a:p>
        </p:txBody>
      </p:sp>
      <p:grpSp>
        <p:nvGrpSpPr>
          <p:cNvPr id="16" name="Group 15"/>
          <p:cNvGrpSpPr/>
          <p:nvPr/>
        </p:nvGrpSpPr>
        <p:grpSpPr>
          <a:xfrm>
            <a:off x="4516154" y="994387"/>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8" name="Picture Placeholder 17"/>
          <p:cNvSpPr>
            <a:spLocks noGrp="1"/>
          </p:cNvSpPr>
          <p:nvPr>
            <p:ph type="pic" sz="quarter" idx="14"/>
          </p:nvPr>
        </p:nvSpPr>
        <p:spPr>
          <a:xfrm>
            <a:off x="4674192" y="1601512"/>
            <a:ext cx="3429000" cy="3429000"/>
          </a:xfrm>
          <a:prstGeom prst="ellipse">
            <a:avLst/>
          </a:prstGeom>
          <a:ln w="76200">
            <a:solidFill>
              <a:schemeClr val="tx2">
                <a:lumMod val="75000"/>
              </a:schemeClr>
            </a:solidFill>
          </a:ln>
        </p:spPr>
        <p:txBody>
          <a:bodyPr/>
          <a:lstStyle/>
          <a:p>
            <a:r>
              <a:rPr lang="en-US" dirty="0" smtClean="0"/>
              <a:t>Click icon to add picture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D5900"/>
        </a:solidFill>
        <a:effectLst/>
      </p:bgPr>
    </p:bg>
    <p:spTree>
      <p:nvGrpSpPr>
        <p:cNvPr id="1" name=""/>
        <p:cNvGrpSpPr/>
        <p:nvPr/>
      </p:nvGrpSpPr>
      <p:grpSpPr>
        <a:xfrm>
          <a:off x="0" y="0"/>
          <a:ext cx="0" cy="0"/>
          <a:chOff x="0" y="0"/>
          <a:chExt cx="0" cy="0"/>
        </a:xfrm>
      </p:grpSpPr>
      <p:sp>
        <p:nvSpPr>
          <p:cNvPr id="56" name="Oval 55"/>
          <p:cNvSpPr>
            <a:spLocks noChangeAspect="1"/>
          </p:cNvSpPr>
          <p:nvPr/>
        </p:nvSpPr>
        <p:spPr>
          <a:xfrm>
            <a:off x="-69625" y="4042576"/>
            <a:ext cx="1743945" cy="1909234"/>
          </a:xfrm>
          <a:custGeom>
            <a:avLst/>
            <a:gdLst/>
            <a:ahLst/>
            <a:cxnLst/>
            <a:rect l="l" t="t" r="r" b="b"/>
            <a:pathLst>
              <a:path w="1743945" h="1909234">
                <a:moveTo>
                  <a:pt x="789328" y="0"/>
                </a:moveTo>
                <a:cubicBezTo>
                  <a:pt x="1316548" y="0"/>
                  <a:pt x="1743945" y="427397"/>
                  <a:pt x="1743945" y="954617"/>
                </a:cubicBezTo>
                <a:cubicBezTo>
                  <a:pt x="1743945" y="1481837"/>
                  <a:pt x="1316548" y="1909234"/>
                  <a:pt x="789328" y="1909234"/>
                </a:cubicBezTo>
                <a:cubicBezTo>
                  <a:pt x="461080" y="1909234"/>
                  <a:pt x="171527" y="1743562"/>
                  <a:pt x="0" y="1491086"/>
                </a:cubicBezTo>
                <a:lnTo>
                  <a:pt x="0" y="418149"/>
                </a:lnTo>
                <a:cubicBezTo>
                  <a:pt x="171527" y="165673"/>
                  <a:pt x="461080" y="0"/>
                  <a:pt x="789328"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ln w="317500">
                <a:solidFill>
                  <a:schemeClr val="tx1"/>
                </a:solidFill>
              </a:ln>
            </a:endParaRPr>
          </a:p>
        </p:txBody>
      </p:sp>
      <p:sp>
        <p:nvSpPr>
          <p:cNvPr id="53" name="Oval 52"/>
          <p:cNvSpPr>
            <a:spLocks noChangeAspect="1"/>
          </p:cNvSpPr>
          <p:nvPr/>
        </p:nvSpPr>
        <p:spPr>
          <a:xfrm>
            <a:off x="520638" y="1095310"/>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ln w="317500">
                <a:solidFill>
                  <a:schemeClr val="tx1"/>
                </a:solidFill>
              </a:ln>
            </a:endParaRPr>
          </a:p>
        </p:txBody>
      </p:sp>
      <p:sp>
        <p:nvSpPr>
          <p:cNvPr id="52" name="Oval 51"/>
          <p:cNvSpPr>
            <a:spLocks noChangeAspect="1"/>
          </p:cNvSpPr>
          <p:nvPr/>
        </p:nvSpPr>
        <p:spPr>
          <a:xfrm>
            <a:off x="1878729" y="282933"/>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ln w="317500">
                <a:solidFill>
                  <a:schemeClr val="tx1"/>
                </a:solidFill>
              </a:ln>
            </a:endParaRPr>
          </a:p>
        </p:txBody>
      </p:sp>
      <p:sp>
        <p:nvSpPr>
          <p:cNvPr id="54" name="Oval 53"/>
          <p:cNvSpPr>
            <a:spLocks noChangeAspect="1"/>
          </p:cNvSpPr>
          <p:nvPr/>
        </p:nvSpPr>
        <p:spPr>
          <a:xfrm>
            <a:off x="520637" y="5729135"/>
            <a:ext cx="1909234" cy="1193756"/>
          </a:xfrm>
          <a:custGeom>
            <a:avLst/>
            <a:gdLst/>
            <a:ahLst/>
            <a:cxnLst/>
            <a:rect l="l" t="t" r="r" b="b"/>
            <a:pathLst>
              <a:path w="1909234" h="1193756">
                <a:moveTo>
                  <a:pt x="954617" y="0"/>
                </a:moveTo>
                <a:cubicBezTo>
                  <a:pt x="1481837" y="0"/>
                  <a:pt x="1909234" y="427397"/>
                  <a:pt x="1909234" y="954617"/>
                </a:cubicBezTo>
                <a:cubicBezTo>
                  <a:pt x="1909234" y="1037305"/>
                  <a:pt x="1898721" y="1117537"/>
                  <a:pt x="1877819" y="1193756"/>
                </a:cubicBezTo>
                <a:lnTo>
                  <a:pt x="31415" y="1193756"/>
                </a:lnTo>
                <a:cubicBezTo>
                  <a:pt x="10513" y="1117537"/>
                  <a:pt x="0" y="1037305"/>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ln w="317500">
                <a:solidFill>
                  <a:schemeClr val="tx1"/>
                </a:solidFill>
              </a:ln>
            </a:endParaRPr>
          </a:p>
        </p:txBody>
      </p:sp>
      <p:sp>
        <p:nvSpPr>
          <p:cNvPr id="130" name="Oval 129"/>
          <p:cNvSpPr>
            <a:spLocks noChangeAspect="1"/>
          </p:cNvSpPr>
          <p:nvPr/>
        </p:nvSpPr>
        <p:spPr>
          <a:xfrm>
            <a:off x="-46711" y="-61709"/>
            <a:ext cx="1449107" cy="1677064"/>
          </a:xfrm>
          <a:custGeom>
            <a:avLst/>
            <a:gdLst/>
            <a:ahLst/>
            <a:cxnLst/>
            <a:rect l="l" t="t" r="r" b="b"/>
            <a:pathLst>
              <a:path w="1449107" h="1677064">
                <a:moveTo>
                  <a:pt x="0" y="0"/>
                </a:moveTo>
                <a:lnTo>
                  <a:pt x="1112019" y="0"/>
                </a:lnTo>
                <a:cubicBezTo>
                  <a:pt x="1319407" y="171874"/>
                  <a:pt x="1449107" y="432014"/>
                  <a:pt x="1449107" y="722447"/>
                </a:cubicBezTo>
                <a:cubicBezTo>
                  <a:pt x="1449107" y="1249667"/>
                  <a:pt x="1021710" y="1677064"/>
                  <a:pt x="494490" y="1677064"/>
                </a:cubicBezTo>
                <a:cubicBezTo>
                  <a:pt x="313232" y="1677064"/>
                  <a:pt x="143772" y="1626546"/>
                  <a:pt x="0" y="1537872"/>
                </a:cubicBezTo>
                <a:close/>
              </a:path>
            </a:pathLst>
          </a:custGeom>
          <a:solidFill>
            <a:schemeClr val="tx2">
              <a:lumMod val="75000"/>
              <a:alpha val="14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ln w="317500">
                <a:solidFill>
                  <a:schemeClr val="tx1"/>
                </a:solidFill>
              </a:ln>
            </a:endParaRPr>
          </a:p>
        </p:txBody>
      </p:sp>
      <p:sp>
        <p:nvSpPr>
          <p:cNvPr id="131" name="Oval 130"/>
          <p:cNvSpPr>
            <a:spLocks noChangeAspect="1"/>
          </p:cNvSpPr>
          <p:nvPr/>
        </p:nvSpPr>
        <p:spPr>
          <a:xfrm>
            <a:off x="924113" y="-161623"/>
            <a:ext cx="1909233" cy="1909233"/>
          </a:xfrm>
          <a:prstGeom prst="ellipse">
            <a:avLst/>
          </a:prstGeom>
          <a:solidFill>
            <a:schemeClr val="tx2">
              <a:lumMod val="75000"/>
              <a:alpha val="2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ln w="317500">
                <a:solidFill>
                  <a:schemeClr val="tx1"/>
                </a:solidFill>
              </a:ln>
            </a:endParaRPr>
          </a:p>
        </p:txBody>
      </p:sp>
      <p:sp>
        <p:nvSpPr>
          <p:cNvPr id="132" name="Oval 131"/>
          <p:cNvSpPr>
            <a:spLocks noChangeAspect="1"/>
          </p:cNvSpPr>
          <p:nvPr/>
        </p:nvSpPr>
        <p:spPr>
          <a:xfrm>
            <a:off x="0" y="66073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ln w="317500">
                <a:solidFill>
                  <a:schemeClr val="tx1"/>
                </a:solidFill>
              </a:ln>
            </a:endParaRPr>
          </a:p>
        </p:txBody>
      </p:sp>
      <p:sp>
        <p:nvSpPr>
          <p:cNvPr id="133" name="Oval 132"/>
          <p:cNvSpPr>
            <a:spLocks noChangeAspect="1"/>
          </p:cNvSpPr>
          <p:nvPr/>
        </p:nvSpPr>
        <p:spPr>
          <a:xfrm>
            <a:off x="7497531" y="-61709"/>
            <a:ext cx="1694467" cy="1677064"/>
          </a:xfrm>
          <a:custGeom>
            <a:avLst/>
            <a:gdLst/>
            <a:ahLst/>
            <a:cxnLst/>
            <a:rect l="l" t="t" r="r" b="b"/>
            <a:pathLst>
              <a:path w="1694467" h="1677064">
                <a:moveTo>
                  <a:pt x="337088" y="0"/>
                </a:moveTo>
                <a:lnTo>
                  <a:pt x="1573463" y="0"/>
                </a:lnTo>
                <a:cubicBezTo>
                  <a:pt x="1618202" y="37449"/>
                  <a:pt x="1658454" y="79950"/>
                  <a:pt x="1694467" y="126010"/>
                </a:cubicBezTo>
                <a:lnTo>
                  <a:pt x="1694467" y="1318884"/>
                </a:lnTo>
                <a:cubicBezTo>
                  <a:pt x="1522840" y="1538397"/>
                  <a:pt x="1254922" y="1677064"/>
                  <a:pt x="954617" y="1677064"/>
                </a:cubicBezTo>
                <a:cubicBezTo>
                  <a:pt x="427397" y="1677064"/>
                  <a:pt x="0" y="1249667"/>
                  <a:pt x="0" y="722447"/>
                </a:cubicBezTo>
                <a:cubicBezTo>
                  <a:pt x="0" y="432014"/>
                  <a:pt x="129700" y="171874"/>
                  <a:pt x="337088" y="0"/>
                </a:cubicBezTo>
                <a:close/>
              </a:path>
            </a:pathLst>
          </a:custGeom>
          <a:solidFill>
            <a:schemeClr val="accent3">
              <a:lumMod val="60000"/>
              <a:lumOff val="40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ln w="317500">
                <a:solidFill>
                  <a:schemeClr val="tx1"/>
                </a:solidFill>
              </a:ln>
            </a:endParaRPr>
          </a:p>
        </p:txBody>
      </p:sp>
      <p:sp>
        <p:nvSpPr>
          <p:cNvPr id="134" name="Oval 133"/>
          <p:cNvSpPr>
            <a:spLocks noChangeAspect="1"/>
          </p:cNvSpPr>
          <p:nvPr/>
        </p:nvSpPr>
        <p:spPr>
          <a:xfrm>
            <a:off x="6117502" y="-61708"/>
            <a:ext cx="1909234" cy="1705448"/>
          </a:xfrm>
          <a:custGeom>
            <a:avLst/>
            <a:gdLst/>
            <a:ahLst/>
            <a:cxnLst/>
            <a:rect l="l" t="t" r="r" b="b"/>
            <a:pathLst>
              <a:path w="1909234" h="1705448">
                <a:moveTo>
                  <a:pt x="371490" y="0"/>
                </a:moveTo>
                <a:lnTo>
                  <a:pt x="1537745" y="0"/>
                </a:lnTo>
                <a:cubicBezTo>
                  <a:pt x="1764760" y="171517"/>
                  <a:pt x="1909234" y="444302"/>
                  <a:pt x="1909234" y="750831"/>
                </a:cubicBezTo>
                <a:cubicBezTo>
                  <a:pt x="1909234" y="1278051"/>
                  <a:pt x="1481837" y="1705448"/>
                  <a:pt x="954617" y="1705448"/>
                </a:cubicBezTo>
                <a:cubicBezTo>
                  <a:pt x="427397" y="1705448"/>
                  <a:pt x="0" y="1278051"/>
                  <a:pt x="0" y="750831"/>
                </a:cubicBezTo>
                <a:cubicBezTo>
                  <a:pt x="0" y="444302"/>
                  <a:pt x="144474" y="171517"/>
                  <a:pt x="371490" y="0"/>
                </a:cubicBezTo>
                <a:close/>
              </a:path>
            </a:pathLst>
          </a:cu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ln w="317500">
                <a:solidFill>
                  <a:schemeClr val="tx1"/>
                </a:solidFill>
              </a:ln>
            </a:endParaRPr>
          </a:p>
        </p:txBody>
      </p:sp>
      <p:sp>
        <p:nvSpPr>
          <p:cNvPr id="135" name="Oval 134"/>
          <p:cNvSpPr>
            <a:spLocks noChangeAspect="1"/>
          </p:cNvSpPr>
          <p:nvPr/>
        </p:nvSpPr>
        <p:spPr>
          <a:xfrm>
            <a:off x="7494454" y="1095309"/>
            <a:ext cx="1697544" cy="1909234"/>
          </a:xfrm>
          <a:custGeom>
            <a:avLst/>
            <a:gdLst/>
            <a:ahLst/>
            <a:cxnLst/>
            <a:rect l="l" t="t" r="r" b="b"/>
            <a:pathLst>
              <a:path w="1697544" h="1909234">
                <a:moveTo>
                  <a:pt x="954617" y="0"/>
                </a:moveTo>
                <a:cubicBezTo>
                  <a:pt x="1256666" y="0"/>
                  <a:pt x="1525952" y="140283"/>
                  <a:pt x="1697544" y="361910"/>
                </a:cubicBezTo>
                <a:lnTo>
                  <a:pt x="1697544" y="1547324"/>
                </a:lnTo>
                <a:cubicBezTo>
                  <a:pt x="1525952" y="1768951"/>
                  <a:pt x="1256666" y="1909234"/>
                  <a:pt x="954617" y="1909234"/>
                </a:cubicBezTo>
                <a:cubicBezTo>
                  <a:pt x="427397" y="1909234"/>
                  <a:pt x="0" y="1481837"/>
                  <a:pt x="0" y="954617"/>
                </a:cubicBezTo>
                <a:cubicBezTo>
                  <a:pt x="0" y="427397"/>
                  <a:pt x="427397" y="0"/>
                  <a:pt x="954617" y="0"/>
                </a:cubicBezTo>
                <a:close/>
              </a:path>
            </a:pathLst>
          </a:cu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ln w="317500">
                <a:solidFill>
                  <a:schemeClr val="tx1"/>
                </a:solidFill>
              </a:ln>
            </a:endParaRPr>
          </a:p>
        </p:txBody>
      </p:sp>
      <p:sp>
        <p:nvSpPr>
          <p:cNvPr id="136" name="Oval 135"/>
          <p:cNvSpPr>
            <a:spLocks noChangeAspect="1"/>
          </p:cNvSpPr>
          <p:nvPr/>
        </p:nvSpPr>
        <p:spPr>
          <a:xfrm>
            <a:off x="8056674" y="5140346"/>
            <a:ext cx="1137194" cy="1759729"/>
          </a:xfrm>
          <a:custGeom>
            <a:avLst/>
            <a:gdLst/>
            <a:ahLst/>
            <a:cxnLst/>
            <a:rect l="l" t="t" r="r" b="b"/>
            <a:pathLst>
              <a:path w="1137194" h="1759729">
                <a:moveTo>
                  <a:pt x="954617" y="0"/>
                </a:moveTo>
                <a:cubicBezTo>
                  <a:pt x="1017088" y="0"/>
                  <a:pt x="1078157" y="6001"/>
                  <a:pt x="1137194" y="17897"/>
                </a:cubicBezTo>
                <a:lnTo>
                  <a:pt x="1137194" y="1759729"/>
                </a:lnTo>
                <a:lnTo>
                  <a:pt x="443151" y="1759729"/>
                </a:lnTo>
                <a:cubicBezTo>
                  <a:pt x="176544" y="1591075"/>
                  <a:pt x="0" y="1293463"/>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ln w="317500">
                <a:solidFill>
                  <a:schemeClr val="tx1"/>
                </a:solidFill>
              </a:ln>
            </a:endParaRPr>
          </a:p>
        </p:txBody>
      </p:sp>
      <p:sp>
        <p:nvSpPr>
          <p:cNvPr id="137" name="Oval 136"/>
          <p:cNvSpPr>
            <a:spLocks noChangeAspect="1"/>
          </p:cNvSpPr>
          <p:nvPr/>
        </p:nvSpPr>
        <p:spPr>
          <a:xfrm>
            <a:off x="6661711" y="4362912"/>
            <a:ext cx="1909233" cy="1909233"/>
          </a:xfrm>
          <a:prstGeom prst="ellipse">
            <a:avLst/>
          </a:prstGeom>
          <a:solidFill>
            <a:schemeClr val="tx2">
              <a:lumMod val="75000"/>
              <a:alpha val="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ln w="317500">
                <a:solidFill>
                  <a:schemeClr val="tx1"/>
                </a:solidFill>
              </a:ln>
            </a:endParaRPr>
          </a:p>
        </p:txBody>
      </p:sp>
      <p:sp>
        <p:nvSpPr>
          <p:cNvPr id="138" name="Oval 137"/>
          <p:cNvSpPr>
            <a:spLocks noChangeAspect="1"/>
          </p:cNvSpPr>
          <p:nvPr/>
        </p:nvSpPr>
        <p:spPr>
          <a:xfrm>
            <a:off x="-69625" y="4948766"/>
            <a:ext cx="1353860" cy="1909234"/>
          </a:xfrm>
          <a:custGeom>
            <a:avLst/>
            <a:gdLst/>
            <a:ahLst/>
            <a:cxnLst/>
            <a:rect l="l" t="t" r="r" b="b"/>
            <a:pathLst>
              <a:path w="1353860" h="1909234">
                <a:moveTo>
                  <a:pt x="399243" y="0"/>
                </a:moveTo>
                <a:cubicBezTo>
                  <a:pt x="926463" y="0"/>
                  <a:pt x="1353860" y="427397"/>
                  <a:pt x="1353860" y="954617"/>
                </a:cubicBezTo>
                <a:cubicBezTo>
                  <a:pt x="1353860" y="1481837"/>
                  <a:pt x="926463" y="1909234"/>
                  <a:pt x="399243" y="1909234"/>
                </a:cubicBezTo>
                <a:cubicBezTo>
                  <a:pt x="256544" y="1909234"/>
                  <a:pt x="121158" y="1877924"/>
                  <a:pt x="0" y="1820890"/>
                </a:cubicBezTo>
                <a:lnTo>
                  <a:pt x="0" y="88345"/>
                </a:lnTo>
                <a:cubicBezTo>
                  <a:pt x="121158" y="31311"/>
                  <a:pt x="256544" y="0"/>
                  <a:pt x="399243"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ln w="317500">
                <a:solidFill>
                  <a:schemeClr val="tx1"/>
                </a:solidFill>
              </a:ln>
            </a:endParaRPr>
          </a:p>
        </p:txBody>
      </p:sp>
      <p:sp>
        <p:nvSpPr>
          <p:cNvPr id="139" name="Oval 138"/>
          <p:cNvSpPr>
            <a:spLocks noChangeAspect="1"/>
          </p:cNvSpPr>
          <p:nvPr/>
        </p:nvSpPr>
        <p:spPr>
          <a:xfrm>
            <a:off x="708471" y="4790336"/>
            <a:ext cx="1909233" cy="1909233"/>
          </a:xfrm>
          <a:prstGeom prst="ellipse">
            <a:avLst/>
          </a:pr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ln w="317500">
                <a:solidFill>
                  <a:schemeClr val="tx1"/>
                </a:solidFill>
              </a:ln>
            </a:endParaRPr>
          </a:p>
        </p:txBody>
      </p:sp>
      <p:sp>
        <p:nvSpPr>
          <p:cNvPr id="140" name="Oval 139"/>
          <p:cNvSpPr>
            <a:spLocks noChangeAspect="1"/>
          </p:cNvSpPr>
          <p:nvPr/>
        </p:nvSpPr>
        <p:spPr>
          <a:xfrm>
            <a:off x="6117503" y="78398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ln w="317500">
                <a:solidFill>
                  <a:schemeClr val="tx1"/>
                </a:solidFill>
              </a:ln>
            </a:endParaRPr>
          </a:p>
        </p:txBody>
      </p:sp>
      <p:sp>
        <p:nvSpPr>
          <p:cNvPr id="141" name="Oval 140"/>
          <p:cNvSpPr>
            <a:spLocks noChangeAspect="1"/>
          </p:cNvSpPr>
          <p:nvPr/>
        </p:nvSpPr>
        <p:spPr>
          <a:xfrm>
            <a:off x="6459053" y="5140346"/>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ln w="317500">
                <a:solidFill>
                  <a:schemeClr val="tx1"/>
                </a:solidFill>
              </a:ln>
            </a:endParaRPr>
          </a:p>
        </p:txBody>
      </p:sp>
      <p:sp>
        <p:nvSpPr>
          <p:cNvPr id="118" name="Oval 117"/>
          <p:cNvSpPr>
            <a:spLocks noChangeAspect="1"/>
          </p:cNvSpPr>
          <p:nvPr/>
        </p:nvSpPr>
        <p:spPr>
          <a:xfrm>
            <a:off x="8398204" y="597861"/>
            <a:ext cx="793794" cy="1252918"/>
          </a:xfrm>
          <a:custGeom>
            <a:avLst/>
            <a:gdLst/>
            <a:ahLst/>
            <a:cxnLst/>
            <a:rect l="l" t="t" r="r" b="b"/>
            <a:pathLst>
              <a:path w="793794" h="1252918">
                <a:moveTo>
                  <a:pt x="626459" y="0"/>
                </a:moveTo>
                <a:cubicBezTo>
                  <a:pt x="684682" y="0"/>
                  <a:pt x="741049" y="7943"/>
                  <a:pt x="793794" y="25480"/>
                </a:cubicBezTo>
                <a:lnTo>
                  <a:pt x="793794" y="1227438"/>
                </a:lnTo>
                <a:cubicBezTo>
                  <a:pt x="741049" y="1244975"/>
                  <a:pt x="684682" y="1252918"/>
                  <a:pt x="626459" y="1252918"/>
                </a:cubicBezTo>
                <a:cubicBezTo>
                  <a:pt x="280475" y="1252918"/>
                  <a:pt x="0" y="972443"/>
                  <a:pt x="0" y="626459"/>
                </a:cubicBezTo>
                <a:cubicBezTo>
                  <a:pt x="0" y="280475"/>
                  <a:pt x="280475" y="0"/>
                  <a:pt x="626459"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6350100" y="206512"/>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20" name="Oval 119"/>
          <p:cNvSpPr>
            <a:spLocks noChangeAspect="1"/>
          </p:cNvSpPr>
          <p:nvPr/>
        </p:nvSpPr>
        <p:spPr>
          <a:xfrm>
            <a:off x="6872127" y="1450645"/>
            <a:ext cx="1218253" cy="1218253"/>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21" name="Oval 120"/>
          <p:cNvSpPr>
            <a:spLocks noChangeAspect="1"/>
          </p:cNvSpPr>
          <p:nvPr/>
        </p:nvSpPr>
        <p:spPr>
          <a:xfrm>
            <a:off x="7219068" y="2049927"/>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22" name="Oval 121"/>
          <p:cNvSpPr>
            <a:spLocks noChangeAspect="1"/>
          </p:cNvSpPr>
          <p:nvPr/>
        </p:nvSpPr>
        <p:spPr>
          <a:xfrm>
            <a:off x="7749416" y="2661634"/>
            <a:ext cx="721308" cy="721308"/>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23" name="Oval 122"/>
          <p:cNvSpPr>
            <a:spLocks noChangeAspect="1"/>
          </p:cNvSpPr>
          <p:nvPr/>
        </p:nvSpPr>
        <p:spPr>
          <a:xfrm>
            <a:off x="685054" y="-100976"/>
            <a:ext cx="1193676" cy="697815"/>
          </a:xfrm>
          <a:custGeom>
            <a:avLst/>
            <a:gdLst/>
            <a:ahLst/>
            <a:cxnLst/>
            <a:rect l="l" t="t" r="r" b="b"/>
            <a:pathLst>
              <a:path w="1193676" h="697815">
                <a:moveTo>
                  <a:pt x="10179" y="0"/>
                </a:moveTo>
                <a:lnTo>
                  <a:pt x="1183497" y="0"/>
                </a:lnTo>
                <a:cubicBezTo>
                  <a:pt x="1190746" y="32633"/>
                  <a:pt x="1193676" y="66463"/>
                  <a:pt x="1193676" y="100977"/>
                </a:cubicBezTo>
                <a:cubicBezTo>
                  <a:pt x="1193676" y="430602"/>
                  <a:pt x="926463" y="697815"/>
                  <a:pt x="596838" y="697815"/>
                </a:cubicBezTo>
                <a:cubicBezTo>
                  <a:pt x="267213" y="697815"/>
                  <a:pt x="0" y="430602"/>
                  <a:pt x="0" y="100977"/>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24" name="Oval 123"/>
          <p:cNvSpPr>
            <a:spLocks noChangeAspect="1"/>
          </p:cNvSpPr>
          <p:nvPr/>
        </p:nvSpPr>
        <p:spPr>
          <a:xfrm>
            <a:off x="1502638" y="-100976"/>
            <a:ext cx="1029028" cy="459889"/>
          </a:xfrm>
          <a:custGeom>
            <a:avLst/>
            <a:gdLst/>
            <a:ahLst/>
            <a:cxnLst/>
            <a:rect l="l" t="t" r="r" b="b"/>
            <a:pathLst>
              <a:path w="1029028" h="459889">
                <a:moveTo>
                  <a:pt x="0" y="0"/>
                </a:moveTo>
                <a:lnTo>
                  <a:pt x="1029028" y="0"/>
                </a:lnTo>
                <a:cubicBezTo>
                  <a:pt x="1001386" y="259074"/>
                  <a:pt x="781401" y="459889"/>
                  <a:pt x="514514" y="459889"/>
                </a:cubicBezTo>
                <a:cubicBezTo>
                  <a:pt x="247627" y="459889"/>
                  <a:pt x="27642" y="259074"/>
                  <a:pt x="0"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69624" y="-100976"/>
            <a:ext cx="590263" cy="612289"/>
          </a:xfrm>
          <a:custGeom>
            <a:avLst/>
            <a:gdLst/>
            <a:ahLst/>
            <a:cxnLst/>
            <a:rect l="l" t="t" r="r" b="b"/>
            <a:pathLst>
              <a:path w="590263" h="612289">
                <a:moveTo>
                  <a:pt x="0" y="0"/>
                </a:moveTo>
                <a:lnTo>
                  <a:pt x="581024" y="0"/>
                </a:lnTo>
                <a:cubicBezTo>
                  <a:pt x="587493" y="29611"/>
                  <a:pt x="590263" y="60308"/>
                  <a:pt x="590263" y="91651"/>
                </a:cubicBezTo>
                <a:cubicBezTo>
                  <a:pt x="590263" y="379191"/>
                  <a:pt x="357165" y="612289"/>
                  <a:pt x="69625" y="612289"/>
                </a:cubicBezTo>
                <a:lnTo>
                  <a:pt x="0" y="605270"/>
                </a:ln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26" name="Oval 125"/>
          <p:cNvSpPr>
            <a:spLocks noChangeAspect="1"/>
          </p:cNvSpPr>
          <p:nvPr/>
        </p:nvSpPr>
        <p:spPr>
          <a:xfrm>
            <a:off x="277432" y="4321783"/>
            <a:ext cx="1396887" cy="1396887"/>
          </a:xfrm>
          <a:prstGeom prst="ellipse">
            <a:avLst/>
          </a:pr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27" name="Oval 126"/>
          <p:cNvSpPr>
            <a:spLocks noChangeAspect="1"/>
          </p:cNvSpPr>
          <p:nvPr/>
        </p:nvSpPr>
        <p:spPr>
          <a:xfrm>
            <a:off x="5792131" y="6489965"/>
            <a:ext cx="1115939" cy="443769"/>
          </a:xfrm>
          <a:custGeom>
            <a:avLst/>
            <a:gdLst/>
            <a:ahLst/>
            <a:cxnLst/>
            <a:rect l="l" t="t" r="r" b="b"/>
            <a:pathLst>
              <a:path w="1115939" h="443769">
                <a:moveTo>
                  <a:pt x="557969" y="0"/>
                </a:moveTo>
                <a:cubicBezTo>
                  <a:pt x="830120" y="0"/>
                  <a:pt x="1058049" y="189335"/>
                  <a:pt x="1115939" y="443769"/>
                </a:cubicBezTo>
                <a:lnTo>
                  <a:pt x="0" y="443769"/>
                </a:lnTo>
                <a:cubicBezTo>
                  <a:pt x="57889" y="189335"/>
                  <a:pt x="285818" y="0"/>
                  <a:pt x="55796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28" name="Oval 127"/>
          <p:cNvSpPr>
            <a:spLocks noChangeAspect="1"/>
          </p:cNvSpPr>
          <p:nvPr/>
        </p:nvSpPr>
        <p:spPr>
          <a:xfrm>
            <a:off x="6127999" y="6408840"/>
            <a:ext cx="1237019" cy="524894"/>
          </a:xfrm>
          <a:custGeom>
            <a:avLst/>
            <a:gdLst/>
            <a:ahLst/>
            <a:cxnLst/>
            <a:rect l="l" t="t" r="r" b="b"/>
            <a:pathLst>
              <a:path w="1237019" h="524894">
                <a:moveTo>
                  <a:pt x="618509" y="0"/>
                </a:moveTo>
                <a:cubicBezTo>
                  <a:pt x="930325" y="0"/>
                  <a:pt x="1189147" y="226891"/>
                  <a:pt x="1237019" y="524894"/>
                </a:cubicBezTo>
                <a:lnTo>
                  <a:pt x="0" y="524894"/>
                </a:lnTo>
                <a:cubicBezTo>
                  <a:pt x="47872" y="226891"/>
                  <a:pt x="306694" y="0"/>
                  <a:pt x="61850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29" name="Oval 128"/>
          <p:cNvSpPr>
            <a:spLocks noChangeAspect="1"/>
          </p:cNvSpPr>
          <p:nvPr/>
        </p:nvSpPr>
        <p:spPr>
          <a:xfrm>
            <a:off x="7577655" y="6408841"/>
            <a:ext cx="1211408" cy="524893"/>
          </a:xfrm>
          <a:custGeom>
            <a:avLst/>
            <a:gdLst/>
            <a:ahLst/>
            <a:cxnLst/>
            <a:rect l="l" t="t" r="r" b="b"/>
            <a:pathLst>
              <a:path w="1211408" h="524893">
                <a:moveTo>
                  <a:pt x="605704" y="0"/>
                </a:moveTo>
                <a:cubicBezTo>
                  <a:pt x="914574" y="0"/>
                  <a:pt x="1170243" y="227782"/>
                  <a:pt x="1211408" y="524893"/>
                </a:cubicBezTo>
                <a:lnTo>
                  <a:pt x="0" y="524893"/>
                </a:lnTo>
                <a:cubicBezTo>
                  <a:pt x="41165" y="227782"/>
                  <a:pt x="296834" y="0"/>
                  <a:pt x="605704"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97" name="Oval 96"/>
          <p:cNvSpPr>
            <a:spLocks noChangeAspect="1"/>
          </p:cNvSpPr>
          <p:nvPr/>
        </p:nvSpPr>
        <p:spPr>
          <a:xfrm>
            <a:off x="11073" y="4941986"/>
            <a:ext cx="611230" cy="61123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98" name="Oval 97"/>
          <p:cNvSpPr>
            <a:spLocks noChangeAspect="1"/>
          </p:cNvSpPr>
          <p:nvPr/>
        </p:nvSpPr>
        <p:spPr>
          <a:xfrm>
            <a:off x="-69625" y="6172569"/>
            <a:ext cx="778097" cy="750322"/>
          </a:xfrm>
          <a:custGeom>
            <a:avLst/>
            <a:gdLst/>
            <a:ahLst/>
            <a:cxnLst/>
            <a:rect l="l" t="t" r="r" b="b"/>
            <a:pathLst>
              <a:path w="778097" h="750322">
                <a:moveTo>
                  <a:pt x="261411" y="0"/>
                </a:moveTo>
                <a:cubicBezTo>
                  <a:pt x="546769" y="0"/>
                  <a:pt x="778097" y="231328"/>
                  <a:pt x="778097" y="516686"/>
                </a:cubicBezTo>
                <a:cubicBezTo>
                  <a:pt x="778097" y="601179"/>
                  <a:pt x="757816" y="680934"/>
                  <a:pt x="719843" y="750322"/>
                </a:cubicBezTo>
                <a:lnTo>
                  <a:pt x="0" y="750322"/>
                </a:lnTo>
                <a:lnTo>
                  <a:pt x="0" y="73330"/>
                </a:lnTo>
                <a:cubicBezTo>
                  <a:pt x="75863" y="26083"/>
                  <a:pt x="165591" y="0"/>
                  <a:pt x="261411"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99" name="Oval 98"/>
          <p:cNvSpPr>
            <a:spLocks noChangeAspect="1"/>
          </p:cNvSpPr>
          <p:nvPr/>
        </p:nvSpPr>
        <p:spPr>
          <a:xfrm>
            <a:off x="-69625" y="5158575"/>
            <a:ext cx="563524" cy="897560"/>
          </a:xfrm>
          <a:custGeom>
            <a:avLst/>
            <a:gdLst/>
            <a:ahLst/>
            <a:cxnLst/>
            <a:rect l="l" t="t" r="r" b="b"/>
            <a:pathLst>
              <a:path w="563524" h="897560">
                <a:moveTo>
                  <a:pt x="114744" y="0"/>
                </a:moveTo>
                <a:cubicBezTo>
                  <a:pt x="362598" y="0"/>
                  <a:pt x="563524" y="200926"/>
                  <a:pt x="563524" y="448780"/>
                </a:cubicBezTo>
                <a:cubicBezTo>
                  <a:pt x="563524" y="696634"/>
                  <a:pt x="362598" y="897560"/>
                  <a:pt x="114744" y="897560"/>
                </a:cubicBezTo>
                <a:cubicBezTo>
                  <a:pt x="74918" y="897560"/>
                  <a:pt x="36304" y="892373"/>
                  <a:pt x="0" y="880900"/>
                </a:cubicBezTo>
                <a:lnTo>
                  <a:pt x="0" y="16661"/>
                </a:lnTo>
                <a:cubicBezTo>
                  <a:pt x="36304" y="5188"/>
                  <a:pt x="74918" y="0"/>
                  <a:pt x="114744"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00" name="Oval 99"/>
          <p:cNvSpPr>
            <a:spLocks noChangeAspect="1"/>
          </p:cNvSpPr>
          <p:nvPr/>
        </p:nvSpPr>
        <p:spPr>
          <a:xfrm>
            <a:off x="-25758" y="482386"/>
            <a:ext cx="598416" cy="905704"/>
          </a:xfrm>
          <a:custGeom>
            <a:avLst/>
            <a:gdLst/>
            <a:ahLst/>
            <a:cxnLst/>
            <a:rect l="l" t="t" r="r" b="b"/>
            <a:pathLst>
              <a:path w="598416" h="905704">
                <a:moveTo>
                  <a:pt x="145564" y="0"/>
                </a:moveTo>
                <a:cubicBezTo>
                  <a:pt x="395667" y="0"/>
                  <a:pt x="598416" y="202749"/>
                  <a:pt x="598416" y="452852"/>
                </a:cubicBezTo>
                <a:cubicBezTo>
                  <a:pt x="598416" y="702955"/>
                  <a:pt x="395667" y="905704"/>
                  <a:pt x="145564" y="905704"/>
                </a:cubicBezTo>
                <a:cubicBezTo>
                  <a:pt x="94398" y="905704"/>
                  <a:pt x="45214" y="897218"/>
                  <a:pt x="0" y="879648"/>
                </a:cubicBezTo>
                <a:lnTo>
                  <a:pt x="0" y="26056"/>
                </a:lnTo>
                <a:cubicBezTo>
                  <a:pt x="45214" y="8486"/>
                  <a:pt x="94398" y="0"/>
                  <a:pt x="145564" y="0"/>
                </a:cubicBezTo>
                <a:close/>
              </a:path>
            </a:pathLst>
          </a:cu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01" name="Oval 100"/>
          <p:cNvSpPr>
            <a:spLocks noChangeAspect="1"/>
          </p:cNvSpPr>
          <p:nvPr/>
        </p:nvSpPr>
        <p:spPr>
          <a:xfrm>
            <a:off x="474208" y="836793"/>
            <a:ext cx="910817" cy="910817"/>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02" name="Oval 101"/>
          <p:cNvSpPr>
            <a:spLocks noChangeAspect="1"/>
          </p:cNvSpPr>
          <p:nvPr/>
        </p:nvSpPr>
        <p:spPr>
          <a:xfrm>
            <a:off x="319223" y="1452260"/>
            <a:ext cx="772993" cy="772993"/>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371257" y="1886983"/>
            <a:ext cx="610366" cy="610366"/>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04" name="Oval 103"/>
          <p:cNvSpPr>
            <a:spLocks noChangeAspect="1"/>
          </p:cNvSpPr>
          <p:nvPr/>
        </p:nvSpPr>
        <p:spPr>
          <a:xfrm>
            <a:off x="154676" y="1919682"/>
            <a:ext cx="521764" cy="52176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05" name="Oval 104"/>
          <p:cNvSpPr>
            <a:spLocks noChangeAspect="1"/>
          </p:cNvSpPr>
          <p:nvPr/>
        </p:nvSpPr>
        <p:spPr>
          <a:xfrm>
            <a:off x="7302517" y="-61709"/>
            <a:ext cx="910818" cy="750833"/>
          </a:xfrm>
          <a:custGeom>
            <a:avLst/>
            <a:gdLst/>
            <a:ahLst/>
            <a:cxnLst/>
            <a:rect l="l" t="t" r="r" b="b"/>
            <a:pathLst>
              <a:path w="910818" h="750833">
                <a:moveTo>
                  <a:pt x="111441" y="0"/>
                </a:moveTo>
                <a:lnTo>
                  <a:pt x="799378" y="0"/>
                </a:lnTo>
                <a:cubicBezTo>
                  <a:pt x="869408" y="78400"/>
                  <a:pt x="910818" y="182076"/>
                  <a:pt x="910818" y="295424"/>
                </a:cubicBezTo>
                <a:cubicBezTo>
                  <a:pt x="910818" y="546939"/>
                  <a:pt x="706924" y="750833"/>
                  <a:pt x="455409" y="750833"/>
                </a:cubicBezTo>
                <a:cubicBezTo>
                  <a:pt x="203894" y="750833"/>
                  <a:pt x="0" y="546939"/>
                  <a:pt x="0" y="295424"/>
                </a:cubicBezTo>
                <a:cubicBezTo>
                  <a:pt x="0" y="182076"/>
                  <a:pt x="41410" y="78400"/>
                  <a:pt x="111441"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06" name="Oval 105"/>
          <p:cNvSpPr>
            <a:spLocks noChangeAspect="1"/>
          </p:cNvSpPr>
          <p:nvPr/>
        </p:nvSpPr>
        <p:spPr>
          <a:xfrm>
            <a:off x="8718124" y="-61709"/>
            <a:ext cx="473874" cy="613011"/>
          </a:xfrm>
          <a:custGeom>
            <a:avLst/>
            <a:gdLst/>
            <a:ahLst/>
            <a:cxnLst/>
            <a:rect l="l" t="t" r="r" b="b"/>
            <a:pathLst>
              <a:path w="473874" h="613011">
                <a:moveTo>
                  <a:pt x="29684" y="0"/>
                </a:moveTo>
                <a:lnTo>
                  <a:pt x="473874" y="0"/>
                </a:lnTo>
                <a:lnTo>
                  <a:pt x="473874" y="611150"/>
                </a:lnTo>
                <a:cubicBezTo>
                  <a:pt x="467789" y="612887"/>
                  <a:pt x="461614" y="613011"/>
                  <a:pt x="455409" y="613011"/>
                </a:cubicBezTo>
                <a:cubicBezTo>
                  <a:pt x="203894" y="613011"/>
                  <a:pt x="0" y="409117"/>
                  <a:pt x="0" y="157602"/>
                </a:cubicBezTo>
                <a:cubicBezTo>
                  <a:pt x="0" y="101995"/>
                  <a:pt x="9966" y="48716"/>
                  <a:pt x="29684"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07" name="Oval 106"/>
          <p:cNvSpPr>
            <a:spLocks noChangeAspect="1"/>
          </p:cNvSpPr>
          <p:nvPr/>
        </p:nvSpPr>
        <p:spPr>
          <a:xfrm>
            <a:off x="7748238" y="282933"/>
            <a:ext cx="1128521" cy="1128521"/>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8914718" y="749603"/>
            <a:ext cx="277280" cy="907992"/>
          </a:xfrm>
          <a:custGeom>
            <a:avLst/>
            <a:gdLst/>
            <a:ahLst/>
            <a:cxnLst/>
            <a:rect l="l" t="t" r="r" b="b"/>
            <a:pathLst>
              <a:path w="277280" h="907992">
                <a:moveTo>
                  <a:pt x="277280" y="0"/>
                </a:moveTo>
                <a:lnTo>
                  <a:pt x="277280" y="907992"/>
                </a:lnTo>
                <a:cubicBezTo>
                  <a:pt x="112021" y="824131"/>
                  <a:pt x="0" y="652146"/>
                  <a:pt x="0" y="453996"/>
                </a:cubicBezTo>
                <a:cubicBezTo>
                  <a:pt x="0" y="255847"/>
                  <a:pt x="112021" y="83861"/>
                  <a:pt x="277280"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09" name="Oval 108"/>
          <p:cNvSpPr>
            <a:spLocks noChangeAspect="1"/>
          </p:cNvSpPr>
          <p:nvPr/>
        </p:nvSpPr>
        <p:spPr>
          <a:xfrm>
            <a:off x="7590871" y="728498"/>
            <a:ext cx="969734" cy="96973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10" name="Oval 109"/>
          <p:cNvSpPr>
            <a:spLocks noChangeAspect="1"/>
          </p:cNvSpPr>
          <p:nvPr/>
        </p:nvSpPr>
        <p:spPr>
          <a:xfrm>
            <a:off x="7470041" y="1326476"/>
            <a:ext cx="608190" cy="608190"/>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11" name="Oval 110"/>
          <p:cNvSpPr>
            <a:spLocks noChangeAspect="1"/>
          </p:cNvSpPr>
          <p:nvPr/>
        </p:nvSpPr>
        <p:spPr>
          <a:xfrm>
            <a:off x="7629941" y="5611427"/>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12" name="Oval 111"/>
          <p:cNvSpPr>
            <a:spLocks noChangeAspect="1"/>
          </p:cNvSpPr>
          <p:nvPr/>
        </p:nvSpPr>
        <p:spPr>
          <a:xfrm>
            <a:off x="6972882" y="5242254"/>
            <a:ext cx="738345" cy="7383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7494454" y="4928166"/>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14" name="Oval 113"/>
          <p:cNvSpPr>
            <a:spLocks noChangeAspect="1"/>
          </p:cNvSpPr>
          <p:nvPr/>
        </p:nvSpPr>
        <p:spPr>
          <a:xfrm>
            <a:off x="8229034" y="5666511"/>
            <a:ext cx="605634" cy="605634"/>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15" name="Oval 114"/>
          <p:cNvSpPr>
            <a:spLocks noChangeAspect="1"/>
          </p:cNvSpPr>
          <p:nvPr/>
        </p:nvSpPr>
        <p:spPr>
          <a:xfrm>
            <a:off x="8078231" y="4097842"/>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16" name="Oval 115"/>
          <p:cNvSpPr>
            <a:spLocks noChangeAspect="1"/>
          </p:cNvSpPr>
          <p:nvPr/>
        </p:nvSpPr>
        <p:spPr>
          <a:xfrm>
            <a:off x="8411816" y="5057878"/>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17" name="Oval 116"/>
          <p:cNvSpPr>
            <a:spLocks noChangeAspect="1"/>
          </p:cNvSpPr>
          <p:nvPr/>
        </p:nvSpPr>
        <p:spPr>
          <a:xfrm>
            <a:off x="8688590" y="4790335"/>
            <a:ext cx="503408" cy="553550"/>
          </a:xfrm>
          <a:custGeom>
            <a:avLst/>
            <a:gdLst/>
            <a:ahLst/>
            <a:cxnLst/>
            <a:rect l="l" t="t" r="r" b="b"/>
            <a:pathLst>
              <a:path w="503408" h="553550">
                <a:moveTo>
                  <a:pt x="276775" y="0"/>
                </a:moveTo>
                <a:cubicBezTo>
                  <a:pt x="370698" y="0"/>
                  <a:pt x="453694" y="46784"/>
                  <a:pt x="503408" y="118545"/>
                </a:cubicBezTo>
                <a:lnTo>
                  <a:pt x="503408" y="435005"/>
                </a:lnTo>
                <a:cubicBezTo>
                  <a:pt x="453694" y="506767"/>
                  <a:pt x="370698" y="553550"/>
                  <a:pt x="276775" y="553550"/>
                </a:cubicBezTo>
                <a:cubicBezTo>
                  <a:pt x="123916" y="553550"/>
                  <a:pt x="0" y="429634"/>
                  <a:pt x="0" y="276775"/>
                </a:cubicBezTo>
                <a:cubicBezTo>
                  <a:pt x="0" y="123916"/>
                  <a:pt x="123916" y="0"/>
                  <a:pt x="276775"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42F6EB1D-E6E8-43DA-91A4-53EA0FA08D3F}" type="datetimeFigureOut">
              <a:rPr lang="en-US" smtClean="0"/>
              <a:pPr/>
              <a:t>8/6/2018</a:t>
            </a:fld>
            <a:endParaRPr lang="en-US" dirty="0"/>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E8235960-D95A-4E0B-9235-D964BC4C5E9E}" type="slidenum">
              <a:rPr lang="en-US" smtClean="0"/>
              <a:pPr/>
              <a:t>‹N›</a:t>
            </a:fld>
            <a:endParaRPr lang="en-US" dirty="0"/>
          </a:p>
        </p:txBody>
      </p:sp>
      <p:sp>
        <p:nvSpPr>
          <p:cNvPr id="55" name="Oval 54"/>
          <p:cNvSpPr>
            <a:spLocks noChangeAspect="1"/>
          </p:cNvSpPr>
          <p:nvPr/>
        </p:nvSpPr>
        <p:spPr>
          <a:xfrm>
            <a:off x="1583172" y="5454223"/>
            <a:ext cx="1909234" cy="1468668"/>
          </a:xfrm>
          <a:custGeom>
            <a:avLst/>
            <a:gdLst/>
            <a:ahLst/>
            <a:cxnLst/>
            <a:rect l="l" t="t" r="r" b="b"/>
            <a:pathLst>
              <a:path w="1909234" h="1468668">
                <a:moveTo>
                  <a:pt x="954617" y="0"/>
                </a:moveTo>
                <a:cubicBezTo>
                  <a:pt x="1481837" y="0"/>
                  <a:pt x="1909234" y="427397"/>
                  <a:pt x="1909234" y="954617"/>
                </a:cubicBezTo>
                <a:cubicBezTo>
                  <a:pt x="1909234" y="1144075"/>
                  <a:pt x="1854043" y="1320642"/>
                  <a:pt x="1758159" y="1468668"/>
                </a:cubicBezTo>
                <a:lnTo>
                  <a:pt x="151075" y="1468668"/>
                </a:lnTo>
                <a:cubicBezTo>
                  <a:pt x="55192" y="1320642"/>
                  <a:pt x="0" y="1144075"/>
                  <a:pt x="0" y="954617"/>
                </a:cubicBezTo>
                <a:cubicBezTo>
                  <a:pt x="0" y="427397"/>
                  <a:pt x="427397" y="0"/>
                  <a:pt x="954617"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ln w="317500">
                <a:solidFill>
                  <a:schemeClr val="tx1"/>
                </a:solidFill>
              </a:ln>
            </a:endParaRPr>
          </a:p>
        </p:txBody>
      </p:sp>
      <p:sp>
        <p:nvSpPr>
          <p:cNvPr id="57" name="Oval 56"/>
          <p:cNvSpPr>
            <a:spLocks noChangeAspect="1"/>
          </p:cNvSpPr>
          <p:nvPr/>
        </p:nvSpPr>
        <p:spPr>
          <a:xfrm>
            <a:off x="8570944" y="3382942"/>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58" name="Oval 57"/>
          <p:cNvSpPr>
            <a:spLocks noChangeAspect="1"/>
          </p:cNvSpPr>
          <p:nvPr/>
        </p:nvSpPr>
        <p:spPr>
          <a:xfrm>
            <a:off x="8398204" y="35360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59" name="Oval 58"/>
          <p:cNvSpPr>
            <a:spLocks noChangeAspect="1"/>
          </p:cNvSpPr>
          <p:nvPr/>
        </p:nvSpPr>
        <p:spPr>
          <a:xfrm>
            <a:off x="8608408" y="36884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60" name="Oval 59"/>
          <p:cNvSpPr>
            <a:spLocks noChangeAspect="1"/>
          </p:cNvSpPr>
          <p:nvPr/>
        </p:nvSpPr>
        <p:spPr>
          <a:xfrm>
            <a:off x="154676" y="2698928"/>
            <a:ext cx="467627" cy="467627"/>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61" name="Oval 60"/>
          <p:cNvSpPr>
            <a:spLocks noChangeAspect="1"/>
          </p:cNvSpPr>
          <p:nvPr/>
        </p:nvSpPr>
        <p:spPr>
          <a:xfrm>
            <a:off x="474208" y="3166555"/>
            <a:ext cx="458770" cy="45877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62" name="Oval 61"/>
          <p:cNvSpPr>
            <a:spLocks noChangeAspect="1"/>
          </p:cNvSpPr>
          <p:nvPr/>
        </p:nvSpPr>
        <p:spPr>
          <a:xfrm>
            <a:off x="270258" y="3382942"/>
            <a:ext cx="352045" cy="3520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63" name="Oval 62"/>
          <p:cNvSpPr>
            <a:spLocks noChangeAspect="1"/>
          </p:cNvSpPr>
          <p:nvPr/>
        </p:nvSpPr>
        <p:spPr>
          <a:xfrm>
            <a:off x="-86601" y="2581479"/>
            <a:ext cx="1360441" cy="1909234"/>
          </a:xfrm>
          <a:custGeom>
            <a:avLst/>
            <a:gdLst/>
            <a:ahLst/>
            <a:cxnLst/>
            <a:rect l="l" t="t" r="r" b="b"/>
            <a:pathLst>
              <a:path w="1360441" h="1909234">
                <a:moveTo>
                  <a:pt x="405824" y="0"/>
                </a:moveTo>
                <a:cubicBezTo>
                  <a:pt x="933044" y="0"/>
                  <a:pt x="1360441" y="427397"/>
                  <a:pt x="1360441" y="954617"/>
                </a:cubicBezTo>
                <a:cubicBezTo>
                  <a:pt x="1360441" y="1481837"/>
                  <a:pt x="933044" y="1909234"/>
                  <a:pt x="405824" y="1909234"/>
                </a:cubicBezTo>
                <a:cubicBezTo>
                  <a:pt x="260527" y="1909234"/>
                  <a:pt x="122812" y="1876773"/>
                  <a:pt x="0" y="1817719"/>
                </a:cubicBezTo>
                <a:lnTo>
                  <a:pt x="0" y="91515"/>
                </a:lnTo>
                <a:cubicBezTo>
                  <a:pt x="122812" y="32461"/>
                  <a:pt x="260527" y="0"/>
                  <a:pt x="405824"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ln w="317500">
                <a:solidFill>
                  <a:schemeClr val="tx1"/>
                </a:solidFill>
              </a:ln>
            </a:endParaRPr>
          </a:p>
        </p:txBody>
      </p:sp>
      <p:sp>
        <p:nvSpPr>
          <p:cNvPr id="64" name="Oval 63"/>
          <p:cNvSpPr>
            <a:spLocks noChangeAspect="1"/>
          </p:cNvSpPr>
          <p:nvPr/>
        </p:nvSpPr>
        <p:spPr>
          <a:xfrm>
            <a:off x="6173123" y="2395416"/>
            <a:ext cx="1218253" cy="1218253"/>
          </a:xfrm>
          <a:prstGeom prst="ellipse">
            <a:avLst/>
          </a:prstGeom>
          <a:solidFill>
            <a:schemeClr val="tx2">
              <a:lumMod val="75000"/>
              <a:alpha val="10000"/>
            </a:schemeClr>
          </a:solidFill>
          <a:ln w="177800" cap="rnd" cmpd="sng" algn="ctr">
            <a:solidFill>
              <a:schemeClr val="tx2">
                <a:lumMod val="60000"/>
                <a:lumOff val="40000"/>
                <a:alpha val="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DD59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F6EB1D-E6E8-43DA-91A4-53EA0FA08D3F}" type="datetimeFigureOut">
              <a:rPr lang="en-US" smtClean="0"/>
              <a:pPr/>
              <a:t>8/6/2018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235960-D95A-4E0B-9235-D964BC4C5E9E}" type="slidenum">
              <a:rPr lang="en-US" smtClean="0"/>
              <a:pPr/>
              <a:t>‹N›</a:t>
            </a:fld>
            <a:endParaRPr lang="en-US" dirty="0"/>
          </a:p>
        </p:txBody>
      </p:sp>
    </p:spTree>
    <p:extLst>
      <p:ext uri="{BB962C8B-B14F-4D97-AF65-F5344CB8AC3E}">
        <p14:creationId xmlns:p14="http://schemas.microsoft.com/office/powerpoint/2010/main" val="8264117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gif"/><Relationship Id="rId3" Type="http://schemas.openxmlformats.org/officeDocument/2006/relationships/image" Target="../media/image1.jpeg"/><Relationship Id="rId7" Type="http://schemas.microsoft.com/office/2007/relationships/hdphoto" Target="../media/hdphoto2.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eg"/><Relationship Id="rId5" Type="http://schemas.microsoft.com/office/2007/relationships/hdphoto" Target="../media/hdphoto1.wdp"/><Relationship Id="rId10" Type="http://schemas.microsoft.com/office/2007/relationships/hdphoto" Target="../media/hdphoto3.wdp"/><Relationship Id="rId4" Type="http://schemas.openxmlformats.org/officeDocument/2006/relationships/image" Target="../media/image2.jpeg"/><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0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0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6.jpeg"/><Relationship Id="rId7" Type="http://schemas.microsoft.com/office/2007/relationships/hdphoto" Target="../media/hdphoto2.wdp"/><Relationship Id="rId2" Type="http://schemas.openxmlformats.org/officeDocument/2006/relationships/notesSlide" Target="../notesSlides/notesSlide107.xml"/><Relationship Id="rId1" Type="http://schemas.openxmlformats.org/officeDocument/2006/relationships/slideLayout" Target="../slideLayouts/slideLayout7.xml"/><Relationship Id="rId6" Type="http://schemas.openxmlformats.org/officeDocument/2006/relationships/image" Target="../media/image3.jpeg"/><Relationship Id="rId5" Type="http://schemas.microsoft.com/office/2007/relationships/hdphoto" Target="../media/hdphoto3.wdp"/><Relationship Id="rId4" Type="http://schemas.openxmlformats.org/officeDocument/2006/relationships/image" Target="../media/image5.png"/><Relationship Id="rId9" Type="http://schemas.openxmlformats.org/officeDocument/2006/relationships/image" Target="../media/image8.jpeg"/></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9.png"/><Relationship Id="rId7"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microsoft.com/office/2007/relationships/hdphoto" Target="../media/hdphoto3.wdp"/><Relationship Id="rId11" Type="http://schemas.openxmlformats.org/officeDocument/2006/relationships/image" Target="../media/image7.jpeg"/><Relationship Id="rId5" Type="http://schemas.openxmlformats.org/officeDocument/2006/relationships/image" Target="../media/image5.png"/><Relationship Id="rId10" Type="http://schemas.microsoft.com/office/2007/relationships/hdphoto" Target="../media/hdphoto2.wdp"/><Relationship Id="rId4" Type="http://schemas.microsoft.com/office/2007/relationships/hdphoto" Target="../media/hdphoto4.wdp"/><Relationship Id="rId9"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5.wdp"/></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microsoft.com/office/2007/relationships/hdphoto" Target="../media/hdphoto5.wdp"/></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microsoft.com/office/2007/relationships/hdphoto" Target="../media/hdphoto5.wdp"/></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microsoft.com/office/2007/relationships/hdphoto" Target="../media/hdphoto5.wdp"/></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microsoft.com/office/2007/relationships/hdphoto" Target="../media/hdphoto5.wdp"/></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8.xml"/><Relationship Id="rId5" Type="http://schemas.microsoft.com/office/2007/relationships/hdphoto" Target="../media/hdphoto5.wdp"/><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9.xml"/><Relationship Id="rId1" Type="http://schemas.openxmlformats.org/officeDocument/2006/relationships/slideLayout" Target="../slideLayouts/slideLayout8.xml"/><Relationship Id="rId5" Type="http://schemas.microsoft.com/office/2007/relationships/hdphoto" Target="../media/hdphoto5.wdp"/><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0.xml"/><Relationship Id="rId1" Type="http://schemas.openxmlformats.org/officeDocument/2006/relationships/slideLayout" Target="../slideLayouts/slideLayout8.xml"/><Relationship Id="rId5" Type="http://schemas.microsoft.com/office/2007/relationships/hdphoto" Target="../media/hdphoto5.wdp"/><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1.xml"/><Relationship Id="rId1" Type="http://schemas.openxmlformats.org/officeDocument/2006/relationships/slideLayout" Target="../slideLayouts/slideLayout8.xml"/><Relationship Id="rId5" Type="http://schemas.microsoft.com/office/2007/relationships/hdphoto" Target="../media/hdphoto5.wdp"/><Relationship Id="rId4" Type="http://schemas.openxmlformats.org/officeDocument/2006/relationships/image" Target="../media/image11.jpeg"/></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2.xml"/><Relationship Id="rId1" Type="http://schemas.openxmlformats.org/officeDocument/2006/relationships/slideLayout" Target="../slideLayouts/slideLayout8.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2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microsoft.com/office/2007/relationships/hdphoto" Target="../media/hdphoto6.wdp"/><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microsoft.com/office/2007/relationships/hdphoto" Target="../media/hdphoto5.wdp"/><Relationship Id="rId4" Type="http://schemas.openxmlformats.org/officeDocument/2006/relationships/image" Target="../media/image11.jpeg"/></Relationships>
</file>

<file path=ppt/slides/_rels/slide2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microsoft.com/office/2007/relationships/hdphoto" Target="../media/hdphoto5.wdp"/><Relationship Id="rId4" Type="http://schemas.openxmlformats.org/officeDocument/2006/relationships/image" Target="../media/image11.jpeg"/></Relationships>
</file>

<file path=ppt/slides/_rels/slide2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microsoft.com/office/2007/relationships/hdphoto" Target="../media/hdphoto5.wdp"/><Relationship Id="rId4" Type="http://schemas.openxmlformats.org/officeDocument/2006/relationships/image" Target="../media/image11.jpeg"/></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chart" Target="../charts/chart11.xml"/><Relationship Id="rId4" Type="http://schemas.microsoft.com/office/2007/relationships/hdphoto" Target="../media/hdphoto5.wdp"/></Relationships>
</file>

<file path=ppt/slides/_rels/slide29.xml.rels><?xml version="1.0" encoding="UTF-8" standalone="yes"?>
<Relationships xmlns="http://schemas.openxmlformats.org/package/2006/relationships"><Relationship Id="rId8" Type="http://schemas.microsoft.com/office/2007/relationships/hdphoto" Target="../media/hdphoto9.wdp"/><Relationship Id="rId3" Type="http://schemas.openxmlformats.org/officeDocument/2006/relationships/image" Target="../media/image17.jpeg"/><Relationship Id="rId7" Type="http://schemas.openxmlformats.org/officeDocument/2006/relationships/image" Target="../media/image19.jpeg"/><Relationship Id="rId2" Type="http://schemas.openxmlformats.org/officeDocument/2006/relationships/notesSlide" Target="../notesSlides/notesSlide29.xml"/><Relationship Id="rId1" Type="http://schemas.openxmlformats.org/officeDocument/2006/relationships/slideLayout" Target="../slideLayouts/slideLayout9.xml"/><Relationship Id="rId6" Type="http://schemas.microsoft.com/office/2007/relationships/hdphoto" Target="../media/hdphoto8.wdp"/><Relationship Id="rId5" Type="http://schemas.openxmlformats.org/officeDocument/2006/relationships/image" Target="../media/image18.jpeg"/><Relationship Id="rId4" Type="http://schemas.microsoft.com/office/2007/relationships/hdphoto" Target="../media/hdphoto7.wdp"/></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6.jpeg"/><Relationship Id="rId7" Type="http://schemas.microsoft.com/office/2007/relationships/hdphoto" Target="../media/hdphoto2.wdp"/><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jpeg"/><Relationship Id="rId5" Type="http://schemas.microsoft.com/office/2007/relationships/hdphoto" Target="../media/hdphoto3.wdp"/><Relationship Id="rId4" Type="http://schemas.openxmlformats.org/officeDocument/2006/relationships/image" Target="../media/image5.png"/><Relationship Id="rId9"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microsoft.com/office/2007/relationships/hdphoto" Target="../media/hdphoto5.wdp"/><Relationship Id="rId4" Type="http://schemas.openxmlformats.org/officeDocument/2006/relationships/image" Target="../media/image11.jpeg"/></Relationships>
</file>

<file path=ppt/slides/_rels/slide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microsoft.com/office/2007/relationships/hdphoto" Target="../media/hdphoto5.wdp"/></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microsoft.com/office/2007/relationships/hdphoto" Target="../media/hdphoto5.wdp"/></Relationships>
</file>

<file path=ppt/slides/_rels/slide3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microsoft.com/office/2007/relationships/hdphoto" Target="../media/hdphoto5.wdp"/><Relationship Id="rId4" Type="http://schemas.openxmlformats.org/officeDocument/2006/relationships/image" Target="../media/image11.jpeg"/></Relationships>
</file>

<file path=ppt/slides/_rels/slide3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35.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36.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microsoft.com/office/2007/relationships/hdphoto" Target="../media/hdphoto5.wdp"/><Relationship Id="rId4" Type="http://schemas.openxmlformats.org/officeDocument/2006/relationships/image" Target="../media/image11.jpeg"/></Relationships>
</file>

<file path=ppt/slides/_rels/slide37.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microsoft.com/office/2007/relationships/hdphoto" Target="../media/hdphoto5.wdp"/><Relationship Id="rId4" Type="http://schemas.openxmlformats.org/officeDocument/2006/relationships/image" Target="../media/image11.jpeg"/></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microsoft.com/office/2007/relationships/hdphoto" Target="../media/hdphoto5.wdp"/><Relationship Id="rId4" Type="http://schemas.openxmlformats.org/officeDocument/2006/relationships/image" Target="../media/image11.jpeg"/></Relationships>
</file>

<file path=ppt/slides/_rels/slide3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9.xml"/><Relationship Id="rId1" Type="http://schemas.openxmlformats.org/officeDocument/2006/relationships/slideLayout" Target="../slideLayouts/slideLayout9.xml"/><Relationship Id="rId6" Type="http://schemas.openxmlformats.org/officeDocument/2006/relationships/image" Target="../media/image16.jpeg"/><Relationship Id="rId5" Type="http://schemas.microsoft.com/office/2007/relationships/hdphoto" Target="../media/hdphoto10.wdp"/><Relationship Id="rId4" Type="http://schemas.openxmlformats.org/officeDocument/2006/relationships/image" Target="../media/image23.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microsoft.com/office/2007/relationships/hdphoto" Target="../media/hdphoto3.wdp"/></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microsoft.com/office/2007/relationships/hdphoto" Target="../media/hdphoto5.wdp"/><Relationship Id="rId4" Type="http://schemas.openxmlformats.org/officeDocument/2006/relationships/image" Target="../media/image11.jpeg"/></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microsoft.com/office/2007/relationships/hdphoto" Target="../media/hdphoto5.wdp"/><Relationship Id="rId4" Type="http://schemas.openxmlformats.org/officeDocument/2006/relationships/image" Target="../media/image11.jpeg"/></Relationships>
</file>

<file path=ppt/slides/_rels/slide4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microsoft.com/office/2007/relationships/hdphoto" Target="../media/hdphoto5.wdp"/></Relationships>
</file>

<file path=ppt/slides/_rels/slide4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microsoft.com/office/2007/relationships/hdphoto" Target="../media/hdphoto5.wdp"/></Relationships>
</file>

<file path=ppt/slides/_rels/slide4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microsoft.com/office/2007/relationships/hdphoto" Target="../media/hdphoto5.wdp"/></Relationships>
</file>

<file path=ppt/slides/_rels/slide4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microsoft.com/office/2007/relationships/hdphoto" Target="../media/hdphoto5.wdp"/></Relationships>
</file>

<file path=ppt/slides/_rels/slide4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microsoft.com/office/2007/relationships/hdphoto" Target="../media/hdphoto5.wdp"/></Relationships>
</file>

<file path=ppt/slides/_rels/slide4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6.jpeg"/><Relationship Id="rId7" Type="http://schemas.microsoft.com/office/2007/relationships/hdphoto" Target="../media/hdphoto2.wdp"/><Relationship Id="rId2" Type="http://schemas.openxmlformats.org/officeDocument/2006/relationships/notesSlide" Target="../notesSlides/notesSlide48.xml"/><Relationship Id="rId1" Type="http://schemas.openxmlformats.org/officeDocument/2006/relationships/slideLayout" Target="../slideLayouts/slideLayout7.xml"/><Relationship Id="rId6" Type="http://schemas.openxmlformats.org/officeDocument/2006/relationships/image" Target="../media/image3.jpeg"/><Relationship Id="rId5" Type="http://schemas.microsoft.com/office/2007/relationships/hdphoto" Target="../media/hdphoto3.wdp"/><Relationship Id="rId4" Type="http://schemas.openxmlformats.org/officeDocument/2006/relationships/image" Target="../media/image5.png"/><Relationship Id="rId9" Type="http://schemas.openxmlformats.org/officeDocument/2006/relationships/image" Target="../media/image8.jpeg"/></Relationships>
</file>

<file path=ppt/slides/_rels/slide4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microsoft.com/office/2007/relationships/hdphoto" Target="../media/hdphoto3.wdp"/></Relationships>
</file>

<file path=ppt/slides/_rels/slide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microsoft.com/office/2007/relationships/hdphoto" Target="../media/hdphoto4.wdp"/></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microsoft.com/office/2007/relationships/hdphoto" Target="../media/hdphoto3.wdp"/></Relationships>
</file>

<file path=ppt/slides/_rels/slide5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microsoft.com/office/2007/relationships/hdphoto" Target="../media/hdphoto4.wdp"/></Relationships>
</file>

<file path=ppt/slides/_rels/slide5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microsoft.com/office/2007/relationships/hdphoto" Target="../media/hdphoto4.wdp"/></Relationships>
</file>

<file path=ppt/slides/_rels/slide5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4.xml"/><Relationship Id="rId1" Type="http://schemas.openxmlformats.org/officeDocument/2006/relationships/slideLayout" Target="../slideLayouts/slideLayout7.xml"/><Relationship Id="rId4" Type="http://schemas.microsoft.com/office/2007/relationships/hdphoto" Target="../media/hdphoto4.wdp"/></Relationships>
</file>

<file path=ppt/slides/_rels/slide5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5.xml"/><Relationship Id="rId1" Type="http://schemas.openxmlformats.org/officeDocument/2006/relationships/slideLayout" Target="../slideLayouts/slideLayout7.xml"/><Relationship Id="rId4" Type="http://schemas.microsoft.com/office/2007/relationships/hdphoto" Target="../media/hdphoto4.wdp"/></Relationships>
</file>

<file path=ppt/slides/_rels/slide5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microsoft.com/office/2007/relationships/hdphoto" Target="../media/hdphoto4.wdp"/></Relationships>
</file>

<file path=ppt/slides/_rels/slide5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7.xml"/><Relationship Id="rId1" Type="http://schemas.openxmlformats.org/officeDocument/2006/relationships/slideLayout" Target="../slideLayouts/slideLayout7.xml"/><Relationship Id="rId4" Type="http://schemas.microsoft.com/office/2007/relationships/hdphoto" Target="../media/hdphoto4.wdp"/></Relationships>
</file>

<file path=ppt/slides/_rels/slide5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8.xml"/><Relationship Id="rId1" Type="http://schemas.openxmlformats.org/officeDocument/2006/relationships/slideLayout" Target="../slideLayouts/slideLayout7.xml"/><Relationship Id="rId4" Type="http://schemas.microsoft.com/office/2007/relationships/hdphoto" Target="../media/hdphoto4.wdp"/></Relationships>
</file>

<file path=ppt/slides/_rels/slide5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9.xml"/><Relationship Id="rId1" Type="http://schemas.openxmlformats.org/officeDocument/2006/relationships/slideLayout" Target="../slideLayouts/slideLayout2.xml"/><Relationship Id="rId5" Type="http://schemas.openxmlformats.org/officeDocument/2006/relationships/image" Target="../media/image27.png"/><Relationship Id="rId4" Type="http://schemas.microsoft.com/office/2007/relationships/hdphoto" Target="../media/hdphoto4.wdp"/></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3.wdp"/></Relationships>
</file>

<file path=ppt/slides/_rels/slide6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microsoft.com/office/2007/relationships/hdphoto" Target="../media/hdphoto4.wdp"/></Relationships>
</file>

<file path=ppt/slides/_rels/slide6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microsoft.com/office/2007/relationships/hdphoto" Target="../media/hdphoto4.wdp"/></Relationships>
</file>

<file path=ppt/slides/_rels/slide6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2.xml"/><Relationship Id="rId1" Type="http://schemas.openxmlformats.org/officeDocument/2006/relationships/slideLayout" Target="../slideLayouts/slideLayout7.xml"/><Relationship Id="rId4" Type="http://schemas.microsoft.com/office/2007/relationships/hdphoto" Target="../media/hdphoto4.wdp"/></Relationships>
</file>

<file path=ppt/slides/_rels/slide6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microsoft.com/office/2007/relationships/hdphoto" Target="../media/hdphoto4.wdp"/></Relationships>
</file>

<file path=ppt/slides/_rels/slide6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microsoft.com/office/2007/relationships/hdphoto" Target="../media/hdphoto4.wdp"/></Relationships>
</file>

<file path=ppt/slides/_rels/slide6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microsoft.com/office/2007/relationships/hdphoto" Target="../media/hdphoto4.wdp"/></Relationships>
</file>

<file path=ppt/slides/_rels/slide6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image" Target="../media/image29.png"/><Relationship Id="rId5" Type="http://schemas.openxmlformats.org/officeDocument/2006/relationships/diagramQuickStyle" Target="../diagrams/quickStyle2.xml"/><Relationship Id="rId10" Type="http://schemas.openxmlformats.org/officeDocument/2006/relationships/image" Target="../media/image28.png"/><Relationship Id="rId4" Type="http://schemas.openxmlformats.org/officeDocument/2006/relationships/diagramLayout" Target="../diagrams/layout2.xml"/><Relationship Id="rId9" Type="http://schemas.microsoft.com/office/2007/relationships/hdphoto" Target="../media/hdphoto4.wdp"/></Relationships>
</file>

<file path=ppt/slides/_rels/slide6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7.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image" Target="../media/image29.png"/><Relationship Id="rId5" Type="http://schemas.openxmlformats.org/officeDocument/2006/relationships/diagramQuickStyle" Target="../diagrams/quickStyle3.xml"/><Relationship Id="rId10" Type="http://schemas.openxmlformats.org/officeDocument/2006/relationships/image" Target="../media/image28.png"/><Relationship Id="rId4" Type="http://schemas.openxmlformats.org/officeDocument/2006/relationships/diagramLayout" Target="../diagrams/layout3.xml"/><Relationship Id="rId9" Type="http://schemas.microsoft.com/office/2007/relationships/hdphoto" Target="../media/hdphoto4.wdp"/></Relationships>
</file>

<file path=ppt/slides/_rels/slide6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microsoft.com/office/2007/relationships/hdphoto" Target="../media/hdphoto4.wdp"/></Relationships>
</file>

<file path=ppt/slides/_rels/slide6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microsoft.com/office/2007/relationships/hdphoto" Target="../media/hdphoto4.wdp"/></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3.wdp"/></Relationships>
</file>

<file path=ppt/slides/_rels/slide7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0.xml"/><Relationship Id="rId1" Type="http://schemas.openxmlformats.org/officeDocument/2006/relationships/slideLayout" Target="../slideLayouts/slideLayout7.xml"/><Relationship Id="rId4" Type="http://schemas.microsoft.com/office/2007/relationships/hdphoto" Target="../media/hdphoto4.wdp"/></Relationships>
</file>

<file path=ppt/slides/_rels/slide7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1.xml"/><Relationship Id="rId1" Type="http://schemas.openxmlformats.org/officeDocument/2006/relationships/slideLayout" Target="../slideLayouts/slideLayout7.xml"/><Relationship Id="rId4" Type="http://schemas.microsoft.com/office/2007/relationships/hdphoto" Target="../media/hdphoto4.wdp"/></Relationships>
</file>

<file path=ppt/slides/_rels/slide7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2.xml"/><Relationship Id="rId1" Type="http://schemas.openxmlformats.org/officeDocument/2006/relationships/slideLayout" Target="../slideLayouts/slideLayout7.xml"/><Relationship Id="rId4" Type="http://schemas.microsoft.com/office/2007/relationships/hdphoto" Target="../media/hdphoto4.wdp"/></Relationships>
</file>

<file path=ppt/slides/_rels/slide7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microsoft.com/office/2007/relationships/hdphoto" Target="../media/hdphoto4.wdp"/></Relationships>
</file>

<file path=ppt/slides/_rels/slide7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6.jpeg"/><Relationship Id="rId7" Type="http://schemas.microsoft.com/office/2007/relationships/hdphoto" Target="../media/hdphoto2.wdp"/><Relationship Id="rId2" Type="http://schemas.openxmlformats.org/officeDocument/2006/relationships/notesSlide" Target="../notesSlides/notesSlide75.xml"/><Relationship Id="rId1" Type="http://schemas.openxmlformats.org/officeDocument/2006/relationships/slideLayout" Target="../slideLayouts/slideLayout7.xml"/><Relationship Id="rId6" Type="http://schemas.openxmlformats.org/officeDocument/2006/relationships/image" Target="../media/image3.jpeg"/><Relationship Id="rId5" Type="http://schemas.microsoft.com/office/2007/relationships/hdphoto" Target="../media/hdphoto3.wdp"/><Relationship Id="rId4" Type="http://schemas.openxmlformats.org/officeDocument/2006/relationships/image" Target="../media/image5.png"/><Relationship Id="rId9" Type="http://schemas.openxmlformats.org/officeDocument/2006/relationships/image" Target="../media/image8.jpeg"/></Relationships>
</file>

<file path=ppt/slides/_rels/slide7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3.wdp"/></Relationships>
</file>

<file path=ppt/slides/_rels/slide8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4.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8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microsoft.com/office/2007/relationships/hdphoto" Target="../media/hdphoto3.wdp"/></Relationships>
</file>

<file path=ppt/slides/_rels/slide90.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6.jpeg"/><Relationship Id="rId7" Type="http://schemas.microsoft.com/office/2007/relationships/hdphoto" Target="../media/hdphoto2.wdp"/><Relationship Id="rId2" Type="http://schemas.openxmlformats.org/officeDocument/2006/relationships/notesSlide" Target="../notesSlides/notesSlide90.xml"/><Relationship Id="rId1" Type="http://schemas.openxmlformats.org/officeDocument/2006/relationships/slideLayout" Target="../slideLayouts/slideLayout7.xml"/><Relationship Id="rId6" Type="http://schemas.openxmlformats.org/officeDocument/2006/relationships/image" Target="../media/image3.jpeg"/><Relationship Id="rId5" Type="http://schemas.microsoft.com/office/2007/relationships/hdphoto" Target="../media/hdphoto3.wdp"/><Relationship Id="rId4" Type="http://schemas.openxmlformats.org/officeDocument/2006/relationships/image" Target="../media/image5.png"/><Relationship Id="rId9" Type="http://schemas.openxmlformats.org/officeDocument/2006/relationships/image" Target="../media/image8.jpeg"/></Relationships>
</file>

<file path=ppt/slides/_rels/slide9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2.xml"/><Relationship Id="rId1" Type="http://schemas.openxmlformats.org/officeDocument/2006/relationships/slideLayout" Target="../slideLayouts/slideLayout2.xml"/><Relationship Id="rId4" Type="http://schemas.openxmlformats.org/officeDocument/2006/relationships/image" Target="../media/image35.tmp"/></Relationships>
</file>

<file path=ppt/slides/_rels/slide93.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9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4.xml"/><Relationship Id="rId1" Type="http://schemas.openxmlformats.org/officeDocument/2006/relationships/slideLayout" Target="../slideLayouts/slideLayout2.xml"/><Relationship Id="rId5" Type="http://schemas.openxmlformats.org/officeDocument/2006/relationships/image" Target="../media/image8.jpeg"/><Relationship Id="rId4" Type="http://schemas.microsoft.com/office/2007/relationships/hdphoto" Target="../media/hdphoto11.wdp"/></Relationships>
</file>

<file path=ppt/slides/_rels/slide9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4"/>
          <p:cNvPicPr>
            <a:picLocks noChangeAspect="1"/>
          </p:cNvPicPr>
          <p:nvPr/>
        </p:nvPicPr>
        <p:blipFill>
          <a:blip r:embed="rId3" cstate="print">
            <a:extLst>
              <a:ext uri="{28A0092B-C50C-407E-A947-70E740481C1C}">
                <a14:useLocalDpi xmlns:a14="http://schemas.microsoft.com/office/drawing/2010/main" val="0"/>
              </a:ext>
            </a:extLst>
          </a:blip>
          <a:srcRect l="16964" r="16964"/>
          <a:stretch>
            <a:fillRect/>
          </a:stretch>
        </p:blipFill>
        <p:spPr>
          <a:xfrm>
            <a:off x="6230692" y="2362200"/>
            <a:ext cx="2286000" cy="2286000"/>
          </a:xfrm>
          <a:prstGeom prst="ellipse">
            <a:avLst/>
          </a:prstGeom>
          <a:ln>
            <a:solidFill>
              <a:srgbClr val="FFC000"/>
            </a:solidFill>
          </a:ln>
        </p:spPr>
      </p:pic>
      <p:sp>
        <p:nvSpPr>
          <p:cNvPr id="12" name="Oval 11"/>
          <p:cNvSpPr>
            <a:spLocks noChangeAspect="1"/>
          </p:cNvSpPr>
          <p:nvPr/>
        </p:nvSpPr>
        <p:spPr>
          <a:xfrm>
            <a:off x="4271211" y="3360628"/>
            <a:ext cx="2374859" cy="2374852"/>
          </a:xfrm>
          <a:prstGeom prst="ellipse">
            <a:avLst/>
          </a:prstGeom>
          <a:blipFill>
            <a:blip r:embed="rId4" cstate="print">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a:stretch>
              <a:fillRect l="-25000" r="-25000"/>
            </a:stretch>
          </a:blipFill>
          <a:ln>
            <a:solidFill>
              <a:srgbClr val="E28C05"/>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10" name="Picture Placeholder 4"/>
          <p:cNvPicPr>
            <a:picLocks noChangeAspect="1"/>
          </p:cNvPicPr>
          <p:nvPr/>
        </p:nvPicPr>
        <p:blipFill>
          <a:blip r:embed="rId6" cstate="print">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tretch>
            <a:fillRect/>
          </a:stretch>
        </p:blipFill>
        <p:spPr>
          <a:xfrm>
            <a:off x="533400" y="557951"/>
            <a:ext cx="2587752" cy="2539824"/>
          </a:xfrm>
          <a:prstGeom prst="ellipse">
            <a:avLst/>
          </a:prstGeom>
          <a:ln>
            <a:solidFill>
              <a:srgbClr val="FCCD80"/>
            </a:solidFill>
          </a:ln>
        </p:spPr>
      </p:pic>
      <p:pic>
        <p:nvPicPr>
          <p:cNvPr id="4" name="Picture 3" descr="C:\Users\Linda\Documents\logotag_en_white.bmp"/>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58000" y="6096000"/>
            <a:ext cx="1995985" cy="457200"/>
          </a:xfrm>
          <a:prstGeom prst="rect">
            <a:avLst/>
          </a:prstGeom>
          <a:noFill/>
          <a:ln>
            <a:noFill/>
          </a:ln>
        </p:spPr>
      </p:pic>
      <p:sp>
        <p:nvSpPr>
          <p:cNvPr id="3" name="Subtitle 2"/>
          <p:cNvSpPr>
            <a:spLocks noGrp="1"/>
          </p:cNvSpPr>
          <p:nvPr>
            <p:ph type="subTitle" idx="1"/>
          </p:nvPr>
        </p:nvSpPr>
        <p:spPr>
          <a:xfrm>
            <a:off x="-8610600" y="205519"/>
            <a:ext cx="8077200" cy="3676471"/>
          </a:xfrm>
        </p:spPr>
        <p:txBody>
          <a:bodyPr>
            <a:normAutofit/>
          </a:bodyPr>
          <a:lstStyle/>
          <a:p>
            <a:endParaRPr lang="en-US" dirty="0" smtClean="0"/>
          </a:p>
          <a:p>
            <a:endParaRPr lang="en-US" dirty="0">
              <a:solidFill>
                <a:schemeClr val="tx1"/>
              </a:solidFill>
            </a:endParaRPr>
          </a:p>
          <a:p>
            <a:endParaRPr lang="en-US" dirty="0" smtClean="0"/>
          </a:p>
          <a:p>
            <a:endParaRPr lang="en-US" i="1" dirty="0" smtClean="0"/>
          </a:p>
          <a:p>
            <a:endParaRPr lang="en-US" dirty="0" smtClean="0"/>
          </a:p>
          <a:p>
            <a:endParaRPr lang="en-US" dirty="0" smtClean="0"/>
          </a:p>
          <a:p>
            <a:endParaRPr lang="en-US" dirty="0" smtClean="0"/>
          </a:p>
          <a:p>
            <a:endParaRPr lang="en-US" dirty="0"/>
          </a:p>
          <a:p>
            <a:endParaRPr lang="en-US" dirty="0" smtClean="0"/>
          </a:p>
          <a:p>
            <a:endParaRPr lang="en-US" dirty="0"/>
          </a:p>
          <a:p>
            <a:endParaRPr lang="en-US" dirty="0" smtClean="0"/>
          </a:p>
          <a:p>
            <a:endParaRPr lang="en-US" dirty="0" smtClean="0"/>
          </a:p>
        </p:txBody>
      </p:sp>
      <p:pic>
        <p:nvPicPr>
          <p:cNvPr id="14" name="Picture Placeholder 8"/>
          <p:cNvPicPr>
            <a:picLocks noChangeAspect="1"/>
          </p:cNvPicPr>
          <p:nvPr/>
        </p:nvPicPr>
        <p:blipFill rotWithShape="1">
          <a:blip r:embed="rId9" cstate="print">
            <a:extLst>
              <a:ext uri="{BEBA8EAE-BF5A-486C-A8C5-ECC9F3942E4B}">
                <a14:imgProps xmlns:a14="http://schemas.microsoft.com/office/drawing/2010/main">
                  <a14:imgLayer r:embed="rId10">
                    <a14:imgEffect>
                      <a14:saturation sat="400000"/>
                    </a14:imgEffect>
                  </a14:imgLayer>
                </a14:imgProps>
              </a:ext>
              <a:ext uri="{28A0092B-C50C-407E-A947-70E740481C1C}">
                <a14:useLocalDpi xmlns:a14="http://schemas.microsoft.com/office/drawing/2010/main" val="0"/>
              </a:ext>
            </a:extLst>
          </a:blip>
          <a:srcRect l="3468" r="3468" b="17015"/>
          <a:stretch/>
        </p:blipFill>
        <p:spPr>
          <a:xfrm>
            <a:off x="2211878" y="1939498"/>
            <a:ext cx="2472131" cy="2438400"/>
          </a:xfrm>
          <a:prstGeom prst="ellipse">
            <a:avLst/>
          </a:prstGeom>
          <a:ln w="12700">
            <a:solidFill>
              <a:srgbClr val="E28C05"/>
            </a:solidFill>
          </a:ln>
          <a:effectLst>
            <a:glow rad="127000">
              <a:srgbClr val="FCCD80">
                <a:alpha val="94000"/>
              </a:srgbClr>
            </a:glow>
          </a:effectLst>
        </p:spPr>
      </p:pic>
      <p:sp>
        <p:nvSpPr>
          <p:cNvPr id="9" name="Title 1"/>
          <p:cNvSpPr>
            <a:spLocks noGrp="1"/>
          </p:cNvSpPr>
          <p:nvPr>
            <p:ph type="ctrTitle"/>
          </p:nvPr>
        </p:nvSpPr>
        <p:spPr>
          <a:xfrm>
            <a:off x="3900985" y="483704"/>
            <a:ext cx="4724400" cy="848139"/>
          </a:xfrm>
        </p:spPr>
        <p:txBody>
          <a:bodyPr/>
          <a:lstStyle/>
          <a:p>
            <a:r>
              <a:rPr lang="en-US" b="1" dirty="0" smtClean="0"/>
              <a:t>Safe Abortion</a:t>
            </a:r>
            <a:endParaRPr lang="en-US" b="1" dirty="0"/>
          </a:p>
        </p:txBody>
      </p:sp>
      <p:sp>
        <p:nvSpPr>
          <p:cNvPr id="6" name="TextBox 5"/>
          <p:cNvSpPr txBox="1"/>
          <p:nvPr/>
        </p:nvSpPr>
        <p:spPr>
          <a:xfrm>
            <a:off x="4684009" y="1371600"/>
            <a:ext cx="3924123" cy="830997"/>
          </a:xfrm>
          <a:prstGeom prst="rect">
            <a:avLst/>
          </a:prstGeom>
          <a:noFill/>
        </p:spPr>
        <p:txBody>
          <a:bodyPr wrap="square" rtlCol="0">
            <a:spAutoFit/>
          </a:bodyPr>
          <a:lstStyle/>
          <a:p>
            <a:r>
              <a:rPr lang="en-US" sz="2400" b="1" dirty="0" smtClean="0">
                <a:solidFill>
                  <a:srgbClr val="0054A0"/>
                </a:solidFill>
              </a:rPr>
              <a:t>Saving Lives</a:t>
            </a:r>
          </a:p>
          <a:p>
            <a:pPr lvl="1"/>
            <a:r>
              <a:rPr lang="en-US" sz="2400" b="1" dirty="0" smtClean="0">
                <a:solidFill>
                  <a:srgbClr val="0054A0"/>
                </a:solidFill>
              </a:rPr>
              <a:t>Respecting Rights</a:t>
            </a:r>
            <a:endParaRPr lang="en-US" sz="2400" dirty="0">
              <a:solidFill>
                <a:srgbClr val="0054A0"/>
              </a:solidFill>
            </a:endParaRPr>
          </a:p>
        </p:txBody>
      </p:sp>
      <p:sp>
        <p:nvSpPr>
          <p:cNvPr id="2" name="Rectangle 1"/>
          <p:cNvSpPr/>
          <p:nvPr/>
        </p:nvSpPr>
        <p:spPr>
          <a:xfrm>
            <a:off x="228600" y="5486400"/>
            <a:ext cx="6096000" cy="923330"/>
          </a:xfrm>
          <a:prstGeom prst="rect">
            <a:avLst/>
          </a:prstGeom>
        </p:spPr>
        <p:txBody>
          <a:bodyPr wrap="square">
            <a:spAutoFit/>
          </a:bodyPr>
          <a:lstStyle/>
          <a:p>
            <a:pPr>
              <a:spcAft>
                <a:spcPts val="0"/>
              </a:spcAft>
            </a:pPr>
            <a:r>
              <a:rPr lang="en-US" dirty="0" smtClean="0"/>
              <a:t>A Dissemination Packet for</a:t>
            </a:r>
          </a:p>
          <a:p>
            <a:pPr>
              <a:spcAft>
                <a:spcPts val="0"/>
              </a:spcAft>
            </a:pPr>
            <a:r>
              <a:rPr lang="en-US" dirty="0" smtClean="0"/>
              <a:t>WHO </a:t>
            </a:r>
            <a:r>
              <a:rPr lang="en-US" i="1" dirty="0" smtClean="0"/>
              <a:t>Safe </a:t>
            </a:r>
            <a:r>
              <a:rPr lang="en-US" i="1" dirty="0"/>
              <a:t>a</a:t>
            </a:r>
            <a:r>
              <a:rPr lang="en-US" i="1" dirty="0" smtClean="0"/>
              <a:t>bortion</a:t>
            </a:r>
            <a:r>
              <a:rPr lang="en-US" i="1" dirty="0"/>
              <a:t>: technical and policy </a:t>
            </a:r>
            <a:r>
              <a:rPr lang="en-US" i="1" dirty="0" smtClean="0"/>
              <a:t>guidance for </a:t>
            </a:r>
            <a:r>
              <a:rPr lang="en-US" i="1" dirty="0"/>
              <a:t>health systems</a:t>
            </a:r>
            <a:r>
              <a:rPr lang="en-US" dirty="0"/>
              <a:t>,  S</a:t>
            </a:r>
            <a:r>
              <a:rPr lang="en-US" dirty="0" smtClean="0"/>
              <a:t>econd edition, 2012 </a:t>
            </a:r>
            <a:endParaRPr lang="en-US" dirty="0"/>
          </a:p>
        </p:txBody>
      </p:sp>
    </p:spTree>
    <p:extLst>
      <p:ext uri="{BB962C8B-B14F-4D97-AF65-F5344CB8AC3E}">
        <p14:creationId xmlns:p14="http://schemas.microsoft.com/office/powerpoint/2010/main" val="48746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Linda\Documents\logotag_en_white.bmp"/>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6096000"/>
            <a:ext cx="1995985" cy="457200"/>
          </a:xfrm>
          <a:prstGeom prst="rect">
            <a:avLst/>
          </a:prstGeom>
          <a:noFill/>
          <a:ln>
            <a:noFill/>
          </a:ln>
        </p:spPr>
      </p:pic>
      <p:sp>
        <p:nvSpPr>
          <p:cNvPr id="2" name="Title 1"/>
          <p:cNvSpPr>
            <a:spLocks noGrp="1"/>
          </p:cNvSpPr>
          <p:nvPr>
            <p:ph type="ctrTitle"/>
          </p:nvPr>
        </p:nvSpPr>
        <p:spPr>
          <a:xfrm>
            <a:off x="702733" y="508631"/>
            <a:ext cx="7269580" cy="1295400"/>
          </a:xfrm>
        </p:spPr>
        <p:txBody>
          <a:bodyPr/>
          <a:lstStyle/>
          <a:p>
            <a:r>
              <a:rPr lang="en-US" b="1" dirty="0" smtClean="0"/>
              <a:t>Safe Abortion</a:t>
            </a:r>
            <a:endParaRPr lang="en-US" b="1" dirty="0"/>
          </a:p>
        </p:txBody>
      </p:sp>
      <p:sp>
        <p:nvSpPr>
          <p:cNvPr id="3" name="Subtitle 2"/>
          <p:cNvSpPr>
            <a:spLocks noGrp="1"/>
          </p:cNvSpPr>
          <p:nvPr>
            <p:ph type="subTitle" idx="1"/>
          </p:nvPr>
        </p:nvSpPr>
        <p:spPr>
          <a:xfrm>
            <a:off x="702733" y="3505200"/>
            <a:ext cx="8077200" cy="1676400"/>
          </a:xfrm>
        </p:spPr>
        <p:txBody>
          <a:bodyPr>
            <a:normAutofit lnSpcReduction="10000"/>
          </a:bodyPr>
          <a:lstStyle/>
          <a:p>
            <a:r>
              <a:rPr lang="en-US" sz="2600" b="1" i="1" dirty="0" smtClean="0">
                <a:solidFill>
                  <a:srgbClr val="0054A0"/>
                </a:solidFill>
              </a:rPr>
              <a:t>Global</a:t>
            </a:r>
          </a:p>
          <a:p>
            <a:endParaRPr lang="en-US" sz="900" i="1" dirty="0">
              <a:solidFill>
                <a:srgbClr val="3333FF"/>
              </a:solidFill>
            </a:endParaRPr>
          </a:p>
          <a:p>
            <a:r>
              <a:rPr lang="en-US" sz="2400" b="1" dirty="0" smtClean="0">
                <a:solidFill>
                  <a:srgbClr val="E2D6B5"/>
                </a:solidFill>
              </a:rPr>
              <a:t>Module 1: </a:t>
            </a:r>
            <a:r>
              <a:rPr lang="en-US" sz="2400" b="1" dirty="0">
                <a:solidFill>
                  <a:srgbClr val="E2D6B5"/>
                </a:solidFill>
              </a:rPr>
              <a:t>T</a:t>
            </a:r>
            <a:r>
              <a:rPr lang="en-US" sz="2400" b="1" dirty="0" smtClean="0">
                <a:solidFill>
                  <a:srgbClr val="E2D6B5"/>
                </a:solidFill>
              </a:rPr>
              <a:t>he public health &amp; human </a:t>
            </a:r>
            <a:r>
              <a:rPr lang="en-US" sz="2400" b="1" dirty="0">
                <a:solidFill>
                  <a:srgbClr val="E2D6B5"/>
                </a:solidFill>
              </a:rPr>
              <a:t>rights </a:t>
            </a:r>
            <a:r>
              <a:rPr lang="en-US" sz="2400" b="1" dirty="0" smtClean="0">
                <a:solidFill>
                  <a:srgbClr val="E2D6B5"/>
                </a:solidFill>
              </a:rPr>
              <a:t>rationale for safe abortion</a:t>
            </a:r>
          </a:p>
          <a:p>
            <a:endParaRPr lang="en-US" sz="3200" b="1" dirty="0" smtClean="0">
              <a:solidFill>
                <a:srgbClr val="E2D6B5"/>
              </a:solidFill>
            </a:endParaRPr>
          </a:p>
          <a:p>
            <a:endParaRPr lang="en-US" sz="3200" b="1" dirty="0" smtClean="0">
              <a:solidFill>
                <a:srgbClr val="E2D6B5"/>
              </a:solidFill>
            </a:endParaRPr>
          </a:p>
          <a:p>
            <a:endParaRPr lang="en-US" sz="2800" i="1" dirty="0">
              <a:solidFill>
                <a:srgbClr val="3333FF"/>
              </a:solidFill>
            </a:endParaRPr>
          </a:p>
          <a:p>
            <a:endParaRPr lang="en-US" dirty="0" smtClean="0"/>
          </a:p>
          <a:p>
            <a:endParaRPr lang="en-US" dirty="0" smtClean="0"/>
          </a:p>
          <a:p>
            <a:endParaRPr lang="en-US" i="1" dirty="0" smtClean="0"/>
          </a:p>
          <a:p>
            <a:endParaRPr lang="en-US" dirty="0" smtClean="0"/>
          </a:p>
          <a:p>
            <a:endParaRPr lang="en-US" dirty="0" smtClean="0"/>
          </a:p>
          <a:p>
            <a:endParaRPr lang="en-US" dirty="0" smtClean="0"/>
          </a:p>
          <a:p>
            <a:endParaRPr lang="en-US" dirty="0"/>
          </a:p>
          <a:p>
            <a:endParaRPr lang="en-US" dirty="0" smtClean="0"/>
          </a:p>
          <a:p>
            <a:endParaRPr lang="en-US" dirty="0"/>
          </a:p>
          <a:p>
            <a:endParaRPr lang="en-US" dirty="0" smtClean="0"/>
          </a:p>
          <a:p>
            <a:endParaRPr lang="en-US" dirty="0" smtClean="0"/>
          </a:p>
        </p:txBody>
      </p:sp>
      <p:sp>
        <p:nvSpPr>
          <p:cNvPr id="5" name="TextBox 4"/>
          <p:cNvSpPr txBox="1"/>
          <p:nvPr/>
        </p:nvSpPr>
        <p:spPr>
          <a:xfrm>
            <a:off x="702733" y="5346342"/>
            <a:ext cx="7551192" cy="1200329"/>
          </a:xfrm>
          <a:prstGeom prst="rect">
            <a:avLst/>
          </a:prstGeom>
          <a:noFill/>
        </p:spPr>
        <p:txBody>
          <a:bodyPr wrap="square" rtlCol="0">
            <a:spAutoFit/>
          </a:bodyPr>
          <a:lstStyle/>
          <a:p>
            <a:pPr>
              <a:spcAft>
                <a:spcPts val="0"/>
              </a:spcAft>
            </a:pPr>
            <a:r>
              <a:rPr lang="en-US" dirty="0"/>
              <a:t>A Packet to Disseminate </a:t>
            </a:r>
          </a:p>
          <a:p>
            <a:pPr>
              <a:spcAft>
                <a:spcPts val="0"/>
              </a:spcAft>
            </a:pPr>
            <a:r>
              <a:rPr lang="en-US" dirty="0"/>
              <a:t>WHO </a:t>
            </a:r>
            <a:r>
              <a:rPr lang="en-US" i="1" dirty="0"/>
              <a:t>Safe abortion: technical and policy guidance for health systems</a:t>
            </a:r>
            <a:r>
              <a:rPr lang="en-US" dirty="0"/>
              <a:t>,  Second edition, 2012 </a:t>
            </a:r>
          </a:p>
          <a:p>
            <a:endParaRPr lang="en-US" dirty="0"/>
          </a:p>
        </p:txBody>
      </p:sp>
      <p:sp>
        <p:nvSpPr>
          <p:cNvPr id="6" name="TextBox 5"/>
          <p:cNvSpPr txBox="1"/>
          <p:nvPr/>
        </p:nvSpPr>
        <p:spPr>
          <a:xfrm>
            <a:off x="2057400" y="1804031"/>
            <a:ext cx="3924123" cy="830997"/>
          </a:xfrm>
          <a:prstGeom prst="rect">
            <a:avLst/>
          </a:prstGeom>
          <a:noFill/>
        </p:spPr>
        <p:txBody>
          <a:bodyPr wrap="square" rtlCol="0">
            <a:spAutoFit/>
          </a:bodyPr>
          <a:lstStyle/>
          <a:p>
            <a:r>
              <a:rPr lang="en-US" sz="2400" b="1" dirty="0" smtClean="0">
                <a:solidFill>
                  <a:srgbClr val="0054A0"/>
                </a:solidFill>
              </a:rPr>
              <a:t>Saving Lives</a:t>
            </a:r>
          </a:p>
          <a:p>
            <a:pPr lvl="1"/>
            <a:r>
              <a:rPr lang="en-US" sz="2400" b="1" dirty="0" smtClean="0">
                <a:solidFill>
                  <a:srgbClr val="0054A0"/>
                </a:solidFill>
              </a:rPr>
              <a:t>Respecting Rights</a:t>
            </a:r>
            <a:endParaRPr lang="en-US" sz="2400" dirty="0">
              <a:solidFill>
                <a:srgbClr val="0054A0"/>
              </a:solidFill>
            </a:endParaRPr>
          </a:p>
        </p:txBody>
      </p:sp>
    </p:spTree>
    <p:extLst>
      <p:ext uri="{BB962C8B-B14F-4D97-AF65-F5344CB8AC3E}">
        <p14:creationId xmlns:p14="http://schemas.microsoft.com/office/powerpoint/2010/main" val="376398243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757427"/>
            <a:ext cx="7125113" cy="685800"/>
          </a:xfrm>
        </p:spPr>
        <p:txBody>
          <a:bodyPr/>
          <a:lstStyle/>
          <a:p>
            <a:r>
              <a:rPr lang="en-US" b="1" dirty="0" smtClean="0"/>
              <a:t>Legal grounds for abortion</a:t>
            </a:r>
            <a:r>
              <a:rPr lang="en-US" dirty="0"/>
              <a:t/>
            </a:r>
            <a:br>
              <a:rPr lang="en-US" dirty="0"/>
            </a:br>
            <a:endParaRPr lang="en-US" dirty="0"/>
          </a:p>
        </p:txBody>
      </p:sp>
      <p:sp>
        <p:nvSpPr>
          <p:cNvPr id="3" name="Content Placeholder 2"/>
          <p:cNvSpPr>
            <a:spLocks noGrp="1"/>
          </p:cNvSpPr>
          <p:nvPr>
            <p:ph idx="1"/>
          </p:nvPr>
        </p:nvSpPr>
        <p:spPr>
          <a:xfrm>
            <a:off x="381000" y="1447800"/>
            <a:ext cx="7543800" cy="4349819"/>
          </a:xfrm>
        </p:spPr>
        <p:txBody>
          <a:bodyPr>
            <a:noAutofit/>
          </a:bodyPr>
          <a:lstStyle/>
          <a:p>
            <a:pPr>
              <a:buClr>
                <a:srgbClr val="E2D6B5"/>
              </a:buClr>
              <a:buFont typeface="Arial" pitchFamily="34" charset="0"/>
              <a:buChar char="•"/>
            </a:pPr>
            <a:r>
              <a:rPr lang="en-US" sz="2400" dirty="0" smtClean="0"/>
              <a:t>When there is threat to a woman’s life</a:t>
            </a:r>
          </a:p>
          <a:p>
            <a:pPr>
              <a:buClr>
                <a:srgbClr val="E2D6B5"/>
              </a:buClr>
              <a:buFont typeface="Arial" pitchFamily="34" charset="0"/>
              <a:buChar char="•"/>
            </a:pPr>
            <a:r>
              <a:rPr lang="en-US" sz="2400" dirty="0" smtClean="0"/>
              <a:t>When there is threat to a woman’s health</a:t>
            </a:r>
          </a:p>
          <a:p>
            <a:pPr>
              <a:buClr>
                <a:srgbClr val="E2D6B5"/>
              </a:buClr>
              <a:buFont typeface="Arial" pitchFamily="34" charset="0"/>
              <a:buChar char="•"/>
            </a:pPr>
            <a:r>
              <a:rPr lang="en-US" sz="2400" dirty="0" smtClean="0"/>
              <a:t>When pregnancy is the result of rape or incest</a:t>
            </a:r>
          </a:p>
          <a:p>
            <a:pPr>
              <a:buClr>
                <a:srgbClr val="E2D6B5"/>
              </a:buClr>
              <a:buFont typeface="Arial" pitchFamily="34" charset="0"/>
              <a:buChar char="•"/>
            </a:pPr>
            <a:r>
              <a:rPr lang="en-US" sz="2400" dirty="0" smtClean="0"/>
              <a:t>Where there is fetal impairment</a:t>
            </a:r>
          </a:p>
          <a:p>
            <a:pPr>
              <a:buClr>
                <a:srgbClr val="E2D6B5"/>
              </a:buClr>
              <a:buFont typeface="Arial" pitchFamily="34" charset="0"/>
              <a:buChar char="•"/>
            </a:pPr>
            <a:r>
              <a:rPr lang="en-US" sz="2400" dirty="0" smtClean="0"/>
              <a:t>For economic and social reasons </a:t>
            </a:r>
          </a:p>
          <a:p>
            <a:pPr>
              <a:buClr>
                <a:srgbClr val="E2D6B5"/>
              </a:buClr>
              <a:buFont typeface="Arial" pitchFamily="34" charset="0"/>
              <a:buChar char="•"/>
            </a:pPr>
            <a:r>
              <a:rPr lang="en-US" sz="2400" dirty="0" smtClean="0"/>
              <a:t>On request</a:t>
            </a:r>
          </a:p>
        </p:txBody>
      </p:sp>
      <p:sp>
        <p:nvSpPr>
          <p:cNvPr id="6" name="Text Box 2"/>
          <p:cNvSpPr txBox="1">
            <a:spLocks noChangeArrowheads="1"/>
          </p:cNvSpPr>
          <p:nvPr/>
        </p:nvSpPr>
        <p:spPr bwMode="auto">
          <a:xfrm>
            <a:off x="171450" y="6428197"/>
            <a:ext cx="8763000" cy="332565"/>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0"/>
              </a:spcBef>
              <a:spcAft>
                <a:spcPts val="1000"/>
              </a:spcAft>
            </a:pPr>
            <a:r>
              <a:rPr lang="en-US" sz="1100" dirty="0" smtClean="0">
                <a:solidFill>
                  <a:srgbClr val="E2D6B5"/>
                </a:solidFill>
                <a:ea typeface="Calibri"/>
                <a:cs typeface="Andalus" pitchFamily="18" charset="-78"/>
              </a:rPr>
              <a:t>Module </a:t>
            </a:r>
            <a:r>
              <a:rPr lang="en-US" sz="1100" dirty="0">
                <a:solidFill>
                  <a:srgbClr val="E2D6B5"/>
                </a:solidFill>
                <a:ea typeface="Calibri"/>
                <a:cs typeface="Andalus" pitchFamily="18" charset="-78"/>
              </a:rPr>
              <a:t>4</a:t>
            </a:r>
            <a:r>
              <a:rPr lang="en-US" sz="1100" dirty="0" smtClean="0">
                <a:solidFill>
                  <a:srgbClr val="E2D6B5"/>
                </a:solidFill>
                <a:ea typeface="Calibri"/>
                <a:cs typeface="Andalus" pitchFamily="18" charset="-78"/>
              </a:rPr>
              <a:t>: Legal and Policy Considerations </a:t>
            </a:r>
            <a:r>
              <a:rPr lang="en-US" sz="1100" dirty="0">
                <a:effectLst/>
                <a:ea typeface="Calibri"/>
                <a:cs typeface="Times New Roman"/>
              </a:rPr>
              <a:t> </a:t>
            </a:r>
          </a:p>
        </p:txBody>
      </p:sp>
      <p:sp>
        <p:nvSpPr>
          <p:cNvPr id="8" name="Oval 7"/>
          <p:cNvSpPr>
            <a:spLocks noChangeAspect="1"/>
          </p:cNvSpPr>
          <p:nvPr/>
        </p:nvSpPr>
        <p:spPr>
          <a:xfrm>
            <a:off x="381000" y="533400"/>
            <a:ext cx="1188726" cy="1188720"/>
          </a:xfrm>
          <a:prstGeom prst="ellipse">
            <a:avLst/>
          </a:prstGeom>
          <a:blipFill>
            <a:blip r:embed="rId3" cstate="print">
              <a:extLst>
                <a:ext uri="{28A0092B-C50C-407E-A947-70E740481C1C}">
                  <a14:useLocalDpi xmlns:a14="http://schemas.microsoft.com/office/drawing/2010/main" val="0"/>
                </a:ext>
              </a:extLst>
            </a:blip>
            <a:srcRect/>
            <a:stretch>
              <a:fillRect l="-25000" r="-25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15953721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425116"/>
            <a:ext cx="7125113" cy="924475"/>
          </a:xfrm>
        </p:spPr>
        <p:txBody>
          <a:bodyPr/>
          <a:lstStyle/>
          <a:p>
            <a:r>
              <a:rPr lang="en-US" dirty="0" smtClean="0"/>
              <a:t/>
            </a:r>
            <a:br>
              <a:rPr lang="en-US" dirty="0" smtClean="0"/>
            </a:br>
            <a:r>
              <a:rPr lang="en-US" b="1" dirty="0"/>
              <a:t>L</a:t>
            </a:r>
            <a:r>
              <a:rPr lang="en-US" b="1" dirty="0" smtClean="0"/>
              <a:t>egal, regulatory and administrative barriers</a:t>
            </a:r>
            <a:endParaRPr lang="en-US" sz="6000" b="1" dirty="0"/>
          </a:p>
        </p:txBody>
      </p:sp>
      <p:sp>
        <p:nvSpPr>
          <p:cNvPr id="3" name="Content Placeholder 2"/>
          <p:cNvSpPr>
            <a:spLocks noGrp="1"/>
          </p:cNvSpPr>
          <p:nvPr>
            <p:ph idx="1"/>
          </p:nvPr>
        </p:nvSpPr>
        <p:spPr>
          <a:xfrm>
            <a:off x="1143000" y="2667000"/>
            <a:ext cx="6553200" cy="3657601"/>
          </a:xfrm>
        </p:spPr>
        <p:txBody>
          <a:bodyPr>
            <a:normAutofit fontScale="77500" lnSpcReduction="20000"/>
          </a:bodyPr>
          <a:lstStyle/>
          <a:p>
            <a:pPr>
              <a:buClr>
                <a:schemeClr val="tx1"/>
              </a:buClr>
              <a:buSzPct val="130000"/>
              <a:buFont typeface="Arial" pitchFamily="34" charset="0"/>
              <a:buChar char="•"/>
            </a:pPr>
            <a:endParaRPr lang="en-US" sz="1000" dirty="0" smtClean="0"/>
          </a:p>
          <a:p>
            <a:pPr>
              <a:buClr>
                <a:schemeClr val="tx1"/>
              </a:buClr>
              <a:buSzPct val="130000"/>
              <a:buFont typeface="Arial" pitchFamily="34" charset="0"/>
              <a:buChar char="•"/>
            </a:pPr>
            <a:r>
              <a:rPr lang="en-US" sz="3600" dirty="0" smtClean="0"/>
              <a:t>Restrictive interpretation of legal grounds</a:t>
            </a:r>
          </a:p>
          <a:p>
            <a:pPr>
              <a:buClr>
                <a:schemeClr val="tx1"/>
              </a:buClr>
              <a:buSzPct val="130000"/>
              <a:buFont typeface="Arial" pitchFamily="34" charset="0"/>
              <a:buChar char="•"/>
            </a:pPr>
            <a:r>
              <a:rPr lang="en-US" sz="3600" dirty="0" smtClean="0"/>
              <a:t>3</a:t>
            </a:r>
            <a:r>
              <a:rPr lang="en-US" sz="3600" baseline="30000" dirty="0" smtClean="0"/>
              <a:t>rd</a:t>
            </a:r>
            <a:r>
              <a:rPr lang="en-US" sz="3600" dirty="0" smtClean="0"/>
              <a:t> </a:t>
            </a:r>
            <a:r>
              <a:rPr lang="en-US" sz="3600" dirty="0"/>
              <a:t>party </a:t>
            </a:r>
            <a:r>
              <a:rPr lang="en-US" sz="3600" dirty="0" smtClean="0"/>
              <a:t>authorization from additional medical professionals, courts, parents or partners</a:t>
            </a:r>
          </a:p>
          <a:p>
            <a:pPr>
              <a:buClr>
                <a:schemeClr val="tx1"/>
              </a:buClr>
              <a:buSzPct val="130000"/>
              <a:buFont typeface="Arial" pitchFamily="34" charset="0"/>
              <a:buChar char="•"/>
            </a:pPr>
            <a:r>
              <a:rPr lang="en-US" sz="3600" dirty="0" smtClean="0"/>
              <a:t>Conscientious objection without referral requirements</a:t>
            </a:r>
          </a:p>
          <a:p>
            <a:pPr marL="0" indent="0">
              <a:buClr>
                <a:schemeClr val="tx1"/>
              </a:buClr>
              <a:buSzPct val="130000"/>
              <a:buNone/>
            </a:pPr>
            <a:endParaRPr lang="en-US" sz="3200" dirty="0"/>
          </a:p>
          <a:p>
            <a:pPr>
              <a:buClr>
                <a:schemeClr val="tx1"/>
              </a:buClr>
              <a:buSzPct val="130000"/>
              <a:buFont typeface="Arial" pitchFamily="34" charset="0"/>
              <a:buChar char="•"/>
            </a:pPr>
            <a:endParaRPr lang="en-US" sz="2800" dirty="0" smtClean="0"/>
          </a:p>
          <a:p>
            <a:pPr>
              <a:buClr>
                <a:schemeClr val="tx1"/>
              </a:buClr>
              <a:buSzPct val="130000"/>
              <a:buFont typeface="Arial" pitchFamily="34" charset="0"/>
              <a:buChar char="•"/>
            </a:pPr>
            <a:endParaRPr lang="en-US" sz="2800" dirty="0"/>
          </a:p>
          <a:p>
            <a:pPr>
              <a:buClr>
                <a:srgbClr val="E2D6B5"/>
              </a:buClr>
              <a:buSzPct val="130000"/>
              <a:buFont typeface="Arial" pitchFamily="34" charset="0"/>
              <a:buChar char="•"/>
            </a:pPr>
            <a:endParaRPr lang="en-US" sz="1100" dirty="0"/>
          </a:p>
        </p:txBody>
      </p:sp>
      <p:sp>
        <p:nvSpPr>
          <p:cNvPr id="6" name="Text Box 2"/>
          <p:cNvSpPr txBox="1">
            <a:spLocks noChangeArrowheads="1"/>
          </p:cNvSpPr>
          <p:nvPr/>
        </p:nvSpPr>
        <p:spPr bwMode="auto">
          <a:xfrm>
            <a:off x="171450" y="6428197"/>
            <a:ext cx="8763000" cy="332565"/>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0"/>
              </a:spcBef>
              <a:spcAft>
                <a:spcPts val="1000"/>
              </a:spcAft>
            </a:pPr>
            <a:r>
              <a:rPr lang="en-US" sz="1100" dirty="0" smtClean="0">
                <a:solidFill>
                  <a:srgbClr val="E2D6B5"/>
                </a:solidFill>
                <a:ea typeface="Calibri"/>
                <a:cs typeface="Andalus" pitchFamily="18" charset="-78"/>
              </a:rPr>
              <a:t>Module </a:t>
            </a:r>
            <a:r>
              <a:rPr lang="en-US" sz="1100" dirty="0">
                <a:solidFill>
                  <a:srgbClr val="E2D6B5"/>
                </a:solidFill>
                <a:ea typeface="Calibri"/>
                <a:cs typeface="Andalus" pitchFamily="18" charset="-78"/>
              </a:rPr>
              <a:t>4</a:t>
            </a:r>
            <a:r>
              <a:rPr lang="en-US" sz="1100" dirty="0" smtClean="0">
                <a:solidFill>
                  <a:srgbClr val="E2D6B5"/>
                </a:solidFill>
                <a:ea typeface="Calibri"/>
                <a:cs typeface="Andalus" pitchFamily="18" charset="-78"/>
              </a:rPr>
              <a:t>: Legal and Policy Considerations </a:t>
            </a:r>
            <a:r>
              <a:rPr lang="en-US" sz="1100" dirty="0">
                <a:effectLst/>
                <a:ea typeface="Calibri"/>
                <a:cs typeface="Times New Roman"/>
              </a:rPr>
              <a:t> </a:t>
            </a:r>
          </a:p>
        </p:txBody>
      </p:sp>
      <p:sp>
        <p:nvSpPr>
          <p:cNvPr id="8" name="Oval 7"/>
          <p:cNvSpPr>
            <a:spLocks noChangeAspect="1"/>
          </p:cNvSpPr>
          <p:nvPr/>
        </p:nvSpPr>
        <p:spPr>
          <a:xfrm>
            <a:off x="424008" y="609600"/>
            <a:ext cx="1188726" cy="1188720"/>
          </a:xfrm>
          <a:prstGeom prst="ellipse">
            <a:avLst/>
          </a:prstGeom>
          <a:blipFill>
            <a:blip r:embed="rId3" cstate="print">
              <a:extLst>
                <a:ext uri="{28A0092B-C50C-407E-A947-70E740481C1C}">
                  <a14:useLocalDpi xmlns:a14="http://schemas.microsoft.com/office/drawing/2010/main" val="0"/>
                </a:ext>
              </a:extLst>
            </a:blip>
            <a:srcRect/>
            <a:stretch>
              <a:fillRect l="-25000" r="-25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707480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425116"/>
            <a:ext cx="7125113" cy="924475"/>
          </a:xfrm>
        </p:spPr>
        <p:txBody>
          <a:bodyPr/>
          <a:lstStyle/>
          <a:p>
            <a:r>
              <a:rPr lang="en-US" dirty="0" smtClean="0"/>
              <a:t/>
            </a:r>
            <a:br>
              <a:rPr lang="en-US" dirty="0" smtClean="0"/>
            </a:br>
            <a:r>
              <a:rPr lang="en-US" b="1" dirty="0"/>
              <a:t>L</a:t>
            </a:r>
            <a:r>
              <a:rPr lang="en-US" b="1" dirty="0" smtClean="0"/>
              <a:t>egal, regulatory and administrative barriers</a:t>
            </a:r>
            <a:endParaRPr lang="en-US" sz="6000" b="1" dirty="0"/>
          </a:p>
        </p:txBody>
      </p:sp>
      <p:sp>
        <p:nvSpPr>
          <p:cNvPr id="3" name="Content Placeholder 2"/>
          <p:cNvSpPr>
            <a:spLocks noGrp="1"/>
          </p:cNvSpPr>
          <p:nvPr>
            <p:ph idx="1"/>
          </p:nvPr>
        </p:nvSpPr>
        <p:spPr>
          <a:xfrm>
            <a:off x="1162050" y="2057400"/>
            <a:ext cx="6781800" cy="4218397"/>
          </a:xfrm>
        </p:spPr>
        <p:txBody>
          <a:bodyPr>
            <a:normAutofit lnSpcReduction="10000"/>
          </a:bodyPr>
          <a:lstStyle/>
          <a:p>
            <a:pPr>
              <a:buClr>
                <a:schemeClr val="tx1"/>
              </a:buClr>
              <a:buSzPct val="130000"/>
              <a:buFont typeface="Arial" pitchFamily="34" charset="0"/>
              <a:buChar char="•"/>
            </a:pPr>
            <a:endParaRPr lang="en-US" sz="1000" dirty="0" smtClean="0"/>
          </a:p>
          <a:p>
            <a:pPr>
              <a:buClr>
                <a:schemeClr val="tx1"/>
              </a:buClr>
              <a:buSzPct val="130000"/>
              <a:buFont typeface="Arial" pitchFamily="34" charset="0"/>
              <a:buChar char="•"/>
            </a:pPr>
            <a:r>
              <a:rPr lang="en-US" sz="2800" dirty="0" smtClean="0"/>
              <a:t>Restrictions </a:t>
            </a:r>
            <a:r>
              <a:rPr lang="en-US" sz="2800" dirty="0"/>
              <a:t>on: </a:t>
            </a:r>
          </a:p>
          <a:p>
            <a:pPr lvl="1">
              <a:spcBef>
                <a:spcPts val="0"/>
              </a:spcBef>
              <a:spcAft>
                <a:spcPts val="0"/>
              </a:spcAft>
              <a:buClr>
                <a:schemeClr val="tx1"/>
              </a:buClr>
              <a:buSzPct val="100000"/>
              <a:buFont typeface="Wingdings" pitchFamily="2" charset="2"/>
              <a:buChar char="§"/>
            </a:pPr>
            <a:r>
              <a:rPr lang="en-US" sz="2400" dirty="0"/>
              <a:t>Available methods of abortion</a:t>
            </a:r>
          </a:p>
          <a:p>
            <a:pPr lvl="1">
              <a:spcBef>
                <a:spcPts val="0"/>
              </a:spcBef>
              <a:spcAft>
                <a:spcPts val="0"/>
              </a:spcAft>
              <a:buClr>
                <a:schemeClr val="tx1"/>
              </a:buClr>
              <a:buSzPct val="100000"/>
              <a:buFont typeface="Wingdings" pitchFamily="2" charset="2"/>
              <a:buChar char="§"/>
            </a:pPr>
            <a:r>
              <a:rPr lang="en-US" sz="2400" dirty="0"/>
              <a:t>Range of service providers</a:t>
            </a:r>
          </a:p>
          <a:p>
            <a:pPr marL="0" indent="0">
              <a:buClr>
                <a:schemeClr val="tx1"/>
              </a:buClr>
              <a:buSzPct val="130000"/>
              <a:buNone/>
            </a:pPr>
            <a:endParaRPr lang="en-US" sz="1400" dirty="0"/>
          </a:p>
          <a:p>
            <a:pPr>
              <a:buClr>
                <a:srgbClr val="E2D6B5"/>
              </a:buClr>
              <a:buSzPct val="130000"/>
              <a:buFont typeface="Arial" pitchFamily="34" charset="0"/>
              <a:buChar char="•"/>
            </a:pPr>
            <a:r>
              <a:rPr lang="en-US" sz="2800" dirty="0"/>
              <a:t>Mandatory waiting </a:t>
            </a:r>
            <a:r>
              <a:rPr lang="en-US" sz="2800" dirty="0" smtClean="0"/>
              <a:t>periods</a:t>
            </a:r>
          </a:p>
          <a:p>
            <a:pPr>
              <a:buClr>
                <a:srgbClr val="E2D6B5"/>
              </a:buClr>
              <a:buSzPct val="130000"/>
              <a:buFont typeface="Arial" pitchFamily="34" charset="0"/>
              <a:buChar char="•"/>
            </a:pPr>
            <a:r>
              <a:rPr lang="en-US" sz="2800" dirty="0" smtClean="0"/>
              <a:t>Lack </a:t>
            </a:r>
            <a:r>
              <a:rPr lang="en-US" sz="2800" dirty="0"/>
              <a:t>of confidentiality and privacy</a:t>
            </a:r>
          </a:p>
          <a:p>
            <a:pPr>
              <a:buClr>
                <a:srgbClr val="E2D6B5"/>
              </a:buClr>
              <a:buSzPct val="130000"/>
              <a:buFont typeface="Arial" pitchFamily="34" charset="0"/>
              <a:buChar char="•"/>
            </a:pPr>
            <a:endParaRPr lang="en-US" sz="1400" dirty="0"/>
          </a:p>
          <a:p>
            <a:pPr>
              <a:buClr>
                <a:srgbClr val="E2D6B5"/>
              </a:buClr>
              <a:buSzPct val="130000"/>
              <a:buFont typeface="Arial" pitchFamily="34" charset="0"/>
              <a:buChar char="•"/>
            </a:pPr>
            <a:r>
              <a:rPr lang="en-US" sz="2800" dirty="0"/>
              <a:t>Requiring names of service providers</a:t>
            </a:r>
          </a:p>
          <a:p>
            <a:pPr>
              <a:buClr>
                <a:srgbClr val="E2D6B5"/>
              </a:buClr>
              <a:buSzPct val="130000"/>
              <a:buFont typeface="Arial" pitchFamily="34" charset="0"/>
              <a:buChar char="•"/>
            </a:pPr>
            <a:endParaRPr lang="en-US" sz="1100" dirty="0"/>
          </a:p>
        </p:txBody>
      </p:sp>
      <p:sp>
        <p:nvSpPr>
          <p:cNvPr id="6" name="Text Box 2"/>
          <p:cNvSpPr txBox="1">
            <a:spLocks noChangeArrowheads="1"/>
          </p:cNvSpPr>
          <p:nvPr/>
        </p:nvSpPr>
        <p:spPr bwMode="auto">
          <a:xfrm>
            <a:off x="171450" y="6428197"/>
            <a:ext cx="8763000" cy="332565"/>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0"/>
              </a:spcBef>
              <a:spcAft>
                <a:spcPts val="1000"/>
              </a:spcAft>
            </a:pPr>
            <a:r>
              <a:rPr lang="en-US" sz="1100" dirty="0" smtClean="0">
                <a:solidFill>
                  <a:srgbClr val="E2D6B5"/>
                </a:solidFill>
                <a:ea typeface="Calibri"/>
                <a:cs typeface="Andalus" pitchFamily="18" charset="-78"/>
              </a:rPr>
              <a:t>Module </a:t>
            </a:r>
            <a:r>
              <a:rPr lang="en-US" sz="1100" dirty="0">
                <a:solidFill>
                  <a:srgbClr val="E2D6B5"/>
                </a:solidFill>
                <a:ea typeface="Calibri"/>
                <a:cs typeface="Andalus" pitchFamily="18" charset="-78"/>
              </a:rPr>
              <a:t>4</a:t>
            </a:r>
            <a:r>
              <a:rPr lang="en-US" sz="1100" dirty="0" smtClean="0">
                <a:solidFill>
                  <a:srgbClr val="E2D6B5"/>
                </a:solidFill>
                <a:ea typeface="Calibri"/>
                <a:cs typeface="Andalus" pitchFamily="18" charset="-78"/>
              </a:rPr>
              <a:t>: Legal and Policy Considerations </a:t>
            </a:r>
            <a:r>
              <a:rPr lang="en-US" sz="1100" dirty="0">
                <a:effectLst/>
                <a:ea typeface="Calibri"/>
                <a:cs typeface="Times New Roman"/>
              </a:rPr>
              <a:t> </a:t>
            </a:r>
          </a:p>
        </p:txBody>
      </p:sp>
      <p:sp>
        <p:nvSpPr>
          <p:cNvPr id="8" name="Oval 7"/>
          <p:cNvSpPr>
            <a:spLocks noChangeAspect="1"/>
          </p:cNvSpPr>
          <p:nvPr/>
        </p:nvSpPr>
        <p:spPr>
          <a:xfrm>
            <a:off x="424008" y="609600"/>
            <a:ext cx="1188726" cy="1188720"/>
          </a:xfrm>
          <a:prstGeom prst="ellipse">
            <a:avLst/>
          </a:prstGeom>
          <a:blipFill>
            <a:blip r:embed="rId3" cstate="print">
              <a:extLst>
                <a:ext uri="{28A0092B-C50C-407E-A947-70E740481C1C}">
                  <a14:useLocalDpi xmlns:a14="http://schemas.microsoft.com/office/drawing/2010/main" val="0"/>
                </a:ext>
              </a:extLst>
            </a:blip>
            <a:srcRect/>
            <a:stretch>
              <a:fillRect l="-25000" r="-25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5552828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6192" y="1981200"/>
            <a:ext cx="2449407" cy="4220246"/>
          </a:xfrm>
        </p:spPr>
        <p:txBody>
          <a:bodyPr>
            <a:normAutofit fontScale="85000" lnSpcReduction="10000"/>
          </a:bodyPr>
          <a:lstStyle/>
          <a:p>
            <a:pPr>
              <a:lnSpc>
                <a:spcPct val="110000"/>
              </a:lnSpc>
              <a:buClr>
                <a:schemeClr val="tx1"/>
              </a:buClr>
              <a:buSzPct val="130000"/>
              <a:buFont typeface="Arial" pitchFamily="34" charset="0"/>
              <a:buChar char="•"/>
            </a:pPr>
            <a:r>
              <a:rPr lang="en-US" sz="2400" dirty="0" smtClean="0"/>
              <a:t>High fees </a:t>
            </a:r>
          </a:p>
          <a:p>
            <a:pPr>
              <a:lnSpc>
                <a:spcPct val="110000"/>
              </a:lnSpc>
              <a:buClr>
                <a:schemeClr val="tx1"/>
              </a:buClr>
              <a:buSzPct val="130000"/>
              <a:buFont typeface="Arial" pitchFamily="34" charset="0"/>
              <a:buChar char="•"/>
            </a:pPr>
            <a:endParaRPr lang="en-US" sz="900" dirty="0" smtClean="0"/>
          </a:p>
          <a:p>
            <a:pPr>
              <a:lnSpc>
                <a:spcPct val="110000"/>
              </a:lnSpc>
              <a:buClr>
                <a:schemeClr val="tx1"/>
              </a:buClr>
              <a:buSzPct val="130000"/>
              <a:buFont typeface="Arial" pitchFamily="34" charset="0"/>
              <a:buChar char="•"/>
            </a:pPr>
            <a:r>
              <a:rPr lang="en-US" sz="2400" dirty="0" smtClean="0"/>
              <a:t>Distance</a:t>
            </a:r>
          </a:p>
          <a:p>
            <a:pPr>
              <a:lnSpc>
                <a:spcPct val="110000"/>
              </a:lnSpc>
              <a:buClr>
                <a:schemeClr val="tx1"/>
              </a:buClr>
              <a:buSzPct val="130000"/>
              <a:buFont typeface="Arial" pitchFamily="34" charset="0"/>
              <a:buChar char="•"/>
            </a:pPr>
            <a:endParaRPr lang="en-US" sz="900" dirty="0" smtClean="0"/>
          </a:p>
          <a:p>
            <a:pPr>
              <a:lnSpc>
                <a:spcPct val="110000"/>
              </a:lnSpc>
              <a:buClr>
                <a:schemeClr val="tx1"/>
              </a:buClr>
              <a:buSzPct val="130000"/>
              <a:buFont typeface="Arial" pitchFamily="34" charset="0"/>
              <a:buChar char="•"/>
            </a:pPr>
            <a:r>
              <a:rPr lang="en-US" sz="2400" dirty="0" smtClean="0"/>
              <a:t>Information gaps</a:t>
            </a:r>
          </a:p>
          <a:p>
            <a:pPr>
              <a:lnSpc>
                <a:spcPct val="110000"/>
              </a:lnSpc>
              <a:buClr>
                <a:schemeClr val="tx1"/>
              </a:buClr>
              <a:buSzPct val="130000"/>
              <a:buFont typeface="Arial" pitchFamily="34" charset="0"/>
              <a:buChar char="•"/>
            </a:pPr>
            <a:endParaRPr lang="en-US" sz="1000" dirty="0" smtClean="0"/>
          </a:p>
          <a:p>
            <a:pPr>
              <a:lnSpc>
                <a:spcPct val="110000"/>
              </a:lnSpc>
              <a:buClr>
                <a:schemeClr val="tx1"/>
              </a:buClr>
              <a:buSzPct val="130000"/>
              <a:buFont typeface="Arial" pitchFamily="34" charset="0"/>
              <a:buChar char="•"/>
            </a:pPr>
            <a:r>
              <a:rPr lang="en-US" sz="2400" dirty="0"/>
              <a:t>Lack of trained </a:t>
            </a:r>
            <a:r>
              <a:rPr lang="en-US" sz="2400" dirty="0" smtClean="0"/>
              <a:t>providers, equipment, supplies</a:t>
            </a:r>
          </a:p>
          <a:p>
            <a:pPr>
              <a:lnSpc>
                <a:spcPct val="110000"/>
              </a:lnSpc>
              <a:buClr>
                <a:schemeClr val="tx1"/>
              </a:buClr>
              <a:buSzPct val="130000"/>
              <a:buFont typeface="Arial" pitchFamily="34" charset="0"/>
              <a:buChar char="•"/>
            </a:pPr>
            <a:r>
              <a:rPr lang="en-US" sz="2400" dirty="0" smtClean="0"/>
              <a:t>Stigma </a:t>
            </a:r>
            <a:r>
              <a:rPr lang="en-US" sz="2800" dirty="0" smtClean="0"/>
              <a:t> </a:t>
            </a:r>
          </a:p>
        </p:txBody>
      </p:sp>
      <p:sp>
        <p:nvSpPr>
          <p:cNvPr id="5" name="Title 1"/>
          <p:cNvSpPr txBox="1">
            <a:spLocks/>
          </p:cNvSpPr>
          <p:nvPr/>
        </p:nvSpPr>
        <p:spPr>
          <a:xfrm>
            <a:off x="1752600" y="533400"/>
            <a:ext cx="7019540" cy="810129"/>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smtClean="0"/>
              <a:t>Eliminate access barriers</a:t>
            </a:r>
            <a:endParaRPr lang="en-US" sz="6000" b="1"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0" y="2209800"/>
            <a:ext cx="5212080" cy="3615292"/>
          </a:xfrm>
          <a:prstGeom prst="rect">
            <a:avLst/>
          </a:prstGeom>
          <a:noFill/>
          <a:ln>
            <a:noFill/>
          </a:ln>
          <a:effectLst>
            <a:glow rad="127000">
              <a:srgbClr val="FCCD80">
                <a:alpha val="99000"/>
              </a:srgbClr>
            </a:glow>
            <a:outerShdw dist="35921" dir="2700000" algn="ctr" rotWithShape="0">
              <a:schemeClr val="bg2"/>
            </a:outerShdw>
            <a:softEdge rad="127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 Box 2"/>
          <p:cNvSpPr txBox="1">
            <a:spLocks noChangeArrowheads="1"/>
          </p:cNvSpPr>
          <p:nvPr/>
        </p:nvSpPr>
        <p:spPr bwMode="auto">
          <a:xfrm>
            <a:off x="171450" y="6428197"/>
            <a:ext cx="8763000" cy="332565"/>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0"/>
              </a:spcBef>
              <a:spcAft>
                <a:spcPts val="1000"/>
              </a:spcAft>
            </a:pPr>
            <a:r>
              <a:rPr lang="en-US" sz="1100" dirty="0" smtClean="0">
                <a:solidFill>
                  <a:srgbClr val="E2D6B5"/>
                </a:solidFill>
                <a:ea typeface="Calibri"/>
                <a:cs typeface="Andalus" pitchFamily="18" charset="-78"/>
              </a:rPr>
              <a:t>Module </a:t>
            </a:r>
            <a:r>
              <a:rPr lang="en-US" sz="1100" dirty="0">
                <a:solidFill>
                  <a:srgbClr val="E2D6B5"/>
                </a:solidFill>
                <a:ea typeface="Calibri"/>
                <a:cs typeface="Andalus" pitchFamily="18" charset="-78"/>
              </a:rPr>
              <a:t>4</a:t>
            </a:r>
            <a:r>
              <a:rPr lang="en-US" sz="1100" dirty="0" smtClean="0">
                <a:solidFill>
                  <a:srgbClr val="E2D6B5"/>
                </a:solidFill>
                <a:ea typeface="Calibri"/>
                <a:cs typeface="Andalus" pitchFamily="18" charset="-78"/>
              </a:rPr>
              <a:t>: Legal and Policy Considerations </a:t>
            </a:r>
            <a:r>
              <a:rPr lang="en-US" sz="1100" dirty="0">
                <a:effectLst/>
                <a:ea typeface="Calibri"/>
                <a:cs typeface="Times New Roman"/>
              </a:rPr>
              <a:t> </a:t>
            </a:r>
          </a:p>
        </p:txBody>
      </p:sp>
      <p:sp>
        <p:nvSpPr>
          <p:cNvPr id="8" name="Oval 7"/>
          <p:cNvSpPr>
            <a:spLocks noChangeAspect="1"/>
          </p:cNvSpPr>
          <p:nvPr/>
        </p:nvSpPr>
        <p:spPr>
          <a:xfrm>
            <a:off x="381000" y="533400"/>
            <a:ext cx="1188726" cy="1188720"/>
          </a:xfrm>
          <a:prstGeom prst="ellipse">
            <a:avLst/>
          </a:prstGeom>
          <a:blipFill>
            <a:blip r:embed="rId4" cstate="print">
              <a:extLst>
                <a:ext uri="{28A0092B-C50C-407E-A947-70E740481C1C}">
                  <a14:useLocalDpi xmlns:a14="http://schemas.microsoft.com/office/drawing/2010/main" val="0"/>
                </a:ext>
              </a:extLst>
            </a:blip>
            <a:srcRect/>
            <a:stretch>
              <a:fillRect l="-25000" r="-25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1765920323"/>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518160"/>
            <a:ext cx="7125113" cy="924475"/>
          </a:xfrm>
        </p:spPr>
        <p:txBody>
          <a:bodyPr/>
          <a:lstStyle/>
          <a:p>
            <a:pPr marL="49213" lvl="0" indent="-49213" defTabSz="914400">
              <a:spcBef>
                <a:spcPts val="0"/>
              </a:spcBef>
              <a:spcAft>
                <a:spcPts val="0"/>
              </a:spcAft>
              <a:defRPr/>
            </a:pPr>
            <a:r>
              <a:rPr lang="en-US" sz="2800" b="1" dirty="0" smtClean="0"/>
              <a:t>Essential information for women</a:t>
            </a:r>
            <a:endParaRPr lang="en-US" sz="2800" b="1" dirty="0"/>
          </a:p>
        </p:txBody>
      </p:sp>
      <p:sp>
        <p:nvSpPr>
          <p:cNvPr id="3" name="Content Placeholder 2"/>
          <p:cNvSpPr>
            <a:spLocks noGrp="1"/>
          </p:cNvSpPr>
          <p:nvPr>
            <p:ph idx="1"/>
          </p:nvPr>
        </p:nvSpPr>
        <p:spPr>
          <a:xfrm>
            <a:off x="417300" y="1699118"/>
            <a:ext cx="4135650" cy="4777881"/>
          </a:xfrm>
        </p:spPr>
        <p:txBody>
          <a:bodyPr>
            <a:noAutofit/>
          </a:bodyPr>
          <a:lstStyle/>
          <a:p>
            <a:pPr>
              <a:buClr>
                <a:srgbClr val="E2D6B5"/>
              </a:buClr>
              <a:buSzPct val="130000"/>
              <a:buFont typeface="Arial" pitchFamily="34" charset="0"/>
              <a:buChar char="•"/>
            </a:pPr>
            <a:r>
              <a:rPr lang="en-US" sz="2400" dirty="0" smtClean="0"/>
              <a:t>Accurate, complete,  timely  </a:t>
            </a:r>
          </a:p>
          <a:p>
            <a:pPr>
              <a:buClr>
                <a:srgbClr val="E2D6B5"/>
              </a:buClr>
              <a:buSzPct val="130000"/>
              <a:buFont typeface="Arial" pitchFamily="34" charset="0"/>
              <a:buChar char="•"/>
            </a:pPr>
            <a:endParaRPr lang="en-US" sz="800" dirty="0" smtClean="0"/>
          </a:p>
          <a:p>
            <a:pPr>
              <a:buClr>
                <a:srgbClr val="E2D6B5"/>
              </a:buClr>
              <a:buSzPct val="130000"/>
              <a:buFont typeface="Arial" pitchFamily="34" charset="0"/>
              <a:buChar char="•"/>
            </a:pPr>
            <a:r>
              <a:rPr lang="en-US" sz="2400" dirty="0" smtClean="0"/>
              <a:t>Easily </a:t>
            </a:r>
            <a:r>
              <a:rPr lang="en-US" sz="2400" dirty="0"/>
              <a:t>understood </a:t>
            </a:r>
            <a:r>
              <a:rPr lang="en-US" sz="2400" dirty="0" smtClean="0"/>
              <a:t>&amp; recalled</a:t>
            </a:r>
          </a:p>
          <a:p>
            <a:pPr>
              <a:buClr>
                <a:srgbClr val="E2D6B5"/>
              </a:buClr>
              <a:buSzPct val="130000"/>
              <a:buFont typeface="Arial" pitchFamily="34" charset="0"/>
              <a:buChar char="•"/>
            </a:pPr>
            <a:endParaRPr lang="en-US" sz="800" dirty="0" smtClean="0"/>
          </a:p>
          <a:p>
            <a:pPr>
              <a:buClr>
                <a:srgbClr val="E2D6B5"/>
              </a:buClr>
              <a:buSzPct val="130000"/>
              <a:buFont typeface="Arial" pitchFamily="34" charset="0"/>
              <a:buChar char="•"/>
            </a:pPr>
            <a:r>
              <a:rPr lang="en-US" sz="2400" dirty="0" smtClean="0"/>
              <a:t>Respecting dignity, needs, perspectives </a:t>
            </a:r>
          </a:p>
          <a:p>
            <a:pPr>
              <a:buClr>
                <a:srgbClr val="E2D6B5"/>
              </a:buClr>
              <a:buSzPct val="130000"/>
              <a:buFont typeface="Arial" pitchFamily="34" charset="0"/>
              <a:buChar char="•"/>
            </a:pPr>
            <a:endParaRPr lang="en-US" sz="800" dirty="0" smtClean="0"/>
          </a:p>
          <a:p>
            <a:pPr>
              <a:buClr>
                <a:srgbClr val="E2D6B5"/>
              </a:buClr>
              <a:buSzPct val="130000"/>
              <a:buFont typeface="Arial" pitchFamily="34" charset="0"/>
              <a:buChar char="•"/>
            </a:pPr>
            <a:r>
              <a:rPr lang="en-US" sz="2400" dirty="0" smtClean="0"/>
              <a:t>Facilitating free </a:t>
            </a:r>
            <a:r>
              <a:rPr lang="en-US" sz="2400" dirty="0"/>
              <a:t>and informed consent</a:t>
            </a: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7200" y="2209799"/>
            <a:ext cx="4667250" cy="3507613"/>
          </a:xfrm>
          <a:prstGeom prst="rect">
            <a:avLst/>
          </a:prstGeom>
          <a:ln w="9525">
            <a:solidFill>
              <a:schemeClr val="tx1"/>
            </a:solidFill>
            <a:miter lim="800000"/>
            <a:headEnd/>
            <a:tailEnd/>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sp>
        <p:nvSpPr>
          <p:cNvPr id="6" name="Text Box 2"/>
          <p:cNvSpPr txBox="1">
            <a:spLocks noChangeArrowheads="1"/>
          </p:cNvSpPr>
          <p:nvPr/>
        </p:nvSpPr>
        <p:spPr bwMode="auto">
          <a:xfrm>
            <a:off x="171450" y="6428197"/>
            <a:ext cx="8763000" cy="332565"/>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0"/>
              </a:spcBef>
              <a:spcAft>
                <a:spcPts val="1000"/>
              </a:spcAft>
            </a:pPr>
            <a:r>
              <a:rPr lang="en-US" sz="1100" dirty="0" smtClean="0">
                <a:solidFill>
                  <a:srgbClr val="E2D6B5"/>
                </a:solidFill>
                <a:ea typeface="Calibri"/>
                <a:cs typeface="Andalus" pitchFamily="18" charset="-78"/>
              </a:rPr>
              <a:t>Module </a:t>
            </a:r>
            <a:r>
              <a:rPr lang="en-US" sz="1100" dirty="0">
                <a:solidFill>
                  <a:srgbClr val="E2D6B5"/>
                </a:solidFill>
                <a:ea typeface="Calibri"/>
                <a:cs typeface="Andalus" pitchFamily="18" charset="-78"/>
              </a:rPr>
              <a:t>4</a:t>
            </a:r>
            <a:r>
              <a:rPr lang="en-US" sz="1100" dirty="0" smtClean="0">
                <a:solidFill>
                  <a:srgbClr val="E2D6B5"/>
                </a:solidFill>
                <a:ea typeface="Calibri"/>
                <a:cs typeface="Andalus" pitchFamily="18" charset="-78"/>
              </a:rPr>
              <a:t>: Legal and Policy Considerations </a:t>
            </a:r>
            <a:r>
              <a:rPr lang="en-US" sz="1100" dirty="0">
                <a:effectLst/>
                <a:ea typeface="Calibri"/>
                <a:cs typeface="Times New Roman"/>
              </a:rPr>
              <a:t> </a:t>
            </a:r>
          </a:p>
        </p:txBody>
      </p:sp>
      <p:sp>
        <p:nvSpPr>
          <p:cNvPr id="8" name="Oval 7"/>
          <p:cNvSpPr>
            <a:spLocks noChangeAspect="1"/>
          </p:cNvSpPr>
          <p:nvPr/>
        </p:nvSpPr>
        <p:spPr>
          <a:xfrm>
            <a:off x="381000" y="609600"/>
            <a:ext cx="1188726" cy="1188720"/>
          </a:xfrm>
          <a:prstGeom prst="ellipse">
            <a:avLst/>
          </a:prstGeom>
          <a:blipFill>
            <a:blip r:embed="rId4" cstate="print">
              <a:extLst>
                <a:ext uri="{28A0092B-C50C-407E-A947-70E740481C1C}">
                  <a14:useLocalDpi xmlns:a14="http://schemas.microsoft.com/office/drawing/2010/main" val="0"/>
                </a:ext>
              </a:extLst>
            </a:blip>
            <a:srcRect/>
            <a:stretch>
              <a:fillRect l="-25000" r="-25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1853978445"/>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685800"/>
            <a:ext cx="7125113" cy="924475"/>
          </a:xfrm>
        </p:spPr>
        <p:txBody>
          <a:bodyPr/>
          <a:lstStyle/>
          <a:p>
            <a:pPr lvl="0" defTabSz="914400">
              <a:spcBef>
                <a:spcPts val="0"/>
              </a:spcBef>
              <a:spcAft>
                <a:spcPts val="0"/>
              </a:spcAft>
              <a:defRPr/>
            </a:pPr>
            <a:r>
              <a:rPr lang="en-US" b="1" dirty="0"/>
              <a:t>Creating an enabling </a:t>
            </a:r>
            <a:r>
              <a:rPr lang="en-US" b="1" dirty="0" smtClean="0"/>
              <a:t>environment</a:t>
            </a:r>
            <a:r>
              <a:rPr lang="en-US" dirty="0"/>
              <a:t/>
            </a:r>
            <a:br>
              <a:rPr lang="en-US" dirty="0"/>
            </a:br>
            <a:endParaRPr lang="en-US" dirty="0"/>
          </a:p>
        </p:txBody>
      </p:sp>
      <p:sp>
        <p:nvSpPr>
          <p:cNvPr id="3" name="Content Placeholder 2"/>
          <p:cNvSpPr>
            <a:spLocks noGrp="1"/>
          </p:cNvSpPr>
          <p:nvPr>
            <p:ph idx="1"/>
          </p:nvPr>
        </p:nvSpPr>
        <p:spPr>
          <a:xfrm>
            <a:off x="762000" y="1807361"/>
            <a:ext cx="7772399" cy="4441039"/>
          </a:xfrm>
        </p:spPr>
        <p:txBody>
          <a:bodyPr>
            <a:noAutofit/>
          </a:bodyPr>
          <a:lstStyle/>
          <a:p>
            <a:pPr>
              <a:buClr>
                <a:schemeClr val="tx1"/>
              </a:buClr>
              <a:buSzPct val="130000"/>
              <a:buFont typeface="Arial" pitchFamily="34" charset="0"/>
              <a:buChar char="•"/>
            </a:pPr>
            <a:r>
              <a:rPr lang="en-US" sz="3200" dirty="0" smtClean="0"/>
              <a:t>Review list of barriers &amp; determine enabling factors and resources to ensure safe abortion </a:t>
            </a:r>
          </a:p>
          <a:p>
            <a:pPr>
              <a:buClr>
                <a:srgbClr val="E2D6B5"/>
              </a:buClr>
              <a:buSzPct val="130000"/>
              <a:buFont typeface="Arial" pitchFamily="34" charset="0"/>
              <a:buChar char="•"/>
            </a:pPr>
            <a:endParaRPr lang="en-US" sz="1000" dirty="0" smtClean="0"/>
          </a:p>
          <a:p>
            <a:pPr>
              <a:buClr>
                <a:schemeClr val="tx1"/>
              </a:buClr>
              <a:buSzPct val="130000"/>
              <a:buFont typeface="Arial" pitchFamily="34" charset="0"/>
              <a:buChar char="•"/>
            </a:pPr>
            <a:r>
              <a:rPr lang="en-US" sz="3200" dirty="0" smtClean="0"/>
              <a:t>Examine existing policies to identify gaps and/or areas in need of improvement </a:t>
            </a:r>
          </a:p>
        </p:txBody>
      </p:sp>
      <p:sp>
        <p:nvSpPr>
          <p:cNvPr id="5" name="Text Box 2"/>
          <p:cNvSpPr txBox="1">
            <a:spLocks noChangeArrowheads="1"/>
          </p:cNvSpPr>
          <p:nvPr/>
        </p:nvSpPr>
        <p:spPr bwMode="auto">
          <a:xfrm>
            <a:off x="171450" y="6428197"/>
            <a:ext cx="8763000" cy="332565"/>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0"/>
              </a:spcBef>
              <a:spcAft>
                <a:spcPts val="1000"/>
              </a:spcAft>
            </a:pPr>
            <a:r>
              <a:rPr lang="en-US" sz="1100" dirty="0" smtClean="0">
                <a:solidFill>
                  <a:srgbClr val="E2D6B5"/>
                </a:solidFill>
                <a:ea typeface="Calibri"/>
                <a:cs typeface="Andalus" pitchFamily="18" charset="-78"/>
              </a:rPr>
              <a:t>Module </a:t>
            </a:r>
            <a:r>
              <a:rPr lang="en-US" sz="1100" dirty="0">
                <a:solidFill>
                  <a:srgbClr val="E2D6B5"/>
                </a:solidFill>
                <a:ea typeface="Calibri"/>
                <a:cs typeface="Andalus" pitchFamily="18" charset="-78"/>
              </a:rPr>
              <a:t>4</a:t>
            </a:r>
            <a:r>
              <a:rPr lang="en-US" sz="1100" dirty="0" smtClean="0">
                <a:solidFill>
                  <a:srgbClr val="E2D6B5"/>
                </a:solidFill>
                <a:ea typeface="Calibri"/>
                <a:cs typeface="Andalus" pitchFamily="18" charset="-78"/>
              </a:rPr>
              <a:t>: Legal and Policy Considerations </a:t>
            </a:r>
            <a:r>
              <a:rPr lang="en-US" sz="1100" dirty="0">
                <a:effectLst/>
                <a:ea typeface="Calibri"/>
                <a:cs typeface="Times New Roman"/>
              </a:rPr>
              <a:t> </a:t>
            </a:r>
          </a:p>
        </p:txBody>
      </p:sp>
      <p:sp>
        <p:nvSpPr>
          <p:cNvPr id="7" name="Oval 6"/>
          <p:cNvSpPr>
            <a:spLocks noChangeAspect="1"/>
          </p:cNvSpPr>
          <p:nvPr/>
        </p:nvSpPr>
        <p:spPr>
          <a:xfrm>
            <a:off x="481158" y="609600"/>
            <a:ext cx="1188726" cy="1188720"/>
          </a:xfrm>
          <a:prstGeom prst="ellipse">
            <a:avLst/>
          </a:prstGeom>
          <a:blipFill>
            <a:blip r:embed="rId3" cstate="print">
              <a:extLst>
                <a:ext uri="{28A0092B-C50C-407E-A947-70E740481C1C}">
                  <a14:useLocalDpi xmlns:a14="http://schemas.microsoft.com/office/drawing/2010/main" val="0"/>
                </a:ext>
              </a:extLst>
            </a:blip>
            <a:srcRect/>
            <a:stretch>
              <a:fillRect l="-25000" r="-25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1808331372"/>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533400"/>
            <a:ext cx="7125113" cy="924475"/>
          </a:xfrm>
        </p:spPr>
        <p:txBody>
          <a:bodyPr/>
          <a:lstStyle/>
          <a:p>
            <a:pPr defTabSz="914400">
              <a:spcBef>
                <a:spcPts val="0"/>
              </a:spcBef>
              <a:defRPr/>
            </a:pPr>
            <a:r>
              <a:rPr lang="en-US" b="1" dirty="0" smtClean="0"/>
              <a:t>Policy considerations</a:t>
            </a:r>
            <a:endParaRPr lang="en-US" b="1" dirty="0"/>
          </a:p>
        </p:txBody>
      </p:sp>
      <p:sp>
        <p:nvSpPr>
          <p:cNvPr id="3" name="Content Placeholder 2"/>
          <p:cNvSpPr>
            <a:spLocks noGrp="1"/>
          </p:cNvSpPr>
          <p:nvPr>
            <p:ph idx="1"/>
          </p:nvPr>
        </p:nvSpPr>
        <p:spPr>
          <a:xfrm>
            <a:off x="1029419" y="1905000"/>
            <a:ext cx="8077200" cy="4441039"/>
          </a:xfrm>
        </p:spPr>
        <p:txBody>
          <a:bodyPr>
            <a:normAutofit lnSpcReduction="10000"/>
          </a:bodyPr>
          <a:lstStyle/>
          <a:p>
            <a:pPr>
              <a:buClr>
                <a:schemeClr val="tx1"/>
              </a:buClr>
              <a:buSzPct val="130000"/>
              <a:buFont typeface="Arial" pitchFamily="34" charset="0"/>
              <a:buChar char="•"/>
            </a:pPr>
            <a:r>
              <a:rPr lang="en-US" sz="2400" dirty="0" smtClean="0"/>
              <a:t>Human rights of women</a:t>
            </a:r>
          </a:p>
          <a:p>
            <a:pPr>
              <a:buClr>
                <a:schemeClr val="tx1"/>
              </a:buClr>
              <a:buSzPct val="130000"/>
              <a:buFont typeface="Arial" pitchFamily="34" charset="0"/>
              <a:buChar char="•"/>
            </a:pPr>
            <a:endParaRPr lang="en-US" sz="1200" dirty="0" smtClean="0"/>
          </a:p>
          <a:p>
            <a:pPr>
              <a:buClr>
                <a:schemeClr val="tx1"/>
              </a:buClr>
              <a:buSzPct val="130000"/>
              <a:buFont typeface="Arial" pitchFamily="34" charset="0"/>
              <a:buChar char="•"/>
            </a:pPr>
            <a:r>
              <a:rPr lang="en-US" sz="2400" dirty="0"/>
              <a:t>P</a:t>
            </a:r>
            <a:r>
              <a:rPr lang="en-US" sz="2400" dirty="0" smtClean="0"/>
              <a:t>ositive health outcomes for women</a:t>
            </a:r>
          </a:p>
          <a:p>
            <a:pPr>
              <a:buClr>
                <a:schemeClr val="tx1"/>
              </a:buClr>
              <a:buSzPct val="130000"/>
              <a:buFont typeface="Arial" pitchFamily="34" charset="0"/>
              <a:buChar char="•"/>
            </a:pPr>
            <a:endParaRPr lang="en-US" sz="1200" dirty="0" smtClean="0"/>
          </a:p>
          <a:p>
            <a:pPr>
              <a:buClr>
                <a:schemeClr val="tx1"/>
              </a:buClr>
              <a:buSzPct val="130000"/>
              <a:buFont typeface="Arial" pitchFamily="34" charset="0"/>
              <a:buChar char="•"/>
            </a:pPr>
            <a:r>
              <a:rPr lang="en-US" sz="2400" dirty="0" smtClean="0"/>
              <a:t>Legality of &amp; access to safe abortion</a:t>
            </a:r>
          </a:p>
          <a:p>
            <a:pPr>
              <a:buClr>
                <a:schemeClr val="tx1"/>
              </a:buClr>
              <a:buSzPct val="130000"/>
              <a:buFont typeface="Arial" pitchFamily="34" charset="0"/>
              <a:buChar char="•"/>
            </a:pPr>
            <a:endParaRPr lang="en-US" sz="1200" dirty="0" smtClean="0"/>
          </a:p>
          <a:p>
            <a:pPr>
              <a:buClr>
                <a:schemeClr val="tx1"/>
              </a:buClr>
              <a:buSzPct val="130000"/>
              <a:buFont typeface="Arial" pitchFamily="34" charset="0"/>
              <a:buChar char="•"/>
            </a:pPr>
            <a:r>
              <a:rPr lang="en-US" sz="2400" dirty="0" smtClean="0"/>
              <a:t>Good-quality contraceptive information &amp; services</a:t>
            </a:r>
          </a:p>
          <a:p>
            <a:pPr>
              <a:buClr>
                <a:schemeClr val="tx1"/>
              </a:buClr>
              <a:buSzPct val="130000"/>
              <a:buFont typeface="Arial" pitchFamily="34" charset="0"/>
              <a:buChar char="•"/>
            </a:pPr>
            <a:endParaRPr lang="en-US" sz="1200" dirty="0" smtClean="0"/>
          </a:p>
          <a:p>
            <a:pPr>
              <a:buClr>
                <a:schemeClr val="tx1"/>
              </a:buClr>
              <a:buSzPct val="130000"/>
              <a:buFont typeface="Arial" pitchFamily="34" charset="0"/>
              <a:buChar char="•"/>
            </a:pPr>
            <a:r>
              <a:rPr lang="en-US" sz="2400" dirty="0" smtClean="0"/>
              <a:t>Needs of the poor, adolescents, rape &amp; incest survivors, &amp; women living with HIV/AIDS</a:t>
            </a:r>
          </a:p>
          <a:p>
            <a:pPr>
              <a:buClr>
                <a:srgbClr val="E2D6B5"/>
              </a:buClr>
              <a:buSzPct val="130000"/>
              <a:buFont typeface="Arial" pitchFamily="34" charset="0"/>
              <a:buChar char="•"/>
            </a:pPr>
            <a:endParaRPr lang="en-US" dirty="0"/>
          </a:p>
        </p:txBody>
      </p:sp>
      <p:sp>
        <p:nvSpPr>
          <p:cNvPr id="5" name="Text Box 2"/>
          <p:cNvSpPr txBox="1">
            <a:spLocks noChangeArrowheads="1"/>
          </p:cNvSpPr>
          <p:nvPr/>
        </p:nvSpPr>
        <p:spPr bwMode="auto">
          <a:xfrm>
            <a:off x="171450" y="6428197"/>
            <a:ext cx="8763000" cy="332565"/>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0"/>
              </a:spcBef>
              <a:spcAft>
                <a:spcPts val="1000"/>
              </a:spcAft>
            </a:pPr>
            <a:r>
              <a:rPr lang="en-US" sz="1100" dirty="0" smtClean="0">
                <a:solidFill>
                  <a:srgbClr val="E2D6B5"/>
                </a:solidFill>
                <a:ea typeface="Calibri"/>
                <a:cs typeface="Andalus" pitchFamily="18" charset="-78"/>
              </a:rPr>
              <a:t>Module </a:t>
            </a:r>
            <a:r>
              <a:rPr lang="en-US" sz="1100" dirty="0">
                <a:solidFill>
                  <a:srgbClr val="E2D6B5"/>
                </a:solidFill>
                <a:ea typeface="Calibri"/>
                <a:cs typeface="Andalus" pitchFamily="18" charset="-78"/>
              </a:rPr>
              <a:t>4</a:t>
            </a:r>
            <a:r>
              <a:rPr lang="en-US" sz="1100" dirty="0" smtClean="0">
                <a:solidFill>
                  <a:srgbClr val="E2D6B5"/>
                </a:solidFill>
                <a:ea typeface="Calibri"/>
                <a:cs typeface="Andalus" pitchFamily="18" charset="-78"/>
              </a:rPr>
              <a:t>: Legal and Policy Considerations </a:t>
            </a:r>
            <a:r>
              <a:rPr lang="en-US" sz="1100" dirty="0">
                <a:effectLst/>
                <a:ea typeface="Calibri"/>
                <a:cs typeface="Times New Roman"/>
              </a:rPr>
              <a:t> </a:t>
            </a:r>
          </a:p>
        </p:txBody>
      </p:sp>
      <p:sp>
        <p:nvSpPr>
          <p:cNvPr id="7" name="Oval 6"/>
          <p:cNvSpPr>
            <a:spLocks noChangeAspect="1"/>
          </p:cNvSpPr>
          <p:nvPr/>
        </p:nvSpPr>
        <p:spPr>
          <a:xfrm>
            <a:off x="304800" y="533400"/>
            <a:ext cx="1188726" cy="1188720"/>
          </a:xfrm>
          <a:prstGeom prst="ellipse">
            <a:avLst/>
          </a:prstGeom>
          <a:blipFill>
            <a:blip r:embed="rId3" cstate="print">
              <a:extLst>
                <a:ext uri="{28A0092B-C50C-407E-A947-70E740481C1C}">
                  <a14:useLocalDpi xmlns:a14="http://schemas.microsoft.com/office/drawing/2010/main" val="0"/>
                </a:ext>
              </a:extLst>
            </a:blip>
            <a:srcRect/>
            <a:stretch>
              <a:fillRect l="-25000" r="-25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3899405028"/>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589488" y="304800"/>
            <a:ext cx="7124700" cy="609600"/>
          </a:xfrm>
        </p:spPr>
        <p:txBody>
          <a:bodyPr/>
          <a:lstStyle/>
          <a:p>
            <a:r>
              <a:rPr lang="en-US" b="1" dirty="0" smtClean="0"/>
              <a:t>Sections of this presentation</a:t>
            </a:r>
            <a:endParaRPr lang="en-US" b="1" dirty="0"/>
          </a:p>
        </p:txBody>
      </p:sp>
      <p:grpSp>
        <p:nvGrpSpPr>
          <p:cNvPr id="2" name="Group 1"/>
          <p:cNvGrpSpPr/>
          <p:nvPr/>
        </p:nvGrpSpPr>
        <p:grpSpPr>
          <a:xfrm>
            <a:off x="-1712381" y="1452271"/>
            <a:ext cx="10495861" cy="4868863"/>
            <a:chOff x="-1712381" y="1562590"/>
            <a:chExt cx="10495861" cy="4868863"/>
          </a:xfrm>
        </p:grpSpPr>
        <p:sp>
          <p:nvSpPr>
            <p:cNvPr id="4" name="Block Arc 3"/>
            <p:cNvSpPr/>
            <p:nvPr/>
          </p:nvSpPr>
          <p:spPr>
            <a:xfrm>
              <a:off x="-1712381" y="1562590"/>
              <a:ext cx="4670644" cy="4868863"/>
            </a:xfrm>
            <a:prstGeom prst="blockArc">
              <a:avLst>
                <a:gd name="adj1" fmla="val 17527788"/>
                <a:gd name="adj2" fmla="val 4119114"/>
                <a:gd name="adj3" fmla="val 5750"/>
              </a:avLst>
            </a:prstGeom>
            <a:solidFill>
              <a:srgbClr val="C4C65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3074342" y="1752594"/>
              <a:ext cx="5589438" cy="833105"/>
            </a:xfrm>
            <a:custGeom>
              <a:avLst/>
              <a:gdLst>
                <a:gd name="connsiteX0" fmla="*/ 0 w 5589438"/>
                <a:gd name="connsiteY0" fmla="*/ 0 h 833105"/>
                <a:gd name="connsiteX1" fmla="*/ 5589438 w 5589438"/>
                <a:gd name="connsiteY1" fmla="*/ 0 h 833105"/>
                <a:gd name="connsiteX2" fmla="*/ 5589438 w 5589438"/>
                <a:gd name="connsiteY2" fmla="*/ 833105 h 833105"/>
                <a:gd name="connsiteX3" fmla="*/ 0 w 5589438"/>
                <a:gd name="connsiteY3" fmla="*/ 833105 h 833105"/>
                <a:gd name="connsiteX4" fmla="*/ 0 w 5589438"/>
                <a:gd name="connsiteY4" fmla="*/ 0 h 833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9438" h="833105">
                  <a:moveTo>
                    <a:pt x="0" y="0"/>
                  </a:moveTo>
                  <a:lnTo>
                    <a:pt x="5589438" y="0"/>
                  </a:lnTo>
                  <a:lnTo>
                    <a:pt x="5589438" y="833105"/>
                  </a:lnTo>
                  <a:lnTo>
                    <a:pt x="0" y="83310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7940" tIns="27940" rIns="27940" bIns="27940" numCol="1" spcCol="1270" anchor="ctr" anchorCtr="0">
              <a:noAutofit/>
            </a:bodyPr>
            <a:lstStyle/>
            <a:p>
              <a:pPr lvl="0" algn="l" defTabSz="977900">
                <a:lnSpc>
                  <a:spcPct val="90000"/>
                </a:lnSpc>
                <a:spcBef>
                  <a:spcPct val="0"/>
                </a:spcBef>
                <a:spcAft>
                  <a:spcPct val="10000"/>
                </a:spcAft>
              </a:pPr>
              <a:r>
                <a:rPr lang="en-US" sz="2200" kern="1200" dirty="0" smtClean="0">
                  <a:solidFill>
                    <a:schemeClr val="tx1"/>
                  </a:solidFill>
                </a:rPr>
                <a:t>Public Health &amp; Human Rights</a:t>
              </a:r>
              <a:endParaRPr lang="en-US" sz="2200" kern="1200" dirty="0">
                <a:solidFill>
                  <a:schemeClr val="tx1"/>
                </a:solidFill>
              </a:endParaRPr>
            </a:p>
          </p:txBody>
        </p:sp>
        <p:sp>
          <p:nvSpPr>
            <p:cNvPr id="11" name="Freeform 10"/>
            <p:cNvSpPr/>
            <p:nvPr/>
          </p:nvSpPr>
          <p:spPr>
            <a:xfrm>
              <a:off x="3809994" y="2971803"/>
              <a:ext cx="4973486" cy="838909"/>
            </a:xfrm>
            <a:custGeom>
              <a:avLst/>
              <a:gdLst>
                <a:gd name="connsiteX0" fmla="*/ 0 w 4973486"/>
                <a:gd name="connsiteY0" fmla="*/ 0 h 838909"/>
                <a:gd name="connsiteX1" fmla="*/ 4973486 w 4973486"/>
                <a:gd name="connsiteY1" fmla="*/ 0 h 838909"/>
                <a:gd name="connsiteX2" fmla="*/ 4973486 w 4973486"/>
                <a:gd name="connsiteY2" fmla="*/ 838909 h 838909"/>
                <a:gd name="connsiteX3" fmla="*/ 0 w 4973486"/>
                <a:gd name="connsiteY3" fmla="*/ 838909 h 838909"/>
                <a:gd name="connsiteX4" fmla="*/ 0 w 4973486"/>
                <a:gd name="connsiteY4" fmla="*/ 0 h 838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3486" h="838909">
                  <a:moveTo>
                    <a:pt x="0" y="0"/>
                  </a:moveTo>
                  <a:lnTo>
                    <a:pt x="4973486" y="0"/>
                  </a:lnTo>
                  <a:lnTo>
                    <a:pt x="4973486" y="838909"/>
                  </a:lnTo>
                  <a:lnTo>
                    <a:pt x="0" y="83890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7940" tIns="27940" rIns="27940" bIns="27940" numCol="1" spcCol="1270" anchor="ctr" anchorCtr="0">
              <a:noAutofit/>
            </a:bodyPr>
            <a:lstStyle/>
            <a:p>
              <a:pPr lvl="0" algn="l" defTabSz="977900">
                <a:lnSpc>
                  <a:spcPct val="90000"/>
                </a:lnSpc>
                <a:spcBef>
                  <a:spcPct val="0"/>
                </a:spcBef>
                <a:spcAft>
                  <a:spcPct val="10000"/>
                </a:spcAft>
              </a:pPr>
              <a:r>
                <a:rPr lang="en-US" sz="2200" kern="1200" dirty="0" smtClean="0">
                  <a:solidFill>
                    <a:schemeClr val="tx1"/>
                  </a:solidFill>
                </a:rPr>
                <a:t>Clinical Care</a:t>
              </a:r>
              <a:endParaRPr lang="en-US" sz="2200" kern="1200" dirty="0">
                <a:solidFill>
                  <a:schemeClr val="tx1"/>
                </a:solidFill>
              </a:endParaRPr>
            </a:p>
          </p:txBody>
        </p:sp>
        <p:sp>
          <p:nvSpPr>
            <p:cNvPr id="16" name="Oval 15"/>
            <p:cNvSpPr/>
            <p:nvPr/>
          </p:nvSpPr>
          <p:spPr>
            <a:xfrm>
              <a:off x="2514598" y="2819403"/>
              <a:ext cx="1133649" cy="1133643"/>
            </a:xfrm>
            <a:prstGeom prst="ellipse">
              <a:avLst/>
            </a:prstGeom>
            <a:blipFill>
              <a:blip r:embed="rId3" cstate="print">
                <a:extLst>
                  <a:ext uri="{28A0092B-C50C-407E-A947-70E740481C1C}">
                    <a14:useLocalDpi xmlns:a14="http://schemas.microsoft.com/office/drawing/2010/main" val="0"/>
                  </a:ext>
                </a:extLst>
              </a:blip>
              <a:srcRect/>
              <a:stretch>
                <a:fillRect l="-17000" r="-17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7" name="Freeform 16"/>
            <p:cNvSpPr/>
            <p:nvPr/>
          </p:nvSpPr>
          <p:spPr>
            <a:xfrm>
              <a:off x="3809992" y="4495797"/>
              <a:ext cx="4470161" cy="683814"/>
            </a:xfrm>
            <a:custGeom>
              <a:avLst/>
              <a:gdLst>
                <a:gd name="connsiteX0" fmla="*/ 0 w 4470161"/>
                <a:gd name="connsiteY0" fmla="*/ 0 h 683814"/>
                <a:gd name="connsiteX1" fmla="*/ 4470161 w 4470161"/>
                <a:gd name="connsiteY1" fmla="*/ 0 h 683814"/>
                <a:gd name="connsiteX2" fmla="*/ 4470161 w 4470161"/>
                <a:gd name="connsiteY2" fmla="*/ 683814 h 683814"/>
                <a:gd name="connsiteX3" fmla="*/ 0 w 4470161"/>
                <a:gd name="connsiteY3" fmla="*/ 683814 h 683814"/>
                <a:gd name="connsiteX4" fmla="*/ 0 w 4470161"/>
                <a:gd name="connsiteY4" fmla="*/ 0 h 683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0161" h="683814">
                  <a:moveTo>
                    <a:pt x="0" y="0"/>
                  </a:moveTo>
                  <a:lnTo>
                    <a:pt x="4470161" y="0"/>
                  </a:lnTo>
                  <a:lnTo>
                    <a:pt x="4470161" y="683814"/>
                  </a:lnTo>
                  <a:lnTo>
                    <a:pt x="0" y="6838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7940" tIns="27940" rIns="27940" bIns="27940" numCol="1" spcCol="1270" anchor="ctr" anchorCtr="0">
              <a:noAutofit/>
            </a:bodyPr>
            <a:lstStyle/>
            <a:p>
              <a:pPr lvl="0" algn="l" defTabSz="977900">
                <a:lnSpc>
                  <a:spcPct val="90000"/>
                </a:lnSpc>
                <a:spcBef>
                  <a:spcPct val="0"/>
                </a:spcBef>
                <a:spcAft>
                  <a:spcPct val="10000"/>
                </a:spcAft>
              </a:pPr>
              <a:r>
                <a:rPr lang="en-US" sz="2200" kern="1200" dirty="0" smtClean="0">
                  <a:solidFill>
                    <a:schemeClr val="tx1"/>
                  </a:solidFill>
                </a:rPr>
                <a:t>Planning &amp; Managing Care</a:t>
              </a:r>
              <a:endParaRPr lang="en-US" sz="2200" kern="1200" dirty="0">
                <a:solidFill>
                  <a:schemeClr val="tx1"/>
                </a:solidFill>
              </a:endParaRPr>
            </a:p>
          </p:txBody>
        </p:sp>
      </p:grpSp>
      <p:sp>
        <p:nvSpPr>
          <p:cNvPr id="14" name="TextBox 13"/>
          <p:cNvSpPr txBox="1"/>
          <p:nvPr/>
        </p:nvSpPr>
        <p:spPr>
          <a:xfrm>
            <a:off x="2895600" y="5764211"/>
            <a:ext cx="5105400" cy="430887"/>
          </a:xfrm>
          <a:prstGeom prst="rect">
            <a:avLst/>
          </a:prstGeom>
          <a:noFill/>
        </p:spPr>
        <p:txBody>
          <a:bodyPr wrap="square" rtlCol="0">
            <a:spAutoFit/>
          </a:bodyPr>
          <a:lstStyle/>
          <a:p>
            <a:r>
              <a:rPr lang="en-US" sz="2200" dirty="0" smtClean="0"/>
              <a:t>Legal &amp; Policy Considerations</a:t>
            </a:r>
            <a:endParaRPr lang="en-US" sz="2200" dirty="0"/>
          </a:p>
        </p:txBody>
      </p:sp>
      <p:sp>
        <p:nvSpPr>
          <p:cNvPr id="15" name="TextBox 14"/>
          <p:cNvSpPr txBox="1"/>
          <p:nvPr/>
        </p:nvSpPr>
        <p:spPr>
          <a:xfrm>
            <a:off x="616527" y="1066798"/>
            <a:ext cx="7315200" cy="430887"/>
          </a:xfrm>
          <a:prstGeom prst="rect">
            <a:avLst/>
          </a:prstGeom>
          <a:noFill/>
        </p:spPr>
        <p:txBody>
          <a:bodyPr wrap="square" rtlCol="0">
            <a:spAutoFit/>
          </a:bodyPr>
          <a:lstStyle/>
          <a:p>
            <a:pPr>
              <a:defRPr/>
            </a:pPr>
            <a:r>
              <a:rPr lang="en-US" sz="2200" b="1" dirty="0" smtClean="0"/>
              <a:t>Introduction</a:t>
            </a:r>
            <a:endParaRPr lang="en-US" sz="2200" b="1" dirty="0"/>
          </a:p>
        </p:txBody>
      </p:sp>
      <p:sp>
        <p:nvSpPr>
          <p:cNvPr id="12" name="Oval 11"/>
          <p:cNvSpPr/>
          <p:nvPr/>
        </p:nvSpPr>
        <p:spPr>
          <a:xfrm>
            <a:off x="1676400" y="1546903"/>
            <a:ext cx="1097280" cy="1097280"/>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8" name="Picture Placeholder 8"/>
          <p:cNvPicPr>
            <a:picLocks noChangeAspect="1"/>
          </p:cNvPicPr>
          <p:nvPr/>
        </p:nvPicPr>
        <p:blipFill rotWithShape="1">
          <a:blip r:embed="rId4" cstate="print">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l="3468" r="3468" b="17015"/>
          <a:stretch/>
        </p:blipFill>
        <p:spPr>
          <a:xfrm>
            <a:off x="366940" y="2880863"/>
            <a:ext cx="2039508" cy="2011680"/>
          </a:xfrm>
          <a:prstGeom prst="ellipse">
            <a:avLst/>
          </a:prstGeom>
          <a:ln w="12700">
            <a:solidFill>
              <a:schemeClr val="tx2">
                <a:lumMod val="75000"/>
              </a:schemeClr>
            </a:solidFill>
          </a:ln>
        </p:spPr>
      </p:pic>
      <p:pic>
        <p:nvPicPr>
          <p:cNvPr id="20" name="Picture Placeholder 4"/>
          <p:cNvPicPr>
            <a:picLocks noChangeAspect="1"/>
          </p:cNvPicPr>
          <p:nvPr/>
        </p:nvPicPr>
        <p:blipFill>
          <a:blip r:embed="rId6" cstate="print">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tretch>
            <a:fillRect/>
          </a:stretch>
        </p:blipFill>
        <p:spPr>
          <a:xfrm>
            <a:off x="1628199" y="1546903"/>
            <a:ext cx="1133856" cy="1112856"/>
          </a:xfrm>
          <a:prstGeom prst="ellipse">
            <a:avLst/>
          </a:prstGeom>
          <a:ln>
            <a:solidFill>
              <a:schemeClr val="lt1">
                <a:hueOff val="0"/>
                <a:satOff val="0"/>
                <a:lumOff val="0"/>
              </a:schemeClr>
            </a:solidFill>
          </a:ln>
        </p:spPr>
      </p:pic>
      <p:sp>
        <p:nvSpPr>
          <p:cNvPr id="22" name="Text Box 2"/>
          <p:cNvSpPr txBox="1">
            <a:spLocks noChangeArrowheads="1"/>
          </p:cNvSpPr>
          <p:nvPr/>
        </p:nvSpPr>
        <p:spPr bwMode="auto">
          <a:xfrm>
            <a:off x="171450" y="6428197"/>
            <a:ext cx="8763000" cy="332565"/>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0"/>
              </a:spcBef>
              <a:spcAft>
                <a:spcPts val="1000"/>
              </a:spcAft>
            </a:pPr>
            <a:r>
              <a:rPr lang="en-US" sz="1100" dirty="0" smtClean="0">
                <a:solidFill>
                  <a:srgbClr val="E2D6B5"/>
                </a:solidFill>
                <a:ea typeface="Calibri"/>
                <a:cs typeface="Andalus" pitchFamily="18" charset="-78"/>
              </a:rPr>
              <a:t>Module </a:t>
            </a:r>
            <a:r>
              <a:rPr lang="en-US" sz="1100" dirty="0">
                <a:solidFill>
                  <a:srgbClr val="E2D6B5"/>
                </a:solidFill>
                <a:ea typeface="Calibri"/>
                <a:cs typeface="Andalus" pitchFamily="18" charset="-78"/>
              </a:rPr>
              <a:t>4</a:t>
            </a:r>
            <a:r>
              <a:rPr lang="en-US" sz="1100" dirty="0" smtClean="0">
                <a:solidFill>
                  <a:srgbClr val="E2D6B5"/>
                </a:solidFill>
                <a:ea typeface="Calibri"/>
                <a:cs typeface="Andalus" pitchFamily="18" charset="-78"/>
              </a:rPr>
              <a:t>: Legal and Policy Considerations </a:t>
            </a:r>
            <a:r>
              <a:rPr lang="en-US" sz="1100" dirty="0">
                <a:effectLst/>
                <a:ea typeface="Calibri"/>
                <a:cs typeface="Times New Roman"/>
              </a:rPr>
              <a:t> </a:t>
            </a:r>
          </a:p>
        </p:txBody>
      </p:sp>
      <p:pic>
        <p:nvPicPr>
          <p:cNvPr id="18" name="Picture Placeholder 5"/>
          <p:cNvPicPr>
            <a:picLocks noChangeAspect="1"/>
          </p:cNvPicPr>
          <p:nvPr/>
        </p:nvPicPr>
        <p:blipFill>
          <a:blip r:embed="rId8" cstate="print">
            <a:extLst>
              <a:ext uri="{28A0092B-C50C-407E-A947-70E740481C1C}">
                <a14:useLocalDpi xmlns:a14="http://schemas.microsoft.com/office/drawing/2010/main" val="0"/>
              </a:ext>
            </a:extLst>
          </a:blip>
          <a:srcRect l="12487" r="12487"/>
          <a:stretch>
            <a:fillRect/>
          </a:stretch>
        </p:blipFill>
        <p:spPr>
          <a:xfrm>
            <a:off x="2471924" y="4153911"/>
            <a:ext cx="1133856" cy="1133856"/>
          </a:xfrm>
          <a:prstGeom prst="ellipse">
            <a:avLst/>
          </a:prstGeom>
          <a:ln>
            <a:solidFill>
              <a:schemeClr val="tx1"/>
            </a:solidFill>
          </a:ln>
        </p:spPr>
      </p:pic>
      <p:sp>
        <p:nvSpPr>
          <p:cNvPr id="23" name="Oval 22"/>
          <p:cNvSpPr/>
          <p:nvPr/>
        </p:nvSpPr>
        <p:spPr>
          <a:xfrm>
            <a:off x="1686094" y="5209772"/>
            <a:ext cx="1133860" cy="1133854"/>
          </a:xfrm>
          <a:prstGeom prst="ellipse">
            <a:avLst/>
          </a:prstGeom>
          <a:blipFill>
            <a:blip r:embed="rId9" cstate="print">
              <a:extLst>
                <a:ext uri="{28A0092B-C50C-407E-A947-70E740481C1C}">
                  <a14:useLocalDpi xmlns:a14="http://schemas.microsoft.com/office/drawing/2010/main" val="0"/>
                </a:ext>
              </a:extLst>
            </a:blip>
            <a:srcRect/>
            <a:stretch>
              <a:fillRect l="-25000" r="-25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554508211"/>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09600"/>
            <a:ext cx="7125113" cy="467276"/>
          </a:xfrm>
        </p:spPr>
        <p:txBody>
          <a:bodyPr/>
          <a:lstStyle/>
          <a:p>
            <a:r>
              <a:rPr lang="en-US" b="1" dirty="0" smtClean="0"/>
              <a:t>Main Sources</a:t>
            </a:r>
            <a:endParaRPr lang="en-US" b="1" dirty="0"/>
          </a:p>
        </p:txBody>
      </p:sp>
      <p:sp>
        <p:nvSpPr>
          <p:cNvPr id="3" name="Content Placeholder 2"/>
          <p:cNvSpPr>
            <a:spLocks noGrp="1"/>
          </p:cNvSpPr>
          <p:nvPr>
            <p:ph idx="1"/>
          </p:nvPr>
        </p:nvSpPr>
        <p:spPr>
          <a:xfrm>
            <a:off x="609600" y="1371600"/>
            <a:ext cx="7924800" cy="4953000"/>
          </a:xfrm>
        </p:spPr>
        <p:txBody>
          <a:bodyPr anchor="t">
            <a:noAutofit/>
          </a:bodyPr>
          <a:lstStyle/>
          <a:p>
            <a:pPr marL="171450" lvl="0" indent="-171450">
              <a:buFont typeface="Arial" pitchFamily="34" charset="0"/>
              <a:buChar char="•"/>
              <a:defRPr/>
            </a:pPr>
            <a:r>
              <a:rPr lang="en-US" sz="1100" dirty="0"/>
              <a:t>World Health Organization. (2012) </a:t>
            </a:r>
            <a:r>
              <a:rPr lang="en-US" sz="1100" i="1" dirty="0"/>
              <a:t>Safe Abortion: technical and policy guidance for health systems</a:t>
            </a:r>
            <a:r>
              <a:rPr lang="en-US" sz="1100" dirty="0"/>
              <a:t>,  second edition, (Geneva: WHO, 2012). Available at: http://apps.who.int/iris/bitstream/10665/70914/1/9789241548434_eng.pdf</a:t>
            </a:r>
          </a:p>
          <a:p>
            <a:pPr marL="171450" lvl="0" indent="-171450">
              <a:buFont typeface="Arial" pitchFamily="34" charset="0"/>
              <a:buChar char="•"/>
            </a:pPr>
            <a:r>
              <a:rPr lang="en-US" sz="1100" dirty="0" smtClean="0"/>
              <a:t>World </a:t>
            </a:r>
            <a:r>
              <a:rPr lang="en-US" sz="1100" dirty="0"/>
              <a:t>Health Organization. (2011) </a:t>
            </a:r>
            <a:r>
              <a:rPr lang="en-US" sz="1100" i="1" dirty="0"/>
              <a:t>Unsafe abortion: global and regional estimates of the incidence of unsafe abortion and associated mortality in 2008, sixth edition </a:t>
            </a:r>
            <a:r>
              <a:rPr lang="en-US" sz="1100" dirty="0"/>
              <a:t>(Geneva: WHO, 2011). Available at: http://whqlibdoc.who.int/publications/2011/9789241501118_eng.pdf</a:t>
            </a:r>
          </a:p>
          <a:p>
            <a:pPr marL="171450" indent="-171450">
              <a:buFont typeface="Arial" pitchFamily="34" charset="0"/>
              <a:buChar char="•"/>
            </a:pPr>
            <a:r>
              <a:rPr lang="en-US" sz="1100" i="1" dirty="0" smtClean="0"/>
              <a:t>WHO </a:t>
            </a:r>
            <a:r>
              <a:rPr lang="en-US" sz="1100" i="1" dirty="0"/>
              <a:t>safe abortion guidance: Updates and recommendations. </a:t>
            </a:r>
            <a:r>
              <a:rPr lang="en-US" sz="1100" dirty="0"/>
              <a:t>Ipas, July, 11, </a:t>
            </a:r>
            <a:r>
              <a:rPr lang="en-US" sz="1100" dirty="0" smtClean="0"/>
              <a:t>2012.</a:t>
            </a:r>
          </a:p>
          <a:p>
            <a:pPr marL="171450" indent="-171450">
              <a:buFont typeface="Arial" pitchFamily="34" charset="0"/>
              <a:buChar char="•"/>
            </a:pPr>
            <a:r>
              <a:rPr lang="en-US" sz="1100" dirty="0"/>
              <a:t>World Health Organization. (1998) </a:t>
            </a:r>
            <a:r>
              <a:rPr lang="en-US" sz="1100" i="1" dirty="0"/>
              <a:t>Unsafe abortion: global and regional estimates of incidence of and mortality due to unsafe abortion with a listing of available country data. </a:t>
            </a:r>
            <a:r>
              <a:rPr lang="en-US" sz="1100" dirty="0"/>
              <a:t>Geneva, World Health Organization. (WHO/RHT/MSM/97.16)</a:t>
            </a:r>
          </a:p>
          <a:p>
            <a:pPr marL="171450" indent="-171450">
              <a:buFont typeface="Arial" pitchFamily="34" charset="0"/>
              <a:buChar char="•"/>
            </a:pPr>
            <a:r>
              <a:rPr lang="en-US" sz="1100" dirty="0" smtClean="0"/>
              <a:t>World </a:t>
            </a:r>
            <a:r>
              <a:rPr lang="en-US" sz="1100" dirty="0"/>
              <a:t>Health Organization. (2007) Unsafe abortion, authors. Global and Regional Estimates of the Incidence of Unsafe Abortion and Associated Mortality in 2003. 5th ed. Geneva: World Health Organization; 2007. Available at: http://</a:t>
            </a:r>
            <a:r>
              <a:rPr lang="en-US" sz="1100" dirty="0" smtClean="0"/>
              <a:t>www.who.int/reproductivehealth/publications/unsafeabortion_2003/ua_estimates03.pdf</a:t>
            </a:r>
          </a:p>
          <a:p>
            <a:pPr marL="171450" indent="-171450">
              <a:buFont typeface="Arial" pitchFamily="34" charset="0"/>
              <a:buChar char="•"/>
            </a:pPr>
            <a:r>
              <a:rPr lang="en-US" sz="1100" i="1" dirty="0"/>
              <a:t>WHO Safe Abortion Guidance: Ipas Fact Sheet on 2</a:t>
            </a:r>
            <a:r>
              <a:rPr lang="en-US" sz="1100" i="1" baseline="30000" dirty="0"/>
              <a:t>nd</a:t>
            </a:r>
            <a:r>
              <a:rPr lang="en-US" sz="1100" i="1" dirty="0"/>
              <a:t> Edition, </a:t>
            </a:r>
            <a:r>
              <a:rPr lang="en-US" sz="1100" dirty="0"/>
              <a:t>Ipas, July 2012</a:t>
            </a:r>
            <a:r>
              <a:rPr lang="en-US" sz="1100" i="1" dirty="0"/>
              <a:t>. </a:t>
            </a:r>
            <a:endParaRPr lang="en-US" sz="1100" i="1" dirty="0" smtClean="0"/>
          </a:p>
          <a:p>
            <a:pPr marL="171450" indent="-171450">
              <a:buFont typeface="Arial" pitchFamily="34" charset="0"/>
              <a:buChar char="•"/>
            </a:pPr>
            <a:r>
              <a:rPr lang="en-US" sz="1100" dirty="0"/>
              <a:t>Sedgh, Gilda; Singh, Susheela; Shah, Iqbal H.; Ahman, Elisabeth; Henshaw, Stanley K.; Bankole, Akinrinola. </a:t>
            </a:r>
            <a:r>
              <a:rPr lang="en-US" sz="1100" i="1" dirty="0"/>
              <a:t>Induced abortion: Incidence and trends worldwide from 1995 to 2008</a:t>
            </a:r>
            <a:r>
              <a:rPr lang="en-US" sz="1100" b="1" dirty="0"/>
              <a:t>; </a:t>
            </a:r>
            <a:r>
              <a:rPr lang="en-US" sz="1100" dirty="0"/>
              <a:t>2012. Lancet, 379 (9816): 625-632. </a:t>
            </a:r>
            <a:endParaRPr lang="en-US" sz="1100" dirty="0" smtClean="0"/>
          </a:p>
          <a:p>
            <a:pPr marL="171450" indent="-171450">
              <a:buFont typeface="Arial" pitchFamily="34" charset="0"/>
              <a:buChar char="•"/>
            </a:pPr>
            <a:r>
              <a:rPr lang="en-US" sz="1100" dirty="0"/>
              <a:t>Kapp, Nathalie, “Revised guidelines for safe abortion” (PowerPoint presentation), World Health Organization, Department of Reproductive Health Research, August 29, 2012. </a:t>
            </a:r>
          </a:p>
          <a:p>
            <a:pPr marL="171450" indent="-171450">
              <a:buFont typeface="Arial" pitchFamily="34" charset="0"/>
              <a:buChar char="•"/>
            </a:pPr>
            <a:r>
              <a:rPr lang="en-US" sz="1100" i="1" dirty="0" smtClean="0"/>
              <a:t>Improving </a:t>
            </a:r>
            <a:r>
              <a:rPr lang="en-US" sz="1100" i="1" dirty="0"/>
              <a:t>Access to Safe Abortion: Guidance on Making High Quality Services Accessible</a:t>
            </a:r>
            <a:r>
              <a:rPr lang="en-US" sz="1100" dirty="0"/>
              <a:t>, Ipas and Family </a:t>
            </a:r>
            <a:r>
              <a:rPr lang="en-US" sz="1100" dirty="0" smtClean="0"/>
              <a:t>  Care </a:t>
            </a:r>
            <a:r>
              <a:rPr lang="en-US" sz="1100" dirty="0"/>
              <a:t>International (FCI), </a:t>
            </a:r>
            <a:r>
              <a:rPr lang="en-US" sz="1100" dirty="0" smtClean="0"/>
              <a:t>2005</a:t>
            </a:r>
            <a:endParaRPr lang="en-US" sz="1100" dirty="0"/>
          </a:p>
          <a:p>
            <a:pPr marL="0" indent="0">
              <a:buNone/>
            </a:pPr>
            <a:endParaRPr lang="en-US" sz="1100" dirty="0"/>
          </a:p>
          <a:p>
            <a:pPr marL="171450" indent="-171450">
              <a:buFont typeface="Arial" pitchFamily="34" charset="0"/>
              <a:buChar char="•"/>
            </a:pPr>
            <a:endParaRPr lang="en-US" sz="1100" dirty="0"/>
          </a:p>
          <a:p>
            <a:pPr marL="171450" indent="-171450">
              <a:buFont typeface="Arial" pitchFamily="34" charset="0"/>
              <a:buChar char="•"/>
            </a:pPr>
            <a:endParaRPr lang="en-US" sz="1100" dirty="0"/>
          </a:p>
          <a:p>
            <a:pPr marL="171450" indent="-171450">
              <a:buFont typeface="Arial" pitchFamily="34" charset="0"/>
              <a:buChar char="•"/>
            </a:pPr>
            <a:endParaRPr lang="en-US" sz="1400" i="1" dirty="0"/>
          </a:p>
          <a:p>
            <a:pPr marL="171450" indent="-171450">
              <a:buFont typeface="Arial" pitchFamily="34" charset="0"/>
              <a:buChar char="•"/>
            </a:pPr>
            <a:endParaRPr lang="en-US" sz="1400" dirty="0"/>
          </a:p>
          <a:p>
            <a:pPr marL="171450" indent="-171450">
              <a:buFont typeface="Arial" pitchFamily="34" charset="0"/>
              <a:buChar char="•"/>
            </a:pPr>
            <a:endParaRPr lang="en-US" sz="1400" dirty="0"/>
          </a:p>
        </p:txBody>
      </p:sp>
    </p:spTree>
    <p:extLst>
      <p:ext uri="{BB962C8B-B14F-4D97-AF65-F5344CB8AC3E}">
        <p14:creationId xmlns:p14="http://schemas.microsoft.com/office/powerpoint/2010/main" val="23967555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631767" y="441958"/>
            <a:ext cx="7124700" cy="609600"/>
          </a:xfrm>
        </p:spPr>
        <p:txBody>
          <a:bodyPr/>
          <a:lstStyle/>
          <a:p>
            <a:r>
              <a:rPr lang="en-US" b="1" dirty="0" smtClean="0"/>
              <a:t>Sections of this presentation</a:t>
            </a:r>
            <a:endParaRPr lang="en-US" b="1" dirty="0"/>
          </a:p>
        </p:txBody>
      </p:sp>
      <p:grpSp>
        <p:nvGrpSpPr>
          <p:cNvPr id="2" name="Group 1"/>
          <p:cNvGrpSpPr/>
          <p:nvPr/>
        </p:nvGrpSpPr>
        <p:grpSpPr>
          <a:xfrm>
            <a:off x="-1712381" y="1562590"/>
            <a:ext cx="10495861" cy="4868863"/>
            <a:chOff x="-1712381" y="1562590"/>
            <a:chExt cx="10495861" cy="4868863"/>
          </a:xfrm>
        </p:grpSpPr>
        <p:sp>
          <p:nvSpPr>
            <p:cNvPr id="4" name="Block Arc 3"/>
            <p:cNvSpPr/>
            <p:nvPr/>
          </p:nvSpPr>
          <p:spPr>
            <a:xfrm>
              <a:off x="-1712381" y="1562590"/>
              <a:ext cx="4670644" cy="4868863"/>
            </a:xfrm>
            <a:prstGeom prst="blockArc">
              <a:avLst>
                <a:gd name="adj1" fmla="val 17527788"/>
                <a:gd name="adj2" fmla="val 4119114"/>
                <a:gd name="adj3" fmla="val 5750"/>
              </a:avLst>
            </a:prstGeom>
            <a:solidFill>
              <a:srgbClr val="C4C65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3074342" y="1752594"/>
              <a:ext cx="5589438" cy="833105"/>
            </a:xfrm>
            <a:custGeom>
              <a:avLst/>
              <a:gdLst>
                <a:gd name="connsiteX0" fmla="*/ 0 w 5589438"/>
                <a:gd name="connsiteY0" fmla="*/ 0 h 833105"/>
                <a:gd name="connsiteX1" fmla="*/ 5589438 w 5589438"/>
                <a:gd name="connsiteY1" fmla="*/ 0 h 833105"/>
                <a:gd name="connsiteX2" fmla="*/ 5589438 w 5589438"/>
                <a:gd name="connsiteY2" fmla="*/ 833105 h 833105"/>
                <a:gd name="connsiteX3" fmla="*/ 0 w 5589438"/>
                <a:gd name="connsiteY3" fmla="*/ 833105 h 833105"/>
                <a:gd name="connsiteX4" fmla="*/ 0 w 5589438"/>
                <a:gd name="connsiteY4" fmla="*/ 0 h 833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9438" h="833105">
                  <a:moveTo>
                    <a:pt x="0" y="0"/>
                  </a:moveTo>
                  <a:lnTo>
                    <a:pt x="5589438" y="0"/>
                  </a:lnTo>
                  <a:lnTo>
                    <a:pt x="5589438" y="833105"/>
                  </a:lnTo>
                  <a:lnTo>
                    <a:pt x="0" y="83310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7940" tIns="27940" rIns="27940" bIns="27940" numCol="1" spcCol="1270" anchor="ctr" anchorCtr="0">
              <a:noAutofit/>
            </a:bodyPr>
            <a:lstStyle/>
            <a:p>
              <a:pPr lvl="0" algn="l" defTabSz="977900">
                <a:lnSpc>
                  <a:spcPct val="90000"/>
                </a:lnSpc>
                <a:spcBef>
                  <a:spcPct val="0"/>
                </a:spcBef>
                <a:spcAft>
                  <a:spcPct val="10000"/>
                </a:spcAft>
              </a:pPr>
              <a:r>
                <a:rPr lang="en-US" sz="2200" b="1" kern="1200" dirty="0" smtClean="0">
                  <a:solidFill>
                    <a:srgbClr val="0054A0"/>
                  </a:solidFill>
                  <a:effectLst>
                    <a:outerShdw blurRad="38100" dist="38100" dir="2700000" algn="tl">
                      <a:srgbClr val="000000">
                        <a:alpha val="43137"/>
                      </a:srgbClr>
                    </a:outerShdw>
                  </a:effectLst>
                </a:rPr>
                <a:t>Public Health &amp; Human Rights</a:t>
              </a:r>
              <a:endParaRPr lang="en-US" sz="2200" b="1" kern="1200" dirty="0">
                <a:solidFill>
                  <a:srgbClr val="0054A0"/>
                </a:solidFill>
                <a:effectLst>
                  <a:outerShdw blurRad="38100" dist="38100" dir="2700000" algn="tl">
                    <a:srgbClr val="000000">
                      <a:alpha val="43137"/>
                    </a:srgbClr>
                  </a:outerShdw>
                </a:effectLst>
              </a:endParaRPr>
            </a:p>
          </p:txBody>
        </p:sp>
        <p:sp>
          <p:nvSpPr>
            <p:cNvPr id="11" name="Freeform 10"/>
            <p:cNvSpPr/>
            <p:nvPr/>
          </p:nvSpPr>
          <p:spPr>
            <a:xfrm>
              <a:off x="3809994" y="2971803"/>
              <a:ext cx="4973486" cy="838909"/>
            </a:xfrm>
            <a:custGeom>
              <a:avLst/>
              <a:gdLst>
                <a:gd name="connsiteX0" fmla="*/ 0 w 4973486"/>
                <a:gd name="connsiteY0" fmla="*/ 0 h 838909"/>
                <a:gd name="connsiteX1" fmla="*/ 4973486 w 4973486"/>
                <a:gd name="connsiteY1" fmla="*/ 0 h 838909"/>
                <a:gd name="connsiteX2" fmla="*/ 4973486 w 4973486"/>
                <a:gd name="connsiteY2" fmla="*/ 838909 h 838909"/>
                <a:gd name="connsiteX3" fmla="*/ 0 w 4973486"/>
                <a:gd name="connsiteY3" fmla="*/ 838909 h 838909"/>
                <a:gd name="connsiteX4" fmla="*/ 0 w 4973486"/>
                <a:gd name="connsiteY4" fmla="*/ 0 h 838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3486" h="838909">
                  <a:moveTo>
                    <a:pt x="0" y="0"/>
                  </a:moveTo>
                  <a:lnTo>
                    <a:pt x="4973486" y="0"/>
                  </a:lnTo>
                  <a:lnTo>
                    <a:pt x="4973486" y="838909"/>
                  </a:lnTo>
                  <a:lnTo>
                    <a:pt x="0" y="83890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7940" tIns="27940" rIns="27940" bIns="27940" numCol="1" spcCol="1270" anchor="ctr" anchorCtr="0">
              <a:noAutofit/>
            </a:bodyPr>
            <a:lstStyle/>
            <a:p>
              <a:pPr lvl="0" algn="l" defTabSz="977900">
                <a:lnSpc>
                  <a:spcPct val="90000"/>
                </a:lnSpc>
                <a:spcBef>
                  <a:spcPct val="0"/>
                </a:spcBef>
                <a:spcAft>
                  <a:spcPct val="10000"/>
                </a:spcAft>
              </a:pPr>
              <a:r>
                <a:rPr lang="en-US" sz="2200" kern="1200" dirty="0" smtClean="0">
                  <a:solidFill>
                    <a:schemeClr val="tx1"/>
                  </a:solidFill>
                </a:rPr>
                <a:t>Clinical Care</a:t>
              </a:r>
              <a:endParaRPr lang="en-US" sz="2200" kern="1200" dirty="0">
                <a:solidFill>
                  <a:schemeClr val="tx1"/>
                </a:solidFill>
              </a:endParaRPr>
            </a:p>
          </p:txBody>
        </p:sp>
        <p:sp>
          <p:nvSpPr>
            <p:cNvPr id="16" name="Oval 15"/>
            <p:cNvSpPr/>
            <p:nvPr/>
          </p:nvSpPr>
          <p:spPr>
            <a:xfrm>
              <a:off x="2514598" y="2819403"/>
              <a:ext cx="1133649" cy="1133643"/>
            </a:xfrm>
            <a:prstGeom prst="ellipse">
              <a:avLst/>
            </a:prstGeom>
            <a: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l="-17000" r="-17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7" name="Freeform 16"/>
            <p:cNvSpPr/>
            <p:nvPr/>
          </p:nvSpPr>
          <p:spPr>
            <a:xfrm>
              <a:off x="3809992" y="4495797"/>
              <a:ext cx="4470161" cy="683814"/>
            </a:xfrm>
            <a:custGeom>
              <a:avLst/>
              <a:gdLst>
                <a:gd name="connsiteX0" fmla="*/ 0 w 4470161"/>
                <a:gd name="connsiteY0" fmla="*/ 0 h 683814"/>
                <a:gd name="connsiteX1" fmla="*/ 4470161 w 4470161"/>
                <a:gd name="connsiteY1" fmla="*/ 0 h 683814"/>
                <a:gd name="connsiteX2" fmla="*/ 4470161 w 4470161"/>
                <a:gd name="connsiteY2" fmla="*/ 683814 h 683814"/>
                <a:gd name="connsiteX3" fmla="*/ 0 w 4470161"/>
                <a:gd name="connsiteY3" fmla="*/ 683814 h 683814"/>
                <a:gd name="connsiteX4" fmla="*/ 0 w 4470161"/>
                <a:gd name="connsiteY4" fmla="*/ 0 h 683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0161" h="683814">
                  <a:moveTo>
                    <a:pt x="0" y="0"/>
                  </a:moveTo>
                  <a:lnTo>
                    <a:pt x="4470161" y="0"/>
                  </a:lnTo>
                  <a:lnTo>
                    <a:pt x="4470161" y="683814"/>
                  </a:lnTo>
                  <a:lnTo>
                    <a:pt x="0" y="6838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7940" tIns="27940" rIns="27940" bIns="27940" numCol="1" spcCol="1270" anchor="ctr" anchorCtr="0">
              <a:noAutofit/>
            </a:bodyPr>
            <a:lstStyle/>
            <a:p>
              <a:pPr lvl="0" algn="l" defTabSz="977900">
                <a:lnSpc>
                  <a:spcPct val="90000"/>
                </a:lnSpc>
                <a:spcBef>
                  <a:spcPct val="0"/>
                </a:spcBef>
                <a:spcAft>
                  <a:spcPct val="10000"/>
                </a:spcAft>
              </a:pPr>
              <a:r>
                <a:rPr lang="en-US" sz="2200" kern="1200" dirty="0" smtClean="0">
                  <a:solidFill>
                    <a:schemeClr val="tx1"/>
                  </a:solidFill>
                </a:rPr>
                <a:t>Planning &amp; Managing Care</a:t>
              </a:r>
              <a:endParaRPr lang="en-US" sz="2200" kern="1200" dirty="0">
                <a:solidFill>
                  <a:schemeClr val="tx1"/>
                </a:solidFill>
              </a:endParaRPr>
            </a:p>
          </p:txBody>
        </p:sp>
      </p:grpSp>
      <p:sp>
        <p:nvSpPr>
          <p:cNvPr id="14" name="TextBox 13"/>
          <p:cNvSpPr txBox="1"/>
          <p:nvPr/>
        </p:nvSpPr>
        <p:spPr>
          <a:xfrm>
            <a:off x="2895600" y="5764210"/>
            <a:ext cx="5105400" cy="430887"/>
          </a:xfrm>
          <a:prstGeom prst="rect">
            <a:avLst/>
          </a:prstGeom>
          <a:noFill/>
        </p:spPr>
        <p:txBody>
          <a:bodyPr wrap="square" rtlCol="0">
            <a:spAutoFit/>
          </a:bodyPr>
          <a:lstStyle/>
          <a:p>
            <a:pPr lvl="0"/>
            <a:r>
              <a:rPr lang="en-US" sz="2200" dirty="0" smtClean="0"/>
              <a:t>Legal &amp; Policy Considerations</a:t>
            </a:r>
            <a:endParaRPr lang="en-US" sz="2200" dirty="0"/>
          </a:p>
        </p:txBody>
      </p:sp>
      <p:sp>
        <p:nvSpPr>
          <p:cNvPr id="15" name="TextBox 14"/>
          <p:cNvSpPr txBox="1"/>
          <p:nvPr/>
        </p:nvSpPr>
        <p:spPr>
          <a:xfrm>
            <a:off x="616527" y="1066798"/>
            <a:ext cx="7315200" cy="430887"/>
          </a:xfrm>
          <a:prstGeom prst="rect">
            <a:avLst/>
          </a:prstGeom>
          <a:noFill/>
        </p:spPr>
        <p:txBody>
          <a:bodyPr wrap="square" rtlCol="0">
            <a:spAutoFit/>
          </a:bodyPr>
          <a:lstStyle/>
          <a:p>
            <a:pPr>
              <a:defRPr/>
            </a:pPr>
            <a:r>
              <a:rPr lang="en-US" sz="2200" dirty="0" smtClean="0"/>
              <a:t>Introduction</a:t>
            </a:r>
            <a:endParaRPr lang="en-US" sz="2200" dirty="0"/>
          </a:p>
        </p:txBody>
      </p:sp>
      <p:sp>
        <p:nvSpPr>
          <p:cNvPr id="12" name="Oval 11"/>
          <p:cNvSpPr/>
          <p:nvPr/>
        </p:nvSpPr>
        <p:spPr>
          <a:xfrm>
            <a:off x="1676400" y="1546903"/>
            <a:ext cx="1097280" cy="1097280"/>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8" name="Picture Placeholder 8"/>
          <p:cNvPicPr>
            <a:picLocks noChangeAspect="1"/>
          </p:cNvPicPr>
          <p:nvPr/>
        </p:nvPicPr>
        <p:blipFill rotWithShape="1">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rcRect l="3468" r="3468" b="17015"/>
          <a:stretch/>
        </p:blipFill>
        <p:spPr>
          <a:xfrm>
            <a:off x="398895" y="2853800"/>
            <a:ext cx="2039508" cy="2011680"/>
          </a:xfrm>
          <a:prstGeom prst="ellipse">
            <a:avLst/>
          </a:prstGeom>
          <a:ln w="12700">
            <a:solidFill>
              <a:schemeClr val="tx2">
                <a:lumMod val="75000"/>
              </a:schemeClr>
            </a:solidFill>
          </a:ln>
        </p:spPr>
      </p:pic>
      <p:grpSp>
        <p:nvGrpSpPr>
          <p:cNvPr id="21" name="Group 20"/>
          <p:cNvGrpSpPr/>
          <p:nvPr/>
        </p:nvGrpSpPr>
        <p:grpSpPr>
          <a:xfrm>
            <a:off x="-1712381" y="1562590"/>
            <a:ext cx="10495861" cy="4902222"/>
            <a:chOff x="-1712381" y="1562590"/>
            <a:chExt cx="10495861" cy="4902222"/>
          </a:xfrm>
        </p:grpSpPr>
        <p:sp>
          <p:nvSpPr>
            <p:cNvPr id="22" name="Block Arc 21"/>
            <p:cNvSpPr/>
            <p:nvPr/>
          </p:nvSpPr>
          <p:spPr>
            <a:xfrm>
              <a:off x="-1712381" y="1562590"/>
              <a:ext cx="4670644" cy="4868863"/>
            </a:xfrm>
            <a:prstGeom prst="blockArc">
              <a:avLst>
                <a:gd name="adj1" fmla="val 17527788"/>
                <a:gd name="adj2" fmla="val 4119114"/>
                <a:gd name="adj3" fmla="val 5750"/>
              </a:avLst>
            </a:prstGeom>
            <a:solidFill>
              <a:srgbClr val="C4C65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3" name="Oval 22"/>
            <p:cNvSpPr/>
            <p:nvPr/>
          </p:nvSpPr>
          <p:spPr>
            <a:xfrm>
              <a:off x="1686094" y="5330958"/>
              <a:ext cx="1133860" cy="1133854"/>
            </a:xfrm>
            <a:prstGeom prst="ellipse">
              <a:avLst/>
            </a:prstGeom>
            <a:blipFill>
              <a:blip r:embed="rId7" cstate="print">
                <a:extLst>
                  <a:ext uri="{28A0092B-C50C-407E-A947-70E740481C1C}">
                    <a14:useLocalDpi xmlns:a14="http://schemas.microsoft.com/office/drawing/2010/main" val="0"/>
                  </a:ext>
                </a:extLst>
              </a:blip>
              <a:srcRect/>
              <a:stretch>
                <a:fillRect l="-25000" r="-25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6" name="Freeform 25"/>
            <p:cNvSpPr/>
            <p:nvPr/>
          </p:nvSpPr>
          <p:spPr>
            <a:xfrm>
              <a:off x="3809994" y="2971803"/>
              <a:ext cx="4973486" cy="838909"/>
            </a:xfrm>
            <a:custGeom>
              <a:avLst/>
              <a:gdLst>
                <a:gd name="connsiteX0" fmla="*/ 0 w 4973486"/>
                <a:gd name="connsiteY0" fmla="*/ 0 h 838909"/>
                <a:gd name="connsiteX1" fmla="*/ 4973486 w 4973486"/>
                <a:gd name="connsiteY1" fmla="*/ 0 h 838909"/>
                <a:gd name="connsiteX2" fmla="*/ 4973486 w 4973486"/>
                <a:gd name="connsiteY2" fmla="*/ 838909 h 838909"/>
                <a:gd name="connsiteX3" fmla="*/ 0 w 4973486"/>
                <a:gd name="connsiteY3" fmla="*/ 838909 h 838909"/>
                <a:gd name="connsiteX4" fmla="*/ 0 w 4973486"/>
                <a:gd name="connsiteY4" fmla="*/ 0 h 838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3486" h="838909">
                  <a:moveTo>
                    <a:pt x="0" y="0"/>
                  </a:moveTo>
                  <a:lnTo>
                    <a:pt x="4973486" y="0"/>
                  </a:lnTo>
                  <a:lnTo>
                    <a:pt x="4973486" y="838909"/>
                  </a:lnTo>
                  <a:lnTo>
                    <a:pt x="0" y="83890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7940" tIns="27940" rIns="27940" bIns="27940" numCol="1" spcCol="1270" anchor="ctr" anchorCtr="0">
              <a:noAutofit/>
            </a:bodyPr>
            <a:lstStyle/>
            <a:p>
              <a:pPr lvl="0" algn="l" defTabSz="977900">
                <a:lnSpc>
                  <a:spcPct val="90000"/>
                </a:lnSpc>
                <a:spcBef>
                  <a:spcPct val="0"/>
                </a:spcBef>
                <a:spcAft>
                  <a:spcPct val="10000"/>
                </a:spcAft>
              </a:pPr>
              <a:r>
                <a:rPr lang="en-US" sz="2200" kern="1200" dirty="0" smtClean="0">
                  <a:solidFill>
                    <a:schemeClr val="tx1"/>
                  </a:solidFill>
                </a:rPr>
                <a:t>Clinical Care</a:t>
              </a:r>
              <a:endParaRPr lang="en-US" sz="2200" kern="1200" dirty="0">
                <a:solidFill>
                  <a:schemeClr val="tx1"/>
                </a:solidFill>
              </a:endParaRPr>
            </a:p>
          </p:txBody>
        </p:sp>
        <p:sp>
          <p:nvSpPr>
            <p:cNvPr id="27" name="Oval 26"/>
            <p:cNvSpPr/>
            <p:nvPr/>
          </p:nvSpPr>
          <p:spPr>
            <a:xfrm>
              <a:off x="2514598" y="2819403"/>
              <a:ext cx="1133649" cy="1133643"/>
            </a:xfrm>
            <a:prstGeom prst="ellipse">
              <a:avLst/>
            </a:prstGeom>
            <a:blipFill>
              <a:blip r:embed="rId8" cstate="print">
                <a:extLst>
                  <a:ext uri="{28A0092B-C50C-407E-A947-70E740481C1C}">
                    <a14:useLocalDpi xmlns:a14="http://schemas.microsoft.com/office/drawing/2010/main" val="0"/>
                  </a:ext>
                </a:extLst>
              </a:blip>
              <a:srcRect/>
              <a:stretch>
                <a:fillRect l="-17000" r="-17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8" name="Freeform 27"/>
            <p:cNvSpPr/>
            <p:nvPr/>
          </p:nvSpPr>
          <p:spPr>
            <a:xfrm>
              <a:off x="3809992" y="4495797"/>
              <a:ext cx="4470161" cy="683814"/>
            </a:xfrm>
            <a:custGeom>
              <a:avLst/>
              <a:gdLst>
                <a:gd name="connsiteX0" fmla="*/ 0 w 4470161"/>
                <a:gd name="connsiteY0" fmla="*/ 0 h 683814"/>
                <a:gd name="connsiteX1" fmla="*/ 4470161 w 4470161"/>
                <a:gd name="connsiteY1" fmla="*/ 0 h 683814"/>
                <a:gd name="connsiteX2" fmla="*/ 4470161 w 4470161"/>
                <a:gd name="connsiteY2" fmla="*/ 683814 h 683814"/>
                <a:gd name="connsiteX3" fmla="*/ 0 w 4470161"/>
                <a:gd name="connsiteY3" fmla="*/ 683814 h 683814"/>
                <a:gd name="connsiteX4" fmla="*/ 0 w 4470161"/>
                <a:gd name="connsiteY4" fmla="*/ 0 h 683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0161" h="683814">
                  <a:moveTo>
                    <a:pt x="0" y="0"/>
                  </a:moveTo>
                  <a:lnTo>
                    <a:pt x="4470161" y="0"/>
                  </a:lnTo>
                  <a:lnTo>
                    <a:pt x="4470161" y="683814"/>
                  </a:lnTo>
                  <a:lnTo>
                    <a:pt x="0" y="6838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7940" tIns="27940" rIns="27940" bIns="27940" numCol="1" spcCol="1270" anchor="ctr" anchorCtr="0">
              <a:noAutofit/>
            </a:bodyPr>
            <a:lstStyle/>
            <a:p>
              <a:pPr lvl="0" algn="l" defTabSz="977900">
                <a:lnSpc>
                  <a:spcPct val="90000"/>
                </a:lnSpc>
                <a:spcBef>
                  <a:spcPct val="0"/>
                </a:spcBef>
                <a:spcAft>
                  <a:spcPct val="10000"/>
                </a:spcAft>
              </a:pPr>
              <a:r>
                <a:rPr lang="en-US" sz="2200" kern="1200" dirty="0" smtClean="0">
                  <a:solidFill>
                    <a:schemeClr val="tx1"/>
                  </a:solidFill>
                </a:rPr>
                <a:t>Planning &amp; Managing Care</a:t>
              </a:r>
              <a:endParaRPr lang="en-US" sz="2200" kern="1200" dirty="0">
                <a:solidFill>
                  <a:schemeClr val="tx1"/>
                </a:solidFill>
              </a:endParaRPr>
            </a:p>
          </p:txBody>
        </p:sp>
      </p:grpSp>
      <p:pic>
        <p:nvPicPr>
          <p:cNvPr id="18" name="Picture Placeholder 4"/>
          <p:cNvPicPr>
            <a:picLocks noChangeAspect="1"/>
          </p:cNvPicPr>
          <p:nvPr/>
        </p:nvPicPr>
        <p:blipFill>
          <a:blip r:embed="rId9" cstate="print">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tretch>
            <a:fillRect/>
          </a:stretch>
        </p:blipFill>
        <p:spPr>
          <a:xfrm>
            <a:off x="1639824" y="1521936"/>
            <a:ext cx="1133856" cy="1112856"/>
          </a:xfrm>
          <a:prstGeom prst="ellipse">
            <a:avLst/>
          </a:prstGeom>
          <a:ln>
            <a:solidFill>
              <a:schemeClr val="lt1">
                <a:hueOff val="0"/>
                <a:satOff val="0"/>
                <a:lumOff val="0"/>
              </a:schemeClr>
            </a:solidFill>
          </a:ln>
        </p:spPr>
      </p:pic>
      <p:pic>
        <p:nvPicPr>
          <p:cNvPr id="29" name="Picture Placeholder 5"/>
          <p:cNvPicPr>
            <a:picLocks noChangeAspect="1"/>
          </p:cNvPicPr>
          <p:nvPr/>
        </p:nvPicPr>
        <p:blipFill>
          <a:blip r:embed="rId11" cstate="print">
            <a:extLst>
              <a:ext uri="{28A0092B-C50C-407E-A947-70E740481C1C}">
                <a14:useLocalDpi xmlns:a14="http://schemas.microsoft.com/office/drawing/2010/main" val="0"/>
              </a:ext>
            </a:extLst>
          </a:blip>
          <a:srcRect l="12487" r="12487"/>
          <a:stretch>
            <a:fillRect/>
          </a:stretch>
        </p:blipFill>
        <p:spPr>
          <a:xfrm>
            <a:off x="2464745" y="4140009"/>
            <a:ext cx="1133856" cy="1133856"/>
          </a:xfrm>
          <a:prstGeom prst="ellipse">
            <a:avLst/>
          </a:prstGeom>
          <a:ln>
            <a:solidFill>
              <a:schemeClr val="tx1"/>
            </a:solidFill>
          </a:ln>
        </p:spPr>
      </p:pic>
    </p:spTree>
    <p:extLst>
      <p:ext uri="{BB962C8B-B14F-4D97-AF65-F5344CB8AC3E}">
        <p14:creationId xmlns:p14="http://schemas.microsoft.com/office/powerpoint/2010/main" val="33251550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43400" y="152400"/>
            <a:ext cx="4648200" cy="1524000"/>
          </a:xfrm>
          <a:solidFill>
            <a:srgbClr val="E28C05"/>
          </a:solidFill>
          <a:ln>
            <a:solidFill>
              <a:schemeClr val="tx1"/>
            </a:solidFill>
          </a:ln>
        </p:spPr>
        <p:txBody>
          <a:bodyPr>
            <a:noAutofit/>
          </a:bodyPr>
          <a:lstStyle/>
          <a:p>
            <a:pPr algn="r"/>
            <a:r>
              <a:rPr lang="en-US" sz="3200" b="1" dirty="0" smtClean="0">
                <a:solidFill>
                  <a:schemeClr val="bg1"/>
                </a:solidFill>
                <a:effectLst>
                  <a:outerShdw blurRad="38100" dist="38100" dir="2700000" algn="tl">
                    <a:srgbClr val="000000">
                      <a:alpha val="43137"/>
                    </a:srgbClr>
                  </a:outerShdw>
                </a:effectLst>
              </a:rPr>
              <a:t>Module 1</a:t>
            </a:r>
            <a:br>
              <a:rPr lang="en-US" sz="3200" b="1" dirty="0" smtClean="0">
                <a:solidFill>
                  <a:schemeClr val="bg1"/>
                </a:solidFill>
                <a:effectLst>
                  <a:outerShdw blurRad="38100" dist="38100" dir="2700000" algn="tl">
                    <a:srgbClr val="000000">
                      <a:alpha val="43137"/>
                    </a:srgbClr>
                  </a:outerShdw>
                </a:effectLst>
              </a:rPr>
            </a:br>
            <a:r>
              <a:rPr lang="en-US" sz="3200" b="1" dirty="0" smtClean="0">
                <a:solidFill>
                  <a:schemeClr val="bg1"/>
                </a:solidFill>
                <a:effectLst>
                  <a:outerShdw blurRad="38100" dist="38100" dir="2700000" algn="tl">
                    <a:srgbClr val="000000">
                      <a:alpha val="43137"/>
                    </a:srgbClr>
                  </a:outerShdw>
                </a:effectLst>
              </a:rPr>
              <a:t>Public health </a:t>
            </a:r>
            <a:br>
              <a:rPr lang="en-US" sz="3200" b="1" dirty="0" smtClean="0">
                <a:solidFill>
                  <a:schemeClr val="bg1"/>
                </a:solidFill>
                <a:effectLst>
                  <a:outerShdw blurRad="38100" dist="38100" dir="2700000" algn="tl">
                    <a:srgbClr val="000000">
                      <a:alpha val="43137"/>
                    </a:srgbClr>
                  </a:outerShdw>
                </a:effectLst>
              </a:rPr>
            </a:br>
            <a:r>
              <a:rPr lang="en-US" sz="3200" b="1" dirty="0" smtClean="0">
                <a:solidFill>
                  <a:schemeClr val="bg1"/>
                </a:solidFill>
                <a:effectLst>
                  <a:outerShdw blurRad="38100" dist="38100" dir="2700000" algn="tl">
                    <a:srgbClr val="000000">
                      <a:alpha val="43137"/>
                    </a:srgbClr>
                  </a:outerShdw>
                </a:effectLst>
              </a:rPr>
              <a:t>&amp; human rights rationale</a:t>
            </a:r>
            <a:endParaRPr lang="en-US" sz="3200" b="1" dirty="0">
              <a:solidFill>
                <a:schemeClr val="bg1"/>
              </a:solidFill>
              <a:effectLst>
                <a:outerShdw blurRad="38100" dist="38100" dir="2700000" algn="tl">
                  <a:srgbClr val="000000">
                    <a:alpha val="43137"/>
                  </a:srgbClr>
                </a:outerShdw>
              </a:effectLst>
            </a:endParaRPr>
          </a:p>
        </p:txBody>
      </p:sp>
      <p:sp>
        <p:nvSpPr>
          <p:cNvPr id="4" name="Rectangle 3"/>
          <p:cNvSpPr/>
          <p:nvPr/>
        </p:nvSpPr>
        <p:spPr>
          <a:xfrm>
            <a:off x="2286000" y="2967335"/>
            <a:ext cx="4572000" cy="923330"/>
          </a:xfrm>
          <a:prstGeom prst="rect">
            <a:avLst/>
          </a:prstGeom>
        </p:spPr>
        <p:txBody>
          <a:bodyPr>
            <a:spAutoFit/>
          </a:bodyPr>
          <a:lstStyle/>
          <a:p>
            <a:endParaRPr lang="en-US" dirty="0"/>
          </a:p>
          <a:p>
            <a:endParaRPr lang="en-US" dirty="0"/>
          </a:p>
          <a:p>
            <a:endParaRPr lang="en-US" dirty="0"/>
          </a:p>
        </p:txBody>
      </p:sp>
      <p:sp>
        <p:nvSpPr>
          <p:cNvPr id="5" name="Rectangle 4"/>
          <p:cNvSpPr/>
          <p:nvPr/>
        </p:nvSpPr>
        <p:spPr>
          <a:xfrm>
            <a:off x="2286000" y="2967335"/>
            <a:ext cx="4572000" cy="923330"/>
          </a:xfrm>
          <a:prstGeom prst="rect">
            <a:avLst/>
          </a:prstGeom>
        </p:spPr>
        <p:txBody>
          <a:bodyPr>
            <a:spAutoFit/>
          </a:bodyPr>
          <a:lstStyle/>
          <a:p>
            <a:endParaRPr lang="en-US" dirty="0"/>
          </a:p>
          <a:p>
            <a:endParaRPr lang="en-US" dirty="0"/>
          </a:p>
          <a:p>
            <a:endParaRPr lang="en-US" dirty="0"/>
          </a:p>
        </p:txBody>
      </p:sp>
    </p:spTree>
    <p:extLst>
      <p:ext uri="{BB962C8B-B14F-4D97-AF65-F5344CB8AC3E}">
        <p14:creationId xmlns:p14="http://schemas.microsoft.com/office/powerpoint/2010/main" val="22529582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625578"/>
            <a:ext cx="6705600" cy="924475"/>
          </a:xfrm>
        </p:spPr>
        <p:txBody>
          <a:bodyPr/>
          <a:lstStyle/>
          <a:p>
            <a:r>
              <a:rPr lang="en-US" b="1" dirty="0" smtClean="0"/>
              <a:t>Abortion in Context</a:t>
            </a:r>
            <a:endParaRPr lang="en-US" b="1" dirty="0"/>
          </a:p>
        </p:txBody>
      </p:sp>
      <p:sp>
        <p:nvSpPr>
          <p:cNvPr id="3" name="Content Placeholder 2"/>
          <p:cNvSpPr>
            <a:spLocks noGrp="1"/>
          </p:cNvSpPr>
          <p:nvPr>
            <p:ph idx="1"/>
          </p:nvPr>
        </p:nvSpPr>
        <p:spPr>
          <a:xfrm>
            <a:off x="770189" y="1981200"/>
            <a:ext cx="7565522" cy="4051437"/>
          </a:xfrm>
        </p:spPr>
        <p:txBody>
          <a:bodyPr>
            <a:normAutofit/>
          </a:bodyPr>
          <a:lstStyle/>
          <a:p>
            <a:pPr>
              <a:lnSpc>
                <a:spcPct val="200000"/>
              </a:lnSpc>
              <a:buClr>
                <a:srgbClr val="E2D6B5"/>
              </a:buClr>
              <a:buSzPct val="130000"/>
              <a:buFont typeface="Arial" pitchFamily="34" charset="0"/>
              <a:buChar char="•"/>
            </a:pPr>
            <a:r>
              <a:rPr lang="en-GB" sz="3200" dirty="0" smtClean="0"/>
              <a:t>All countries &amp; women of all ages</a:t>
            </a:r>
          </a:p>
          <a:p>
            <a:pPr>
              <a:lnSpc>
                <a:spcPct val="200000"/>
              </a:lnSpc>
              <a:buClr>
                <a:srgbClr val="E2D6B5"/>
              </a:buClr>
              <a:buSzPct val="130000"/>
              <a:buFont typeface="Arial" pitchFamily="34" charset="0"/>
              <a:buChar char="•"/>
            </a:pPr>
            <a:r>
              <a:rPr lang="en-GB" sz="3200" dirty="0" smtClean="0"/>
              <a:t>Married </a:t>
            </a:r>
            <a:r>
              <a:rPr lang="en-GB" sz="3200" dirty="0"/>
              <a:t>and </a:t>
            </a:r>
            <a:r>
              <a:rPr lang="en-GB" sz="3200" dirty="0" smtClean="0"/>
              <a:t>unmarried women </a:t>
            </a:r>
          </a:p>
          <a:p>
            <a:pPr>
              <a:lnSpc>
                <a:spcPct val="200000"/>
              </a:lnSpc>
              <a:buClr>
                <a:srgbClr val="E2D6B5"/>
              </a:buClr>
              <a:buSzPct val="130000"/>
              <a:buFont typeface="Arial" pitchFamily="34" charset="0"/>
              <a:buChar char="•"/>
            </a:pPr>
            <a:r>
              <a:rPr lang="en-GB" sz="3200" dirty="0" smtClean="0"/>
              <a:t>Women with </a:t>
            </a:r>
            <a:r>
              <a:rPr lang="en-GB" sz="3200" dirty="0"/>
              <a:t>and </a:t>
            </a:r>
            <a:r>
              <a:rPr lang="en-GB" sz="3200" dirty="0" smtClean="0"/>
              <a:t>without children</a:t>
            </a:r>
          </a:p>
          <a:p>
            <a:pPr>
              <a:lnSpc>
                <a:spcPct val="105000"/>
              </a:lnSpc>
              <a:buClr>
                <a:srgbClr val="E2D6B5"/>
              </a:buClr>
              <a:buSzPct val="130000"/>
              <a:buFont typeface="Arial" pitchFamily="34" charset="0"/>
              <a:buChar char="•"/>
            </a:pPr>
            <a:endParaRPr lang="en-GB" sz="1400" dirty="0"/>
          </a:p>
        </p:txBody>
      </p:sp>
      <p:sp>
        <p:nvSpPr>
          <p:cNvPr id="5" name="Text Box 2"/>
          <p:cNvSpPr txBox="1">
            <a:spLocks noChangeArrowheads="1"/>
          </p:cNvSpPr>
          <p:nvPr/>
        </p:nvSpPr>
        <p:spPr bwMode="auto">
          <a:xfrm>
            <a:off x="171450" y="6428197"/>
            <a:ext cx="8763000" cy="332565"/>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0"/>
              </a:spcBef>
              <a:spcAft>
                <a:spcPts val="1000"/>
              </a:spcAft>
            </a:pPr>
            <a:r>
              <a:rPr lang="en-US" sz="1100" dirty="0" smtClean="0">
                <a:solidFill>
                  <a:srgbClr val="E2D6B5"/>
                </a:solidFill>
                <a:ea typeface="Calibri"/>
                <a:cs typeface="Andalus" pitchFamily="18" charset="-78"/>
              </a:rPr>
              <a:t>Module 1: Public Health &amp; Human Rights  </a:t>
            </a:r>
            <a:r>
              <a:rPr lang="en-US" sz="1100" dirty="0">
                <a:effectLst/>
                <a:ea typeface="Calibri"/>
                <a:cs typeface="Times New Roman"/>
              </a:rPr>
              <a:t> </a:t>
            </a:r>
          </a:p>
        </p:txBody>
      </p:sp>
      <p:pic>
        <p:nvPicPr>
          <p:cNvPr id="6" name="Picture Placeholder 4"/>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381000" y="609600"/>
            <a:ext cx="1304318" cy="1280160"/>
          </a:xfrm>
          <a:prstGeom prst="ellipse">
            <a:avLst/>
          </a:prstGeom>
          <a:ln>
            <a:solidFill>
              <a:schemeClr val="lt1">
                <a:hueOff val="0"/>
                <a:satOff val="0"/>
                <a:lumOff val="0"/>
              </a:schemeClr>
            </a:solidFill>
          </a:ln>
        </p:spPr>
      </p:pic>
    </p:spTree>
    <p:extLst>
      <p:ext uri="{BB962C8B-B14F-4D97-AF65-F5344CB8AC3E}">
        <p14:creationId xmlns:p14="http://schemas.microsoft.com/office/powerpoint/2010/main" val="23897516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5"/>
          <p:cNvSpPr>
            <a:spLocks noGrp="1" noChangeArrowheads="1"/>
          </p:cNvSpPr>
          <p:nvPr>
            <p:ph idx="1"/>
          </p:nvPr>
        </p:nvSpPr>
        <p:spPr>
          <a:xfrm>
            <a:off x="1030594" y="1981200"/>
            <a:ext cx="7524957" cy="4446997"/>
          </a:xfrm>
        </p:spPr>
        <p:txBody>
          <a:bodyPr>
            <a:normAutofit/>
          </a:bodyPr>
          <a:lstStyle/>
          <a:p>
            <a:pPr marL="0" indent="0" eaLnBrk="1" hangingPunct="1">
              <a:buClr>
                <a:srgbClr val="E2D6B5"/>
              </a:buClr>
              <a:buSzPct val="130000"/>
              <a:buNone/>
            </a:pPr>
            <a:r>
              <a:rPr lang="en-GB" sz="2800" dirty="0" smtClean="0"/>
              <a:t>A woman may want to have a child, but:</a:t>
            </a:r>
            <a:endParaRPr lang="en-GB" sz="1100" dirty="0" smtClean="0"/>
          </a:p>
          <a:p>
            <a:pPr marL="0" indent="0" eaLnBrk="1" hangingPunct="1">
              <a:buClr>
                <a:srgbClr val="E2D6B5"/>
              </a:buClr>
              <a:buSzPct val="130000"/>
              <a:buNone/>
            </a:pPr>
            <a:r>
              <a:rPr lang="en-GB" sz="1100" dirty="0" smtClean="0"/>
              <a:t> </a:t>
            </a:r>
          </a:p>
          <a:p>
            <a:pPr indent="-285750">
              <a:lnSpc>
                <a:spcPct val="105000"/>
              </a:lnSpc>
              <a:buClr>
                <a:srgbClr val="E2D6B5"/>
              </a:buClr>
              <a:buSzPct val="130000"/>
              <a:buFont typeface="Arial" pitchFamily="34" charset="0"/>
              <a:buChar char="•"/>
            </a:pPr>
            <a:r>
              <a:rPr lang="en-GB" sz="2400" dirty="0" smtClean="0"/>
              <a:t>Pregnancy may threaten the woman’s health </a:t>
            </a:r>
            <a:br>
              <a:rPr lang="en-GB" sz="2400" dirty="0" smtClean="0"/>
            </a:br>
            <a:r>
              <a:rPr lang="en-GB" sz="2400" dirty="0" smtClean="0"/>
              <a:t>or survival</a:t>
            </a:r>
            <a:endParaRPr lang="en-GB" sz="1200" dirty="0" smtClean="0"/>
          </a:p>
          <a:p>
            <a:pPr indent="-285750">
              <a:buClr>
                <a:srgbClr val="E2D6B5"/>
              </a:buClr>
              <a:buSzPct val="130000"/>
              <a:buFont typeface="Arial" pitchFamily="34" charset="0"/>
              <a:buChar char="•"/>
            </a:pPr>
            <a:endParaRPr lang="en-GB" sz="1400" dirty="0"/>
          </a:p>
          <a:p>
            <a:pPr indent="-285750">
              <a:buClr>
                <a:srgbClr val="E2D6B5"/>
              </a:buClr>
              <a:buSzPct val="130000"/>
              <a:buFont typeface="Arial" pitchFamily="34" charset="0"/>
              <a:buChar char="•"/>
            </a:pPr>
            <a:r>
              <a:rPr lang="en-GB" sz="2400" dirty="0" err="1" smtClean="0"/>
              <a:t>Fetal</a:t>
            </a:r>
            <a:r>
              <a:rPr lang="en-GB" sz="2400" dirty="0" smtClean="0"/>
              <a:t> abnormality</a:t>
            </a:r>
          </a:p>
          <a:p>
            <a:pPr marL="57150" indent="0">
              <a:buClr>
                <a:srgbClr val="E2D6B5"/>
              </a:buClr>
              <a:buSzPct val="130000"/>
              <a:buNone/>
            </a:pPr>
            <a:endParaRPr lang="en-GB" sz="2400" dirty="0" smtClean="0"/>
          </a:p>
          <a:p>
            <a:pPr indent="-285750">
              <a:buClr>
                <a:srgbClr val="E2D6B5"/>
              </a:buClr>
              <a:buSzPct val="130000"/>
              <a:buFont typeface="Arial" pitchFamily="34" charset="0"/>
              <a:buChar char="•"/>
            </a:pPr>
            <a:r>
              <a:rPr lang="en-GB" sz="2400" dirty="0" smtClean="0"/>
              <a:t>Partner, family or community pressure </a:t>
            </a:r>
          </a:p>
          <a:p>
            <a:pPr indent="-285750">
              <a:buClr>
                <a:srgbClr val="E2D6B5"/>
              </a:buClr>
              <a:buSzPct val="130000"/>
              <a:buFont typeface="Arial" pitchFamily="34" charset="0"/>
              <a:buChar char="•"/>
            </a:pPr>
            <a:endParaRPr lang="en-GB" sz="1400" dirty="0" smtClean="0"/>
          </a:p>
        </p:txBody>
      </p:sp>
      <p:sp>
        <p:nvSpPr>
          <p:cNvPr id="5" name="Rectangle 54"/>
          <p:cNvSpPr>
            <a:spLocks noGrp="1" noChangeArrowheads="1"/>
          </p:cNvSpPr>
          <p:nvPr>
            <p:ph type="title"/>
          </p:nvPr>
        </p:nvSpPr>
        <p:spPr>
          <a:xfrm>
            <a:off x="1799344" y="638070"/>
            <a:ext cx="7125113" cy="924475"/>
          </a:xfrm>
        </p:spPr>
        <p:txBody>
          <a:bodyPr/>
          <a:lstStyle/>
          <a:p>
            <a:pPr eaLnBrk="1" hangingPunct="1"/>
            <a:r>
              <a:rPr lang="en-GB" b="1" dirty="0"/>
              <a:t> </a:t>
            </a:r>
            <a:r>
              <a:rPr lang="en-GB" b="1" dirty="0" smtClean="0"/>
              <a:t>Planned Pregnancy</a:t>
            </a:r>
            <a:endParaRPr lang="en-US" b="1" dirty="0" smtClean="0"/>
          </a:p>
        </p:txBody>
      </p:sp>
      <p:sp>
        <p:nvSpPr>
          <p:cNvPr id="6" name="Text Box 2"/>
          <p:cNvSpPr txBox="1">
            <a:spLocks noChangeArrowheads="1"/>
          </p:cNvSpPr>
          <p:nvPr/>
        </p:nvSpPr>
        <p:spPr bwMode="auto">
          <a:xfrm>
            <a:off x="171450" y="6428197"/>
            <a:ext cx="8763000" cy="332565"/>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0"/>
              </a:spcBef>
              <a:spcAft>
                <a:spcPts val="1000"/>
              </a:spcAft>
            </a:pPr>
            <a:r>
              <a:rPr lang="en-US" sz="1100" dirty="0" smtClean="0">
                <a:solidFill>
                  <a:srgbClr val="E2D6B5"/>
                </a:solidFill>
                <a:ea typeface="Calibri"/>
                <a:cs typeface="Andalus" pitchFamily="18" charset="-78"/>
              </a:rPr>
              <a:t>Module 1: Public Health &amp; Human Rights  </a:t>
            </a:r>
            <a:r>
              <a:rPr lang="en-US" sz="1100" dirty="0">
                <a:effectLst/>
                <a:ea typeface="Calibri"/>
                <a:cs typeface="Times New Roman"/>
              </a:rPr>
              <a:t> </a:t>
            </a:r>
          </a:p>
        </p:txBody>
      </p:sp>
      <p:pic>
        <p:nvPicPr>
          <p:cNvPr id="8" name="Picture Placeholder 4"/>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457200" y="609600"/>
            <a:ext cx="1304318" cy="1280160"/>
          </a:xfrm>
          <a:prstGeom prst="ellipse">
            <a:avLst/>
          </a:prstGeom>
          <a:ln>
            <a:solidFill>
              <a:schemeClr val="lt1">
                <a:hueOff val="0"/>
                <a:satOff val="0"/>
                <a:lumOff val="0"/>
              </a:schemeClr>
            </a:solidFill>
          </a:ln>
        </p:spPr>
      </p:pic>
    </p:spTree>
    <p:extLst>
      <p:ext uri="{BB962C8B-B14F-4D97-AF65-F5344CB8AC3E}">
        <p14:creationId xmlns:p14="http://schemas.microsoft.com/office/powerpoint/2010/main" val="13141045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533400"/>
            <a:ext cx="7677358" cy="924475"/>
          </a:xfrm>
        </p:spPr>
        <p:txBody>
          <a:bodyPr/>
          <a:lstStyle/>
          <a:p>
            <a:r>
              <a:rPr lang="en-GB" b="1" dirty="0" smtClean="0"/>
              <a:t>Unintended </a:t>
            </a:r>
            <a:r>
              <a:rPr lang="en-GB" b="1" dirty="0"/>
              <a:t>Pregnancy</a:t>
            </a:r>
            <a:endParaRPr lang="en-US" dirty="0"/>
          </a:p>
        </p:txBody>
      </p:sp>
      <p:sp>
        <p:nvSpPr>
          <p:cNvPr id="3" name="Content Placeholder 2"/>
          <p:cNvSpPr>
            <a:spLocks noGrp="1"/>
          </p:cNvSpPr>
          <p:nvPr>
            <p:ph idx="1"/>
          </p:nvPr>
        </p:nvSpPr>
        <p:spPr>
          <a:xfrm>
            <a:off x="1023592" y="1759434"/>
            <a:ext cx="7910858" cy="4572000"/>
          </a:xfrm>
        </p:spPr>
        <p:txBody>
          <a:bodyPr>
            <a:normAutofit fontScale="92500" lnSpcReduction="10000"/>
          </a:bodyPr>
          <a:lstStyle/>
          <a:p>
            <a:pPr marL="284163" lvl="1">
              <a:buClr>
                <a:schemeClr val="tx1"/>
              </a:buClr>
              <a:buSzPct val="130000"/>
              <a:buFont typeface="Arial" pitchFamily="34" charset="0"/>
              <a:buChar char="•"/>
            </a:pPr>
            <a:r>
              <a:rPr lang="en-GB" sz="3000" dirty="0" smtClean="0"/>
              <a:t>Health </a:t>
            </a:r>
            <a:r>
              <a:rPr lang="en-GB" sz="3000" dirty="0"/>
              <a:t>considerations </a:t>
            </a:r>
            <a:endParaRPr lang="en-GB" sz="3000" dirty="0" smtClean="0"/>
          </a:p>
          <a:p>
            <a:pPr marL="284163" lvl="1">
              <a:buClr>
                <a:schemeClr val="tx1"/>
              </a:buClr>
              <a:buSzPct val="130000"/>
              <a:buFont typeface="Arial" pitchFamily="34" charset="0"/>
              <a:buChar char="•"/>
            </a:pPr>
            <a:endParaRPr lang="en-GB" sz="800" dirty="0" smtClean="0"/>
          </a:p>
          <a:p>
            <a:pPr marL="284163" lvl="1">
              <a:buClr>
                <a:schemeClr val="tx1"/>
              </a:buClr>
              <a:buSzPct val="130000"/>
              <a:buFont typeface="Arial" pitchFamily="34" charset="0"/>
              <a:buChar char="•"/>
            </a:pPr>
            <a:r>
              <a:rPr lang="en-GB" sz="3000" dirty="0" smtClean="0"/>
              <a:t>Socioeconomic concerns</a:t>
            </a:r>
          </a:p>
          <a:p>
            <a:pPr marL="284163" lvl="1">
              <a:buClr>
                <a:schemeClr val="tx1"/>
              </a:buClr>
              <a:buSzPct val="130000"/>
              <a:buFont typeface="Arial" pitchFamily="34" charset="0"/>
              <a:buChar char="•"/>
            </a:pPr>
            <a:endParaRPr lang="en-GB" sz="1000" dirty="0" smtClean="0"/>
          </a:p>
          <a:p>
            <a:pPr marL="284163" lvl="1">
              <a:buClr>
                <a:schemeClr val="tx1"/>
              </a:buClr>
              <a:buSzPct val="130000"/>
              <a:buFont typeface="Arial" pitchFamily="34" charset="0"/>
              <a:buChar char="•"/>
            </a:pPr>
            <a:r>
              <a:rPr lang="en-GB" sz="3000" dirty="0" smtClean="0"/>
              <a:t>Cultural reasons</a:t>
            </a:r>
          </a:p>
          <a:p>
            <a:pPr marL="284163" lvl="1">
              <a:buClr>
                <a:schemeClr val="tx1"/>
              </a:buClr>
              <a:buSzPct val="130000"/>
              <a:buFont typeface="Arial" pitchFamily="34" charset="0"/>
              <a:buChar char="•"/>
            </a:pPr>
            <a:endParaRPr lang="en-GB" sz="1000" dirty="0" smtClean="0"/>
          </a:p>
          <a:p>
            <a:pPr marL="284163" lvl="1">
              <a:buClr>
                <a:schemeClr val="tx1"/>
              </a:buClr>
              <a:buSzPct val="130000"/>
              <a:buFont typeface="Arial" pitchFamily="34" charset="0"/>
              <a:buChar char="•"/>
            </a:pPr>
            <a:r>
              <a:rPr lang="en-GB" sz="3000" dirty="0" smtClean="0"/>
              <a:t>End childbearing or space births</a:t>
            </a:r>
          </a:p>
          <a:p>
            <a:pPr marL="284163" lvl="1">
              <a:buClr>
                <a:schemeClr val="tx1"/>
              </a:buClr>
              <a:buSzPct val="130000"/>
              <a:buFont typeface="Arial" pitchFamily="34" charset="0"/>
              <a:buChar char="•"/>
            </a:pPr>
            <a:endParaRPr lang="en-GB" sz="900" dirty="0" smtClean="0"/>
          </a:p>
          <a:p>
            <a:pPr marL="284163" lvl="1">
              <a:buClr>
                <a:schemeClr val="tx1"/>
              </a:buClr>
              <a:buSzPct val="130000"/>
              <a:buFont typeface="Arial" pitchFamily="34" charset="0"/>
              <a:buChar char="•"/>
            </a:pPr>
            <a:r>
              <a:rPr lang="en-GB" sz="3000" dirty="0" smtClean="0"/>
              <a:t>Rape, incest</a:t>
            </a:r>
          </a:p>
          <a:p>
            <a:pPr marL="284163" lvl="1">
              <a:buClr>
                <a:schemeClr val="tx1"/>
              </a:buClr>
              <a:buSzPct val="130000"/>
              <a:buFont typeface="Arial" pitchFamily="34" charset="0"/>
              <a:buChar char="•"/>
            </a:pPr>
            <a:endParaRPr lang="en-GB" sz="900" dirty="0" smtClean="0"/>
          </a:p>
          <a:p>
            <a:pPr marL="284163" lvl="1">
              <a:buClr>
                <a:schemeClr val="tx1"/>
              </a:buClr>
              <a:buSzPct val="130000"/>
              <a:buFont typeface="Arial" pitchFamily="34" charset="0"/>
              <a:buChar char="•"/>
            </a:pPr>
            <a:r>
              <a:rPr lang="en-GB" sz="3000" dirty="0" smtClean="0"/>
              <a:t>Other personal reasons</a:t>
            </a:r>
            <a:endParaRPr lang="en-GB" sz="3000" dirty="0"/>
          </a:p>
        </p:txBody>
      </p:sp>
      <p:sp>
        <p:nvSpPr>
          <p:cNvPr id="5" name="Text Box 2"/>
          <p:cNvSpPr txBox="1">
            <a:spLocks noChangeArrowheads="1"/>
          </p:cNvSpPr>
          <p:nvPr/>
        </p:nvSpPr>
        <p:spPr bwMode="auto">
          <a:xfrm>
            <a:off x="171450" y="6428197"/>
            <a:ext cx="8763000" cy="332565"/>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0"/>
              </a:spcBef>
              <a:spcAft>
                <a:spcPts val="1000"/>
              </a:spcAft>
            </a:pPr>
            <a:r>
              <a:rPr lang="en-US" sz="1100" dirty="0" smtClean="0">
                <a:solidFill>
                  <a:srgbClr val="E2D6B5"/>
                </a:solidFill>
                <a:ea typeface="Calibri"/>
                <a:cs typeface="Andalus" pitchFamily="18" charset="-78"/>
              </a:rPr>
              <a:t>Module 1: Public Health &amp; Human Rights  </a:t>
            </a:r>
            <a:r>
              <a:rPr lang="en-US" sz="1100" dirty="0">
                <a:effectLst/>
                <a:ea typeface="Calibri"/>
                <a:cs typeface="Times New Roman"/>
              </a:rPr>
              <a:t> </a:t>
            </a:r>
          </a:p>
        </p:txBody>
      </p:sp>
      <p:pic>
        <p:nvPicPr>
          <p:cNvPr id="6" name="Picture Placeholder 4"/>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381000" y="381000"/>
            <a:ext cx="1304318" cy="1280160"/>
          </a:xfrm>
          <a:prstGeom prst="ellipse">
            <a:avLst/>
          </a:prstGeom>
          <a:ln>
            <a:solidFill>
              <a:schemeClr val="lt1">
                <a:hueOff val="0"/>
                <a:satOff val="0"/>
                <a:lumOff val="0"/>
              </a:schemeClr>
            </a:solidFill>
          </a:ln>
        </p:spPr>
      </p:pic>
    </p:spTree>
    <p:extLst>
      <p:ext uri="{BB962C8B-B14F-4D97-AF65-F5344CB8AC3E}">
        <p14:creationId xmlns:p14="http://schemas.microsoft.com/office/powerpoint/2010/main" val="2577426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33400"/>
            <a:ext cx="7677358" cy="924475"/>
          </a:xfrm>
        </p:spPr>
        <p:txBody>
          <a:bodyPr/>
          <a:lstStyle/>
          <a:p>
            <a:r>
              <a:rPr lang="en-GB" b="1" dirty="0" smtClean="0"/>
              <a:t>Unintended </a:t>
            </a:r>
            <a:r>
              <a:rPr lang="en-GB" b="1" dirty="0"/>
              <a:t>Pregnancy</a:t>
            </a:r>
            <a:endParaRPr lang="en-US" dirty="0"/>
          </a:p>
        </p:txBody>
      </p:sp>
      <p:sp>
        <p:nvSpPr>
          <p:cNvPr id="3" name="Content Placeholder 2"/>
          <p:cNvSpPr>
            <a:spLocks noGrp="1"/>
          </p:cNvSpPr>
          <p:nvPr>
            <p:ph idx="1"/>
          </p:nvPr>
        </p:nvSpPr>
        <p:spPr>
          <a:xfrm>
            <a:off x="759446" y="1860972"/>
            <a:ext cx="7851154" cy="4572000"/>
          </a:xfrm>
        </p:spPr>
        <p:txBody>
          <a:bodyPr>
            <a:normAutofit/>
          </a:bodyPr>
          <a:lstStyle/>
          <a:p>
            <a:pPr>
              <a:buClr>
                <a:schemeClr val="tx1"/>
              </a:buClr>
              <a:buSzPct val="130000"/>
              <a:buFont typeface="Arial" pitchFamily="34" charset="0"/>
              <a:buChar char="•"/>
            </a:pPr>
            <a:r>
              <a:rPr lang="en-US" sz="3000" b="1" dirty="0" smtClean="0">
                <a:cs typeface="Arial" charset="0"/>
              </a:rPr>
              <a:t>222 million</a:t>
            </a:r>
          </a:p>
          <a:p>
            <a:pPr marL="914400" lvl="1" indent="-457200">
              <a:buClr>
                <a:schemeClr val="tx1"/>
              </a:buClr>
              <a:buSzPct val="120000"/>
              <a:buFont typeface="Wingdings" pitchFamily="2" charset="2"/>
              <a:buChar char="à"/>
            </a:pPr>
            <a:r>
              <a:rPr lang="en-US" sz="2800" dirty="0" smtClean="0">
                <a:cs typeface="Arial" charset="0"/>
              </a:rPr>
              <a:t>women who do not want to become pregnant but are using no </a:t>
            </a:r>
            <a:r>
              <a:rPr lang="en-US" sz="2800" dirty="0">
                <a:cs typeface="Arial" charset="0"/>
              </a:rPr>
              <a:t>contraceptive method or a traditional </a:t>
            </a:r>
            <a:r>
              <a:rPr lang="en-US" sz="2800" dirty="0" smtClean="0">
                <a:cs typeface="Arial" charset="0"/>
              </a:rPr>
              <a:t>method</a:t>
            </a:r>
            <a:endParaRPr lang="en-US" sz="1200" dirty="0" smtClean="0">
              <a:cs typeface="Arial" charset="0"/>
            </a:endParaRPr>
          </a:p>
          <a:p>
            <a:pPr lvl="1">
              <a:buClr>
                <a:srgbClr val="E2D6B5"/>
              </a:buClr>
              <a:buSzPct val="120000"/>
              <a:buFont typeface="Wingdings" pitchFamily="2" charset="2"/>
              <a:buChar char="à"/>
            </a:pPr>
            <a:endParaRPr lang="en-GB" sz="1200" dirty="0" smtClean="0"/>
          </a:p>
          <a:p>
            <a:pPr>
              <a:buClr>
                <a:schemeClr val="tx1"/>
              </a:buClr>
              <a:buSzPct val="130000"/>
              <a:buFont typeface="Arial" pitchFamily="34" charset="0"/>
              <a:buChar char="•"/>
            </a:pPr>
            <a:r>
              <a:rPr lang="en-GB" sz="3000" dirty="0" smtClean="0"/>
              <a:t>  </a:t>
            </a:r>
            <a:r>
              <a:rPr lang="en-GB" sz="3000" b="1" dirty="0" smtClean="0"/>
              <a:t>33 </a:t>
            </a:r>
            <a:r>
              <a:rPr lang="en-GB" sz="3000" b="1" dirty="0"/>
              <a:t>million </a:t>
            </a:r>
            <a:endParaRPr lang="en-GB" sz="3000" b="1" dirty="0" smtClean="0"/>
          </a:p>
          <a:p>
            <a:pPr marL="914400" lvl="1" indent="-457200">
              <a:buClr>
                <a:schemeClr val="tx1"/>
              </a:buClr>
              <a:buSzPct val="120000"/>
              <a:buNone/>
            </a:pPr>
            <a:r>
              <a:rPr lang="en-US" sz="3200" dirty="0">
                <a:cs typeface="Arial" charset="0"/>
                <a:sym typeface="Wingdings"/>
              </a:rPr>
              <a:t></a:t>
            </a:r>
            <a:r>
              <a:rPr lang="en-US" sz="2800" dirty="0">
                <a:cs typeface="Arial" charset="0"/>
                <a:sym typeface="Wingdings"/>
              </a:rPr>
              <a:t> </a:t>
            </a:r>
            <a:r>
              <a:rPr lang="en-GB" sz="2800" dirty="0" smtClean="0"/>
              <a:t>accidental </a:t>
            </a:r>
            <a:r>
              <a:rPr lang="en-GB" sz="2800" dirty="0"/>
              <a:t>pregnancies </a:t>
            </a:r>
            <a:r>
              <a:rPr lang="en-GB" sz="2800" dirty="0" smtClean="0"/>
              <a:t>among </a:t>
            </a:r>
            <a:r>
              <a:rPr lang="en-GB" sz="2800" dirty="0"/>
              <a:t>contraceptive </a:t>
            </a:r>
            <a:r>
              <a:rPr lang="en-GB" sz="2800" dirty="0" smtClean="0"/>
              <a:t>users</a:t>
            </a:r>
          </a:p>
        </p:txBody>
      </p:sp>
      <p:sp>
        <p:nvSpPr>
          <p:cNvPr id="5" name="Text Box 2"/>
          <p:cNvSpPr txBox="1">
            <a:spLocks noChangeArrowheads="1"/>
          </p:cNvSpPr>
          <p:nvPr/>
        </p:nvSpPr>
        <p:spPr bwMode="auto">
          <a:xfrm>
            <a:off x="171450" y="6428197"/>
            <a:ext cx="8763000" cy="332565"/>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0"/>
              </a:spcBef>
              <a:spcAft>
                <a:spcPts val="1000"/>
              </a:spcAft>
            </a:pPr>
            <a:r>
              <a:rPr lang="en-US" sz="1100" dirty="0" smtClean="0">
                <a:solidFill>
                  <a:srgbClr val="E2D6B5"/>
                </a:solidFill>
                <a:ea typeface="Calibri"/>
                <a:cs typeface="Andalus" pitchFamily="18" charset="-78"/>
              </a:rPr>
              <a:t>Module 1: Public Health &amp; Human Rights  </a:t>
            </a:r>
            <a:r>
              <a:rPr lang="en-US" sz="1100" dirty="0">
                <a:effectLst/>
                <a:ea typeface="Calibri"/>
                <a:cs typeface="Times New Roman"/>
              </a:rPr>
              <a:t> </a:t>
            </a:r>
          </a:p>
        </p:txBody>
      </p:sp>
      <p:pic>
        <p:nvPicPr>
          <p:cNvPr id="6" name="Picture Placeholder 4"/>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438799" y="533400"/>
            <a:ext cx="1304318" cy="1280160"/>
          </a:xfrm>
          <a:prstGeom prst="ellipse">
            <a:avLst/>
          </a:prstGeom>
          <a:ln>
            <a:solidFill>
              <a:schemeClr val="lt1">
                <a:hueOff val="0"/>
                <a:satOff val="0"/>
                <a:lumOff val="0"/>
              </a:schemeClr>
            </a:solidFill>
          </a:ln>
        </p:spPr>
      </p:pic>
    </p:spTree>
    <p:extLst>
      <p:ext uri="{BB962C8B-B14F-4D97-AF65-F5344CB8AC3E}">
        <p14:creationId xmlns:p14="http://schemas.microsoft.com/office/powerpoint/2010/main" val="39161646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10781"/>
            <a:ext cx="7924800" cy="609600"/>
          </a:xfrm>
        </p:spPr>
        <p:txBody>
          <a:bodyPr/>
          <a:lstStyle/>
          <a:p>
            <a:r>
              <a:rPr lang="en-US" sz="3600" b="1" dirty="0" smtClean="0"/>
              <a:t>Public Health Context</a:t>
            </a:r>
            <a:endParaRPr lang="en-US" sz="3600" b="1" i="1" dirty="0"/>
          </a:p>
        </p:txBody>
      </p:sp>
      <p:sp>
        <p:nvSpPr>
          <p:cNvPr id="9" name="Text Box 2"/>
          <p:cNvSpPr txBox="1">
            <a:spLocks noChangeArrowheads="1"/>
          </p:cNvSpPr>
          <p:nvPr/>
        </p:nvSpPr>
        <p:spPr bwMode="auto">
          <a:xfrm>
            <a:off x="182880" y="6409250"/>
            <a:ext cx="8763000" cy="332565"/>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0"/>
              </a:spcBef>
              <a:spcAft>
                <a:spcPts val="1000"/>
              </a:spcAft>
            </a:pPr>
            <a:r>
              <a:rPr lang="en-US" sz="1100" dirty="0" smtClean="0">
                <a:solidFill>
                  <a:srgbClr val="E2D6B5"/>
                </a:solidFill>
                <a:ea typeface="Calibri"/>
                <a:cs typeface="Andalus" pitchFamily="18" charset="-78"/>
              </a:rPr>
              <a:t>Module 1: Public Health &amp; Human Rights  </a:t>
            </a:r>
            <a:r>
              <a:rPr lang="en-US" sz="1100" dirty="0">
                <a:effectLst/>
                <a:ea typeface="Calibri"/>
                <a:cs typeface="Times New Roman"/>
              </a:rPr>
              <a:t> </a:t>
            </a:r>
          </a:p>
        </p:txBody>
      </p:sp>
      <p:sp>
        <p:nvSpPr>
          <p:cNvPr id="3" name="Rectangle 2"/>
          <p:cNvSpPr/>
          <p:nvPr/>
        </p:nvSpPr>
        <p:spPr>
          <a:xfrm>
            <a:off x="914400" y="2133600"/>
            <a:ext cx="7391400" cy="3508653"/>
          </a:xfrm>
          <a:prstGeom prst="rect">
            <a:avLst/>
          </a:prstGeom>
        </p:spPr>
        <p:txBody>
          <a:bodyPr wrap="square">
            <a:spAutoFit/>
          </a:bodyPr>
          <a:lstStyle/>
          <a:p>
            <a:pPr marL="396875" indent="-396875">
              <a:buClr>
                <a:srgbClr val="E2D6B5"/>
              </a:buClr>
              <a:buSzPct val="130000"/>
              <a:buFont typeface="Arial" pitchFamily="34" charset="0"/>
              <a:buChar char="•"/>
            </a:pPr>
            <a:r>
              <a:rPr lang="en-GB" sz="3000" b="1" dirty="0" smtClean="0"/>
              <a:t>85 million </a:t>
            </a:r>
          </a:p>
          <a:p>
            <a:pPr marL="1606550" indent="-642938">
              <a:buClr>
                <a:srgbClr val="E2D6B5"/>
              </a:buClr>
              <a:buSzPct val="130000"/>
              <a:buFont typeface="Wingdings" pitchFamily="2" charset="2"/>
              <a:buChar char="à"/>
            </a:pPr>
            <a:r>
              <a:rPr lang="en-GB" sz="2800" dirty="0" smtClean="0"/>
              <a:t>unintended pregnancies annually in the developing world </a:t>
            </a:r>
          </a:p>
          <a:p>
            <a:pPr marL="1606550" indent="-642938">
              <a:buClr>
                <a:srgbClr val="E2D6B5"/>
              </a:buClr>
              <a:buSzPct val="130000"/>
              <a:buFont typeface="Wingdings" pitchFamily="2" charset="2"/>
              <a:buChar char="à"/>
            </a:pPr>
            <a:endParaRPr lang="en-GB" sz="3200" dirty="0" smtClean="0"/>
          </a:p>
          <a:p>
            <a:pPr marL="396875" indent="-396875">
              <a:buClr>
                <a:srgbClr val="E2D6B5"/>
              </a:buClr>
              <a:buSzPct val="130000"/>
              <a:buFont typeface="Arial" pitchFamily="34" charset="0"/>
              <a:buChar char="•"/>
            </a:pPr>
            <a:r>
              <a:rPr lang="en-GB" sz="3000" b="1" dirty="0" smtClean="0"/>
              <a:t>40 million </a:t>
            </a:r>
            <a:r>
              <a:rPr lang="en-GB" sz="3000" dirty="0" smtClean="0"/>
              <a:t> </a:t>
            </a:r>
            <a:endParaRPr lang="en-GB" sz="3000" dirty="0"/>
          </a:p>
          <a:p>
            <a:pPr marL="1531938" lvl="2" indent="-617538">
              <a:buClr>
                <a:srgbClr val="E2D6B5"/>
              </a:buClr>
              <a:buSzPct val="130000"/>
            </a:pPr>
            <a:r>
              <a:rPr lang="en-US" sz="4000" dirty="0">
                <a:solidFill>
                  <a:srgbClr val="E2D6B5"/>
                </a:solidFill>
                <a:cs typeface="Arial" charset="0"/>
                <a:sym typeface="Wingdings"/>
              </a:rPr>
              <a:t> </a:t>
            </a:r>
            <a:r>
              <a:rPr lang="en-GB" sz="2800" dirty="0" smtClean="0"/>
              <a:t>end in abortion</a:t>
            </a:r>
            <a:endParaRPr lang="en-GB" sz="2800" dirty="0"/>
          </a:p>
        </p:txBody>
      </p:sp>
      <p:pic>
        <p:nvPicPr>
          <p:cNvPr id="7" name="Picture Placeholder 4"/>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404622" y="457200"/>
            <a:ext cx="1304318" cy="1280160"/>
          </a:xfrm>
          <a:prstGeom prst="ellipse">
            <a:avLst/>
          </a:prstGeom>
          <a:ln>
            <a:solidFill>
              <a:schemeClr val="lt1">
                <a:hueOff val="0"/>
                <a:satOff val="0"/>
                <a:lumOff val="0"/>
              </a:schemeClr>
            </a:solidFill>
          </a:ln>
        </p:spPr>
      </p:pic>
    </p:spTree>
    <p:extLst>
      <p:ext uri="{BB962C8B-B14F-4D97-AF65-F5344CB8AC3E}">
        <p14:creationId xmlns:p14="http://schemas.microsoft.com/office/powerpoint/2010/main" val="22984016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10781"/>
            <a:ext cx="7924800" cy="609600"/>
          </a:xfrm>
        </p:spPr>
        <p:txBody>
          <a:bodyPr/>
          <a:lstStyle/>
          <a:p>
            <a:r>
              <a:rPr lang="en-US" sz="3200" b="1" dirty="0" smtClean="0"/>
              <a:t>Public Health Context</a:t>
            </a:r>
            <a:endParaRPr lang="en-US" sz="3200" b="1"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122700950"/>
              </p:ext>
            </p:extLst>
          </p:nvPr>
        </p:nvGraphicFramePr>
        <p:xfrm>
          <a:off x="1743997" y="1591056"/>
          <a:ext cx="6561803" cy="4592823"/>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Box 2"/>
          <p:cNvSpPr txBox="1">
            <a:spLocks noChangeArrowheads="1"/>
          </p:cNvSpPr>
          <p:nvPr/>
        </p:nvSpPr>
        <p:spPr bwMode="auto">
          <a:xfrm>
            <a:off x="182880" y="6409250"/>
            <a:ext cx="8763000" cy="332565"/>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0"/>
              </a:spcBef>
              <a:spcAft>
                <a:spcPts val="1000"/>
              </a:spcAft>
            </a:pPr>
            <a:r>
              <a:rPr lang="en-US" sz="1100" dirty="0" smtClean="0">
                <a:solidFill>
                  <a:srgbClr val="E2D6B5"/>
                </a:solidFill>
                <a:ea typeface="Calibri"/>
                <a:cs typeface="Andalus" pitchFamily="18" charset="-78"/>
              </a:rPr>
              <a:t>Module 1: Public Health &amp; Human Rights  </a:t>
            </a:r>
            <a:r>
              <a:rPr lang="en-US" sz="1100" dirty="0">
                <a:effectLst/>
                <a:ea typeface="Calibri"/>
                <a:cs typeface="Times New Roman"/>
              </a:rPr>
              <a:t> </a:t>
            </a:r>
          </a:p>
        </p:txBody>
      </p:sp>
      <p:pic>
        <p:nvPicPr>
          <p:cNvPr id="7" name="Picture Placeholder 4"/>
          <p:cNvPicPr>
            <a:picLocks noChangeAspect="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505968" y="304800"/>
            <a:ext cx="1304318" cy="1280160"/>
          </a:xfrm>
          <a:prstGeom prst="ellipse">
            <a:avLst/>
          </a:prstGeom>
          <a:ln>
            <a:solidFill>
              <a:schemeClr val="lt1">
                <a:hueOff val="0"/>
                <a:satOff val="0"/>
                <a:lumOff val="0"/>
              </a:schemeClr>
            </a:solidFill>
          </a:ln>
        </p:spPr>
      </p:pic>
    </p:spTree>
    <p:extLst>
      <p:ext uri="{BB962C8B-B14F-4D97-AF65-F5344CB8AC3E}">
        <p14:creationId xmlns:p14="http://schemas.microsoft.com/office/powerpoint/2010/main" val="18648394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3993" y="566928"/>
            <a:ext cx="7924800" cy="609600"/>
          </a:xfrm>
        </p:spPr>
        <p:txBody>
          <a:bodyPr/>
          <a:lstStyle/>
          <a:p>
            <a:r>
              <a:rPr lang="en-US" sz="3200" b="1" dirty="0"/>
              <a:t>Public Health Context</a:t>
            </a:r>
            <a:endParaRPr lang="en-US" sz="3200" b="1"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1157540"/>
              </p:ext>
            </p:extLst>
          </p:nvPr>
        </p:nvGraphicFramePr>
        <p:xfrm>
          <a:off x="1447800" y="1743456"/>
          <a:ext cx="7010400" cy="450494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2"/>
          <p:cNvSpPr txBox="1">
            <a:spLocks noChangeArrowheads="1"/>
          </p:cNvSpPr>
          <p:nvPr/>
        </p:nvSpPr>
        <p:spPr bwMode="auto">
          <a:xfrm>
            <a:off x="182880" y="6409250"/>
            <a:ext cx="8763000" cy="332565"/>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0"/>
              </a:spcBef>
              <a:spcAft>
                <a:spcPts val="1000"/>
              </a:spcAft>
            </a:pPr>
            <a:r>
              <a:rPr lang="en-US" sz="1100" dirty="0" smtClean="0">
                <a:solidFill>
                  <a:srgbClr val="E2D6B5"/>
                </a:solidFill>
                <a:ea typeface="Calibri"/>
                <a:cs typeface="Andalus" pitchFamily="18" charset="-78"/>
              </a:rPr>
              <a:t>Module 1: Public Health &amp; Human Rights  </a:t>
            </a:r>
            <a:r>
              <a:rPr lang="en-US" sz="1100" dirty="0">
                <a:effectLst/>
                <a:ea typeface="Calibri"/>
                <a:cs typeface="Times New Roman"/>
              </a:rPr>
              <a:t> </a:t>
            </a:r>
          </a:p>
        </p:txBody>
      </p:sp>
      <p:pic>
        <p:nvPicPr>
          <p:cNvPr id="7" name="Picture Placeholder 4"/>
          <p:cNvPicPr>
            <a:picLocks noChangeAspect="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381000" y="304800"/>
            <a:ext cx="1304318" cy="1280160"/>
          </a:xfrm>
          <a:prstGeom prst="ellipse">
            <a:avLst/>
          </a:prstGeom>
          <a:ln>
            <a:solidFill>
              <a:schemeClr val="lt1">
                <a:hueOff val="0"/>
                <a:satOff val="0"/>
                <a:lumOff val="0"/>
              </a:schemeClr>
            </a:solidFill>
          </a:ln>
        </p:spPr>
      </p:pic>
    </p:spTree>
    <p:extLst>
      <p:ext uri="{BB962C8B-B14F-4D97-AF65-F5344CB8AC3E}">
        <p14:creationId xmlns:p14="http://schemas.microsoft.com/office/powerpoint/2010/main" val="18841076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Linda\Documents\logotag_en_white.bmp"/>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6096000"/>
            <a:ext cx="1995985" cy="457200"/>
          </a:xfrm>
          <a:prstGeom prst="rect">
            <a:avLst/>
          </a:prstGeom>
          <a:noFill/>
          <a:ln>
            <a:noFill/>
          </a:ln>
        </p:spPr>
      </p:pic>
      <p:sp>
        <p:nvSpPr>
          <p:cNvPr id="2" name="Title 1"/>
          <p:cNvSpPr>
            <a:spLocks noGrp="1"/>
          </p:cNvSpPr>
          <p:nvPr>
            <p:ph type="ctrTitle"/>
          </p:nvPr>
        </p:nvSpPr>
        <p:spPr>
          <a:xfrm>
            <a:off x="838200" y="508631"/>
            <a:ext cx="7269580" cy="1295400"/>
          </a:xfrm>
        </p:spPr>
        <p:txBody>
          <a:bodyPr/>
          <a:lstStyle/>
          <a:p>
            <a:r>
              <a:rPr lang="en-US" b="1" dirty="0" smtClean="0"/>
              <a:t>Safe Abortion</a:t>
            </a:r>
            <a:endParaRPr lang="en-US" b="1" dirty="0"/>
          </a:p>
        </p:txBody>
      </p:sp>
      <p:sp>
        <p:nvSpPr>
          <p:cNvPr id="3" name="Subtitle 2"/>
          <p:cNvSpPr>
            <a:spLocks noGrp="1"/>
          </p:cNvSpPr>
          <p:nvPr>
            <p:ph type="subTitle" idx="1"/>
          </p:nvPr>
        </p:nvSpPr>
        <p:spPr>
          <a:xfrm>
            <a:off x="762000" y="3962400"/>
            <a:ext cx="8077200" cy="2396067"/>
          </a:xfrm>
        </p:spPr>
        <p:txBody>
          <a:bodyPr>
            <a:normAutofit/>
          </a:bodyPr>
          <a:lstStyle/>
          <a:p>
            <a:r>
              <a:rPr lang="en-US" sz="2400" b="1" i="1" dirty="0">
                <a:solidFill>
                  <a:srgbClr val="0054A0"/>
                </a:solidFill>
              </a:rPr>
              <a:t>Global</a:t>
            </a:r>
          </a:p>
          <a:p>
            <a:r>
              <a:rPr lang="en-US" sz="2400" b="1" dirty="0" smtClean="0">
                <a:solidFill>
                  <a:srgbClr val="E2D6B5"/>
                </a:solidFill>
              </a:rPr>
              <a:t>Introduction</a:t>
            </a:r>
            <a:endParaRPr lang="en-US" sz="2400" b="1" dirty="0">
              <a:solidFill>
                <a:srgbClr val="E2D6B5"/>
              </a:solidFill>
            </a:endParaRPr>
          </a:p>
          <a:p>
            <a:endParaRPr lang="en-US" sz="1000" dirty="0" smtClean="0"/>
          </a:p>
          <a:p>
            <a:pPr>
              <a:spcAft>
                <a:spcPts val="0"/>
              </a:spcAft>
            </a:pPr>
            <a:r>
              <a:rPr lang="en-US" dirty="0" smtClean="0">
                <a:solidFill>
                  <a:schemeClr val="tx1"/>
                </a:solidFill>
              </a:rPr>
              <a:t>A Dissemination Packet for</a:t>
            </a:r>
            <a:endParaRPr lang="en-US" dirty="0">
              <a:solidFill>
                <a:schemeClr val="tx1"/>
              </a:solidFill>
            </a:endParaRPr>
          </a:p>
          <a:p>
            <a:pPr>
              <a:spcAft>
                <a:spcPts val="0"/>
              </a:spcAft>
            </a:pPr>
            <a:r>
              <a:rPr lang="en-US" dirty="0">
                <a:solidFill>
                  <a:schemeClr val="tx1"/>
                </a:solidFill>
              </a:rPr>
              <a:t>WHO </a:t>
            </a:r>
            <a:r>
              <a:rPr lang="en-US" i="1" dirty="0">
                <a:solidFill>
                  <a:schemeClr val="tx1"/>
                </a:solidFill>
              </a:rPr>
              <a:t>Safe abortion: technical and policy guidance for health systems</a:t>
            </a:r>
            <a:r>
              <a:rPr lang="en-US" dirty="0">
                <a:solidFill>
                  <a:schemeClr val="tx1"/>
                </a:solidFill>
              </a:rPr>
              <a:t>,  Second edition, 2012 </a:t>
            </a:r>
          </a:p>
          <a:p>
            <a:endParaRPr lang="en-US" dirty="0">
              <a:solidFill>
                <a:schemeClr val="tx1"/>
              </a:solidFill>
            </a:endParaRPr>
          </a:p>
          <a:p>
            <a:endParaRPr lang="en-US" dirty="0" smtClean="0"/>
          </a:p>
          <a:p>
            <a:endParaRPr lang="en-US" i="1" dirty="0" smtClean="0"/>
          </a:p>
          <a:p>
            <a:endParaRPr lang="en-US" dirty="0" smtClean="0"/>
          </a:p>
          <a:p>
            <a:endParaRPr lang="en-US" dirty="0" smtClean="0"/>
          </a:p>
          <a:p>
            <a:endParaRPr lang="en-US" dirty="0" smtClean="0"/>
          </a:p>
          <a:p>
            <a:endParaRPr lang="en-US" dirty="0"/>
          </a:p>
          <a:p>
            <a:endParaRPr lang="en-US" dirty="0" smtClean="0"/>
          </a:p>
          <a:p>
            <a:endParaRPr lang="en-US" dirty="0"/>
          </a:p>
          <a:p>
            <a:endParaRPr lang="en-US" dirty="0" smtClean="0"/>
          </a:p>
          <a:p>
            <a:endParaRPr lang="en-US" dirty="0" smtClean="0"/>
          </a:p>
        </p:txBody>
      </p:sp>
      <p:sp>
        <p:nvSpPr>
          <p:cNvPr id="5" name="TextBox 4"/>
          <p:cNvSpPr txBox="1"/>
          <p:nvPr/>
        </p:nvSpPr>
        <p:spPr>
          <a:xfrm>
            <a:off x="2057400" y="1804031"/>
            <a:ext cx="3924123" cy="830997"/>
          </a:xfrm>
          <a:prstGeom prst="rect">
            <a:avLst/>
          </a:prstGeom>
          <a:noFill/>
        </p:spPr>
        <p:txBody>
          <a:bodyPr wrap="square" rtlCol="0">
            <a:spAutoFit/>
          </a:bodyPr>
          <a:lstStyle/>
          <a:p>
            <a:r>
              <a:rPr lang="en-US" sz="2400" b="1" dirty="0" smtClean="0">
                <a:solidFill>
                  <a:srgbClr val="0054A0"/>
                </a:solidFill>
              </a:rPr>
              <a:t>Saving Lives</a:t>
            </a:r>
          </a:p>
          <a:p>
            <a:pPr lvl="1"/>
            <a:r>
              <a:rPr lang="en-US" sz="2400" b="1" dirty="0" smtClean="0">
                <a:solidFill>
                  <a:srgbClr val="0054A0"/>
                </a:solidFill>
              </a:rPr>
              <a:t>Respecting Rights</a:t>
            </a:r>
            <a:endParaRPr lang="en-US" sz="2400" dirty="0">
              <a:solidFill>
                <a:srgbClr val="0054A0"/>
              </a:solidFill>
            </a:endParaRPr>
          </a:p>
        </p:txBody>
      </p:sp>
    </p:spTree>
    <p:extLst>
      <p:ext uri="{BB962C8B-B14F-4D97-AF65-F5344CB8AC3E}">
        <p14:creationId xmlns:p14="http://schemas.microsoft.com/office/powerpoint/2010/main" val="1550280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057400" y="459774"/>
            <a:ext cx="7792880" cy="781236"/>
          </a:xfrm>
        </p:spPr>
        <p:txBody>
          <a:bodyPr/>
          <a:lstStyle/>
          <a:p>
            <a:pPr marL="457200" indent="-457200"/>
            <a:r>
              <a:rPr lang="en-US" sz="3200" b="1" dirty="0"/>
              <a:t>Public Health Context</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7060836"/>
              </p:ext>
            </p:extLst>
          </p:nvPr>
        </p:nvGraphicFramePr>
        <p:xfrm>
          <a:off x="1447800" y="1991929"/>
          <a:ext cx="7086599" cy="4135623"/>
        </p:xfrm>
        <a:graphic>
          <a:graphicData uri="http://schemas.openxmlformats.org/drawingml/2006/chart">
            <c:chart xmlns:c="http://schemas.openxmlformats.org/drawingml/2006/chart" xmlns:r="http://schemas.openxmlformats.org/officeDocument/2006/relationships" r:id="rId3"/>
          </a:graphicData>
        </a:graphic>
      </p:graphicFrame>
      <p:sp>
        <p:nvSpPr>
          <p:cNvPr id="6" name="Freeform 5"/>
          <p:cNvSpPr/>
          <p:nvPr/>
        </p:nvSpPr>
        <p:spPr>
          <a:xfrm>
            <a:off x="1816100" y="1137954"/>
            <a:ext cx="7219983" cy="818964"/>
          </a:xfrm>
          <a:custGeom>
            <a:avLst/>
            <a:gdLst>
              <a:gd name="connsiteX0" fmla="*/ 0 w 5589438"/>
              <a:gd name="connsiteY0" fmla="*/ 0 h 833105"/>
              <a:gd name="connsiteX1" fmla="*/ 5589438 w 5589438"/>
              <a:gd name="connsiteY1" fmla="*/ 0 h 833105"/>
              <a:gd name="connsiteX2" fmla="*/ 5589438 w 5589438"/>
              <a:gd name="connsiteY2" fmla="*/ 833105 h 833105"/>
              <a:gd name="connsiteX3" fmla="*/ 0 w 5589438"/>
              <a:gd name="connsiteY3" fmla="*/ 833105 h 833105"/>
              <a:gd name="connsiteX4" fmla="*/ 0 w 5589438"/>
              <a:gd name="connsiteY4" fmla="*/ 0 h 833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9438" h="833105">
                <a:moveTo>
                  <a:pt x="0" y="0"/>
                </a:moveTo>
                <a:lnTo>
                  <a:pt x="5589438" y="0"/>
                </a:lnTo>
                <a:lnTo>
                  <a:pt x="5589438" y="833105"/>
                </a:lnTo>
                <a:lnTo>
                  <a:pt x="0" y="83310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0480" tIns="30480" rIns="30480" bIns="30480" numCol="1" spcCol="1270" anchor="ctr" anchorCtr="0">
            <a:noAutofit/>
          </a:bodyPr>
          <a:lstStyle/>
          <a:p>
            <a:pPr lvl="0" algn="l" defTabSz="1066800">
              <a:lnSpc>
                <a:spcPct val="90000"/>
              </a:lnSpc>
              <a:spcBef>
                <a:spcPct val="0"/>
              </a:spcBef>
              <a:spcAft>
                <a:spcPct val="10000"/>
              </a:spcAft>
            </a:pPr>
            <a:endParaRPr lang="en-US" sz="2800" dirty="0">
              <a:solidFill>
                <a:srgbClr val="E2D6B5"/>
              </a:solidFill>
            </a:endParaRPr>
          </a:p>
        </p:txBody>
      </p:sp>
      <p:sp>
        <p:nvSpPr>
          <p:cNvPr id="16" name="Freeform 15"/>
          <p:cNvSpPr/>
          <p:nvPr/>
        </p:nvSpPr>
        <p:spPr>
          <a:xfrm>
            <a:off x="3809994" y="2945324"/>
            <a:ext cx="4973486" cy="838909"/>
          </a:xfrm>
          <a:custGeom>
            <a:avLst/>
            <a:gdLst>
              <a:gd name="connsiteX0" fmla="*/ 0 w 4973486"/>
              <a:gd name="connsiteY0" fmla="*/ 0 h 838909"/>
              <a:gd name="connsiteX1" fmla="*/ 4973486 w 4973486"/>
              <a:gd name="connsiteY1" fmla="*/ 0 h 838909"/>
              <a:gd name="connsiteX2" fmla="*/ 4973486 w 4973486"/>
              <a:gd name="connsiteY2" fmla="*/ 838909 h 838909"/>
              <a:gd name="connsiteX3" fmla="*/ 0 w 4973486"/>
              <a:gd name="connsiteY3" fmla="*/ 838909 h 838909"/>
              <a:gd name="connsiteX4" fmla="*/ 0 w 4973486"/>
              <a:gd name="connsiteY4" fmla="*/ 0 h 838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3486" h="838909">
                <a:moveTo>
                  <a:pt x="0" y="0"/>
                </a:moveTo>
                <a:lnTo>
                  <a:pt x="4973486" y="0"/>
                </a:lnTo>
                <a:lnTo>
                  <a:pt x="4973486" y="838909"/>
                </a:lnTo>
                <a:lnTo>
                  <a:pt x="0" y="83890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0480" tIns="30480" rIns="30480" bIns="30480" numCol="1" spcCol="1270" anchor="ctr" anchorCtr="0">
            <a:noAutofit/>
          </a:bodyPr>
          <a:lstStyle/>
          <a:p>
            <a:pPr lvl="0" algn="l" defTabSz="1066800">
              <a:lnSpc>
                <a:spcPct val="90000"/>
              </a:lnSpc>
              <a:spcBef>
                <a:spcPct val="0"/>
              </a:spcBef>
              <a:spcAft>
                <a:spcPct val="10000"/>
              </a:spcAft>
            </a:pPr>
            <a:endParaRPr lang="en-US" sz="2400" kern="1200" dirty="0">
              <a:solidFill>
                <a:srgbClr val="E2D6B5"/>
              </a:solidFill>
            </a:endParaRPr>
          </a:p>
        </p:txBody>
      </p:sp>
      <p:sp>
        <p:nvSpPr>
          <p:cNvPr id="9" name="Text Box 2"/>
          <p:cNvSpPr txBox="1">
            <a:spLocks noChangeArrowheads="1"/>
          </p:cNvSpPr>
          <p:nvPr/>
        </p:nvSpPr>
        <p:spPr bwMode="auto">
          <a:xfrm>
            <a:off x="171450" y="6428197"/>
            <a:ext cx="8763000" cy="332565"/>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0"/>
              </a:spcBef>
              <a:spcAft>
                <a:spcPts val="1000"/>
              </a:spcAft>
            </a:pPr>
            <a:r>
              <a:rPr lang="en-US" sz="1100" dirty="0" smtClean="0">
                <a:solidFill>
                  <a:srgbClr val="E2D6B5"/>
                </a:solidFill>
                <a:ea typeface="Calibri"/>
                <a:cs typeface="Andalus" pitchFamily="18" charset="-78"/>
              </a:rPr>
              <a:t>Module 1: Public Health &amp; Human Rights  </a:t>
            </a:r>
            <a:r>
              <a:rPr lang="en-US" sz="1100" dirty="0">
                <a:effectLst/>
                <a:ea typeface="Calibri"/>
                <a:cs typeface="Times New Roman"/>
              </a:rPr>
              <a:t> </a:t>
            </a:r>
          </a:p>
        </p:txBody>
      </p:sp>
      <p:pic>
        <p:nvPicPr>
          <p:cNvPr id="8" name="Picture Placeholder 4"/>
          <p:cNvPicPr>
            <a:picLocks noChangeAspect="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478141" y="478824"/>
            <a:ext cx="1304318" cy="1280160"/>
          </a:xfrm>
          <a:prstGeom prst="ellipse">
            <a:avLst/>
          </a:prstGeom>
          <a:ln>
            <a:solidFill>
              <a:schemeClr val="lt1">
                <a:hueOff val="0"/>
                <a:satOff val="0"/>
                <a:lumOff val="0"/>
              </a:schemeClr>
            </a:solidFill>
          </a:ln>
        </p:spPr>
      </p:pic>
    </p:spTree>
    <p:extLst>
      <p:ext uri="{BB962C8B-B14F-4D97-AF65-F5344CB8AC3E}">
        <p14:creationId xmlns:p14="http://schemas.microsoft.com/office/powerpoint/2010/main" val="22889882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059172" y="567614"/>
            <a:ext cx="6991558" cy="533401"/>
          </a:xfrm>
        </p:spPr>
        <p:txBody>
          <a:bodyPr/>
          <a:lstStyle/>
          <a:p>
            <a:pPr marL="457200" indent="-457200"/>
            <a:r>
              <a:rPr lang="en-US" sz="3200" b="1" dirty="0"/>
              <a:t>Public Health Context</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60872733"/>
              </p:ext>
            </p:extLst>
          </p:nvPr>
        </p:nvGraphicFramePr>
        <p:xfrm>
          <a:off x="1543384" y="2041395"/>
          <a:ext cx="6991016" cy="4119163"/>
        </p:xfrm>
        <a:graphic>
          <a:graphicData uri="http://schemas.openxmlformats.org/drawingml/2006/chart">
            <c:chart xmlns:c="http://schemas.openxmlformats.org/drawingml/2006/chart" xmlns:r="http://schemas.openxmlformats.org/officeDocument/2006/relationships" r:id="rId3"/>
          </a:graphicData>
        </a:graphic>
      </p:graphicFrame>
      <p:sp>
        <p:nvSpPr>
          <p:cNvPr id="6" name="Freeform 5"/>
          <p:cNvSpPr/>
          <p:nvPr/>
        </p:nvSpPr>
        <p:spPr>
          <a:xfrm>
            <a:off x="1981200" y="1164906"/>
            <a:ext cx="6096000" cy="876489"/>
          </a:xfrm>
          <a:custGeom>
            <a:avLst/>
            <a:gdLst>
              <a:gd name="connsiteX0" fmla="*/ 0 w 5589438"/>
              <a:gd name="connsiteY0" fmla="*/ 0 h 833105"/>
              <a:gd name="connsiteX1" fmla="*/ 5589438 w 5589438"/>
              <a:gd name="connsiteY1" fmla="*/ 0 h 833105"/>
              <a:gd name="connsiteX2" fmla="*/ 5589438 w 5589438"/>
              <a:gd name="connsiteY2" fmla="*/ 833105 h 833105"/>
              <a:gd name="connsiteX3" fmla="*/ 0 w 5589438"/>
              <a:gd name="connsiteY3" fmla="*/ 833105 h 833105"/>
              <a:gd name="connsiteX4" fmla="*/ 0 w 5589438"/>
              <a:gd name="connsiteY4" fmla="*/ 0 h 833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9438" h="833105">
                <a:moveTo>
                  <a:pt x="0" y="0"/>
                </a:moveTo>
                <a:lnTo>
                  <a:pt x="5589438" y="0"/>
                </a:lnTo>
                <a:lnTo>
                  <a:pt x="5589438" y="833105"/>
                </a:lnTo>
                <a:lnTo>
                  <a:pt x="0" y="83310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0480" tIns="30480" rIns="30480" bIns="30480" numCol="1" spcCol="1270" anchor="ctr" anchorCtr="0">
            <a:noAutofit/>
          </a:bodyPr>
          <a:lstStyle/>
          <a:p>
            <a:pPr lvl="0" algn="l" defTabSz="1066800">
              <a:lnSpc>
                <a:spcPct val="90000"/>
              </a:lnSpc>
              <a:spcBef>
                <a:spcPct val="0"/>
              </a:spcBef>
              <a:spcAft>
                <a:spcPct val="10000"/>
              </a:spcAft>
            </a:pPr>
            <a:endParaRPr lang="en-US" sz="2800" dirty="0">
              <a:solidFill>
                <a:srgbClr val="E2D6B5"/>
              </a:solidFill>
            </a:endParaRPr>
          </a:p>
        </p:txBody>
      </p:sp>
      <p:sp>
        <p:nvSpPr>
          <p:cNvPr id="16" name="Freeform 15"/>
          <p:cNvSpPr/>
          <p:nvPr/>
        </p:nvSpPr>
        <p:spPr>
          <a:xfrm>
            <a:off x="3809994" y="2945324"/>
            <a:ext cx="4973486" cy="838909"/>
          </a:xfrm>
          <a:custGeom>
            <a:avLst/>
            <a:gdLst>
              <a:gd name="connsiteX0" fmla="*/ 0 w 4973486"/>
              <a:gd name="connsiteY0" fmla="*/ 0 h 838909"/>
              <a:gd name="connsiteX1" fmla="*/ 4973486 w 4973486"/>
              <a:gd name="connsiteY1" fmla="*/ 0 h 838909"/>
              <a:gd name="connsiteX2" fmla="*/ 4973486 w 4973486"/>
              <a:gd name="connsiteY2" fmla="*/ 838909 h 838909"/>
              <a:gd name="connsiteX3" fmla="*/ 0 w 4973486"/>
              <a:gd name="connsiteY3" fmla="*/ 838909 h 838909"/>
              <a:gd name="connsiteX4" fmla="*/ 0 w 4973486"/>
              <a:gd name="connsiteY4" fmla="*/ 0 h 838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3486" h="838909">
                <a:moveTo>
                  <a:pt x="0" y="0"/>
                </a:moveTo>
                <a:lnTo>
                  <a:pt x="4973486" y="0"/>
                </a:lnTo>
                <a:lnTo>
                  <a:pt x="4973486" y="838909"/>
                </a:lnTo>
                <a:lnTo>
                  <a:pt x="0" y="83890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0480" tIns="30480" rIns="30480" bIns="30480" numCol="1" spcCol="1270" anchor="ctr" anchorCtr="0">
            <a:noAutofit/>
          </a:bodyPr>
          <a:lstStyle/>
          <a:p>
            <a:pPr lvl="0" algn="l" defTabSz="1066800">
              <a:lnSpc>
                <a:spcPct val="90000"/>
              </a:lnSpc>
              <a:spcBef>
                <a:spcPct val="0"/>
              </a:spcBef>
              <a:spcAft>
                <a:spcPct val="10000"/>
              </a:spcAft>
            </a:pPr>
            <a:endParaRPr lang="en-US" sz="2400" kern="1200" dirty="0">
              <a:solidFill>
                <a:srgbClr val="E2D6B5"/>
              </a:solidFill>
            </a:endParaRPr>
          </a:p>
        </p:txBody>
      </p:sp>
      <p:sp>
        <p:nvSpPr>
          <p:cNvPr id="18" name="Freeform 17"/>
          <p:cNvSpPr>
            <a:spLocks noChangeAspect="1"/>
          </p:cNvSpPr>
          <p:nvPr/>
        </p:nvSpPr>
        <p:spPr>
          <a:xfrm>
            <a:off x="3809992" y="4469318"/>
            <a:ext cx="3586515" cy="548640"/>
          </a:xfrm>
          <a:custGeom>
            <a:avLst/>
            <a:gdLst>
              <a:gd name="connsiteX0" fmla="*/ 0 w 4470161"/>
              <a:gd name="connsiteY0" fmla="*/ 0 h 683814"/>
              <a:gd name="connsiteX1" fmla="*/ 4470161 w 4470161"/>
              <a:gd name="connsiteY1" fmla="*/ 0 h 683814"/>
              <a:gd name="connsiteX2" fmla="*/ 4470161 w 4470161"/>
              <a:gd name="connsiteY2" fmla="*/ 683814 h 683814"/>
              <a:gd name="connsiteX3" fmla="*/ 0 w 4470161"/>
              <a:gd name="connsiteY3" fmla="*/ 683814 h 683814"/>
              <a:gd name="connsiteX4" fmla="*/ 0 w 4470161"/>
              <a:gd name="connsiteY4" fmla="*/ 0 h 683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0161" h="683814">
                <a:moveTo>
                  <a:pt x="0" y="0"/>
                </a:moveTo>
                <a:lnTo>
                  <a:pt x="4470161" y="0"/>
                </a:lnTo>
                <a:lnTo>
                  <a:pt x="4470161" y="683814"/>
                </a:lnTo>
                <a:lnTo>
                  <a:pt x="0" y="6838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0480" tIns="30480" rIns="30480" bIns="30480" numCol="1" spcCol="1270" anchor="ctr" anchorCtr="0">
            <a:noAutofit/>
          </a:bodyPr>
          <a:lstStyle/>
          <a:p>
            <a:pPr lvl="0" algn="l" defTabSz="1066800">
              <a:lnSpc>
                <a:spcPct val="90000"/>
              </a:lnSpc>
              <a:spcBef>
                <a:spcPct val="0"/>
              </a:spcBef>
              <a:spcAft>
                <a:spcPct val="10000"/>
              </a:spcAft>
            </a:pPr>
            <a:endParaRPr lang="en-US" sz="2400" kern="1200" dirty="0">
              <a:solidFill>
                <a:srgbClr val="E2D6B5"/>
              </a:solidFill>
            </a:endParaRPr>
          </a:p>
        </p:txBody>
      </p:sp>
      <p:sp>
        <p:nvSpPr>
          <p:cNvPr id="9" name="Text Box 2"/>
          <p:cNvSpPr txBox="1">
            <a:spLocks noChangeArrowheads="1"/>
          </p:cNvSpPr>
          <p:nvPr/>
        </p:nvSpPr>
        <p:spPr bwMode="auto">
          <a:xfrm>
            <a:off x="171450" y="6428197"/>
            <a:ext cx="8763000" cy="332565"/>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0"/>
              </a:spcBef>
              <a:spcAft>
                <a:spcPts val="1000"/>
              </a:spcAft>
            </a:pPr>
            <a:r>
              <a:rPr lang="en-US" sz="1100" dirty="0" smtClean="0">
                <a:solidFill>
                  <a:srgbClr val="E2D6B5"/>
                </a:solidFill>
                <a:ea typeface="Calibri"/>
                <a:cs typeface="Andalus" pitchFamily="18" charset="-78"/>
              </a:rPr>
              <a:t>Module 1: Public Health &amp; Human Rights  </a:t>
            </a:r>
            <a:r>
              <a:rPr lang="en-US" sz="1100" dirty="0">
                <a:effectLst/>
                <a:ea typeface="Calibri"/>
                <a:cs typeface="Times New Roman"/>
              </a:rPr>
              <a:t> </a:t>
            </a:r>
          </a:p>
        </p:txBody>
      </p:sp>
      <p:pic>
        <p:nvPicPr>
          <p:cNvPr id="10" name="Picture Placeholder 4"/>
          <p:cNvPicPr>
            <a:picLocks noChangeAspect="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448818" y="322990"/>
            <a:ext cx="1304318" cy="1280160"/>
          </a:xfrm>
          <a:prstGeom prst="ellipse">
            <a:avLst/>
          </a:prstGeom>
          <a:ln>
            <a:solidFill>
              <a:schemeClr val="lt1">
                <a:hueOff val="0"/>
                <a:satOff val="0"/>
                <a:lumOff val="0"/>
              </a:schemeClr>
            </a:solidFill>
          </a:ln>
        </p:spPr>
      </p:pic>
    </p:spTree>
    <p:extLst>
      <p:ext uri="{BB962C8B-B14F-4D97-AF65-F5344CB8AC3E}">
        <p14:creationId xmlns:p14="http://schemas.microsoft.com/office/powerpoint/2010/main" val="38248675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15778"/>
            <a:ext cx="6991558" cy="533401"/>
          </a:xfrm>
        </p:spPr>
        <p:txBody>
          <a:bodyPr/>
          <a:lstStyle/>
          <a:p>
            <a:pPr marL="457200" indent="-457200"/>
            <a:r>
              <a:rPr lang="en-US" sz="3200" b="1" dirty="0"/>
              <a:t>Public Health Context</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57767871"/>
              </p:ext>
            </p:extLst>
          </p:nvPr>
        </p:nvGraphicFramePr>
        <p:xfrm>
          <a:off x="3841360" y="1851195"/>
          <a:ext cx="4980126" cy="4405290"/>
        </p:xfrm>
        <a:graphic>
          <a:graphicData uri="http://schemas.openxmlformats.org/drawingml/2006/chart">
            <c:chart xmlns:c="http://schemas.openxmlformats.org/drawingml/2006/chart" xmlns:r="http://schemas.openxmlformats.org/officeDocument/2006/relationships" r:id="rId3"/>
          </a:graphicData>
        </a:graphic>
      </p:graphicFrame>
      <p:sp>
        <p:nvSpPr>
          <p:cNvPr id="6" name="Freeform 5"/>
          <p:cNvSpPr/>
          <p:nvPr/>
        </p:nvSpPr>
        <p:spPr>
          <a:xfrm>
            <a:off x="1981199" y="1149179"/>
            <a:ext cx="6298953" cy="839109"/>
          </a:xfrm>
          <a:custGeom>
            <a:avLst/>
            <a:gdLst>
              <a:gd name="connsiteX0" fmla="*/ 0 w 5589438"/>
              <a:gd name="connsiteY0" fmla="*/ 0 h 833105"/>
              <a:gd name="connsiteX1" fmla="*/ 5589438 w 5589438"/>
              <a:gd name="connsiteY1" fmla="*/ 0 h 833105"/>
              <a:gd name="connsiteX2" fmla="*/ 5589438 w 5589438"/>
              <a:gd name="connsiteY2" fmla="*/ 833105 h 833105"/>
              <a:gd name="connsiteX3" fmla="*/ 0 w 5589438"/>
              <a:gd name="connsiteY3" fmla="*/ 833105 h 833105"/>
              <a:gd name="connsiteX4" fmla="*/ 0 w 5589438"/>
              <a:gd name="connsiteY4" fmla="*/ 0 h 833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9438" h="833105">
                <a:moveTo>
                  <a:pt x="0" y="0"/>
                </a:moveTo>
                <a:lnTo>
                  <a:pt x="5589438" y="0"/>
                </a:lnTo>
                <a:lnTo>
                  <a:pt x="5589438" y="833105"/>
                </a:lnTo>
                <a:lnTo>
                  <a:pt x="0" y="83310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0480" tIns="30480" rIns="30480" bIns="30480" numCol="1" spcCol="1270" anchor="ctr" anchorCtr="0">
            <a:noAutofit/>
          </a:bodyPr>
          <a:lstStyle/>
          <a:p>
            <a:pPr lvl="0" algn="l" defTabSz="1066800">
              <a:lnSpc>
                <a:spcPct val="90000"/>
              </a:lnSpc>
              <a:spcBef>
                <a:spcPct val="0"/>
              </a:spcBef>
              <a:spcAft>
                <a:spcPct val="10000"/>
              </a:spcAft>
            </a:pPr>
            <a:endParaRPr lang="en-US" sz="2800" dirty="0">
              <a:solidFill>
                <a:srgbClr val="E2D6B5"/>
              </a:solidFill>
            </a:endParaRPr>
          </a:p>
        </p:txBody>
      </p:sp>
      <p:sp>
        <p:nvSpPr>
          <p:cNvPr id="16" name="Freeform 15"/>
          <p:cNvSpPr/>
          <p:nvPr/>
        </p:nvSpPr>
        <p:spPr>
          <a:xfrm>
            <a:off x="3809994" y="2945324"/>
            <a:ext cx="4973486" cy="838909"/>
          </a:xfrm>
          <a:custGeom>
            <a:avLst/>
            <a:gdLst>
              <a:gd name="connsiteX0" fmla="*/ 0 w 4973486"/>
              <a:gd name="connsiteY0" fmla="*/ 0 h 838909"/>
              <a:gd name="connsiteX1" fmla="*/ 4973486 w 4973486"/>
              <a:gd name="connsiteY1" fmla="*/ 0 h 838909"/>
              <a:gd name="connsiteX2" fmla="*/ 4973486 w 4973486"/>
              <a:gd name="connsiteY2" fmla="*/ 838909 h 838909"/>
              <a:gd name="connsiteX3" fmla="*/ 0 w 4973486"/>
              <a:gd name="connsiteY3" fmla="*/ 838909 h 838909"/>
              <a:gd name="connsiteX4" fmla="*/ 0 w 4973486"/>
              <a:gd name="connsiteY4" fmla="*/ 0 h 838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3486" h="838909">
                <a:moveTo>
                  <a:pt x="0" y="0"/>
                </a:moveTo>
                <a:lnTo>
                  <a:pt x="4973486" y="0"/>
                </a:lnTo>
                <a:lnTo>
                  <a:pt x="4973486" y="838909"/>
                </a:lnTo>
                <a:lnTo>
                  <a:pt x="0" y="83890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0480" tIns="30480" rIns="30480" bIns="30480" numCol="1" spcCol="1270" anchor="ctr" anchorCtr="0">
            <a:noAutofit/>
          </a:bodyPr>
          <a:lstStyle/>
          <a:p>
            <a:pPr lvl="0" algn="l" defTabSz="1066800">
              <a:lnSpc>
                <a:spcPct val="90000"/>
              </a:lnSpc>
              <a:spcBef>
                <a:spcPct val="0"/>
              </a:spcBef>
              <a:spcAft>
                <a:spcPct val="10000"/>
              </a:spcAft>
            </a:pPr>
            <a:endParaRPr lang="en-US" sz="2400" kern="1200" dirty="0">
              <a:solidFill>
                <a:srgbClr val="E2D6B5"/>
              </a:solidFill>
            </a:endParaRPr>
          </a:p>
        </p:txBody>
      </p:sp>
      <p:sp>
        <p:nvSpPr>
          <p:cNvPr id="18" name="Freeform 17"/>
          <p:cNvSpPr/>
          <p:nvPr/>
        </p:nvSpPr>
        <p:spPr>
          <a:xfrm>
            <a:off x="3809992" y="4469318"/>
            <a:ext cx="4470161" cy="683814"/>
          </a:xfrm>
          <a:custGeom>
            <a:avLst/>
            <a:gdLst>
              <a:gd name="connsiteX0" fmla="*/ 0 w 4470161"/>
              <a:gd name="connsiteY0" fmla="*/ 0 h 683814"/>
              <a:gd name="connsiteX1" fmla="*/ 4470161 w 4470161"/>
              <a:gd name="connsiteY1" fmla="*/ 0 h 683814"/>
              <a:gd name="connsiteX2" fmla="*/ 4470161 w 4470161"/>
              <a:gd name="connsiteY2" fmla="*/ 683814 h 683814"/>
              <a:gd name="connsiteX3" fmla="*/ 0 w 4470161"/>
              <a:gd name="connsiteY3" fmla="*/ 683814 h 683814"/>
              <a:gd name="connsiteX4" fmla="*/ 0 w 4470161"/>
              <a:gd name="connsiteY4" fmla="*/ 0 h 683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0161" h="683814">
                <a:moveTo>
                  <a:pt x="0" y="0"/>
                </a:moveTo>
                <a:lnTo>
                  <a:pt x="4470161" y="0"/>
                </a:lnTo>
                <a:lnTo>
                  <a:pt x="4470161" y="683814"/>
                </a:lnTo>
                <a:lnTo>
                  <a:pt x="0" y="6838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0480" tIns="30480" rIns="30480" bIns="30480" numCol="1" spcCol="1270" anchor="ctr" anchorCtr="0">
            <a:noAutofit/>
          </a:bodyPr>
          <a:lstStyle/>
          <a:p>
            <a:pPr lvl="0" algn="l" defTabSz="1066800">
              <a:lnSpc>
                <a:spcPct val="90000"/>
              </a:lnSpc>
              <a:spcBef>
                <a:spcPct val="0"/>
              </a:spcBef>
              <a:spcAft>
                <a:spcPct val="10000"/>
              </a:spcAft>
            </a:pPr>
            <a:endParaRPr lang="en-US" sz="2400" kern="1200" dirty="0">
              <a:solidFill>
                <a:srgbClr val="E2D6B5"/>
              </a:solidFill>
            </a:endParaRPr>
          </a:p>
        </p:txBody>
      </p:sp>
      <p:sp>
        <p:nvSpPr>
          <p:cNvPr id="10" name="Text Box 2"/>
          <p:cNvSpPr txBox="1">
            <a:spLocks noChangeArrowheads="1"/>
          </p:cNvSpPr>
          <p:nvPr/>
        </p:nvSpPr>
        <p:spPr bwMode="auto">
          <a:xfrm>
            <a:off x="171450" y="6428197"/>
            <a:ext cx="8763000" cy="332565"/>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0"/>
              </a:spcBef>
              <a:spcAft>
                <a:spcPts val="1000"/>
              </a:spcAft>
            </a:pPr>
            <a:r>
              <a:rPr lang="en-US" sz="1100" dirty="0" smtClean="0">
                <a:solidFill>
                  <a:srgbClr val="E2D6B5"/>
                </a:solidFill>
                <a:ea typeface="Calibri"/>
                <a:cs typeface="Andalus" pitchFamily="18" charset="-78"/>
              </a:rPr>
              <a:t>Module 1: Public Health &amp; Human Rights  </a:t>
            </a:r>
            <a:r>
              <a:rPr lang="en-US" sz="1100" dirty="0">
                <a:effectLst/>
                <a:ea typeface="Calibri"/>
                <a:cs typeface="Times New Roman"/>
              </a:rPr>
              <a:t> </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1045" y="1469203"/>
            <a:ext cx="2011680" cy="3083034"/>
          </a:xfrm>
          <a:prstGeom prst="rect">
            <a:avLst/>
          </a:prstGeom>
          <a:ln>
            <a:solidFill>
              <a:srgbClr val="FFC000"/>
            </a:solidFill>
          </a:ln>
        </p:spPr>
      </p:pic>
      <p:pic>
        <p:nvPicPr>
          <p:cNvPr id="12" name="Content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58042" y="4635322"/>
            <a:ext cx="2249366" cy="1815867"/>
          </a:xfrm>
          <a:prstGeom prst="rect">
            <a:avLst/>
          </a:prstGeom>
          <a:ln>
            <a:solidFill>
              <a:srgbClr val="FFC000"/>
            </a:solidFill>
          </a:ln>
        </p:spPr>
      </p:pic>
      <p:pic>
        <p:nvPicPr>
          <p:cNvPr id="14" name="Picture 4"/>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2444967" y="2133600"/>
            <a:ext cx="1284158" cy="1920240"/>
          </a:xfrm>
          <a:prstGeom prst="rect">
            <a:avLst/>
          </a:prstGeom>
          <a:noFill/>
          <a:ln w="12700">
            <a:solidFill>
              <a:srgbClr val="FFC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47977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711242"/>
            <a:ext cx="7125113" cy="924475"/>
          </a:xfrm>
        </p:spPr>
        <p:txBody>
          <a:bodyPr/>
          <a:lstStyle/>
          <a:p>
            <a:r>
              <a:rPr lang="en-US" b="1" dirty="0"/>
              <a:t>Proportion </a:t>
            </a:r>
            <a:r>
              <a:rPr lang="en-US" b="1" dirty="0" smtClean="0"/>
              <a:t>of abortions </a:t>
            </a:r>
            <a:br>
              <a:rPr lang="en-US" b="1" dirty="0" smtClean="0"/>
            </a:br>
            <a:r>
              <a:rPr lang="en-US" b="1" dirty="0" smtClean="0"/>
              <a:t>that </a:t>
            </a:r>
            <a:r>
              <a:rPr lang="en-US" b="1" dirty="0"/>
              <a:t>are unsafe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29319173"/>
              </p:ext>
            </p:extLst>
          </p:nvPr>
        </p:nvGraphicFramePr>
        <p:xfrm>
          <a:off x="685800" y="1828800"/>
          <a:ext cx="8077200" cy="4572000"/>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Placeholder 4"/>
          <p:cNvPicPr>
            <a:picLocks noChangeAspect="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304800" y="533401"/>
            <a:ext cx="1188720" cy="1166703"/>
          </a:xfrm>
          <a:prstGeom prst="ellipse">
            <a:avLst/>
          </a:prstGeom>
          <a:ln>
            <a:solidFill>
              <a:schemeClr val="lt1">
                <a:hueOff val="0"/>
                <a:satOff val="0"/>
                <a:lumOff val="0"/>
              </a:schemeClr>
            </a:solidFill>
          </a:ln>
        </p:spPr>
      </p:pic>
      <p:sp>
        <p:nvSpPr>
          <p:cNvPr id="7" name="Text Box 2"/>
          <p:cNvSpPr txBox="1">
            <a:spLocks noChangeArrowheads="1"/>
          </p:cNvSpPr>
          <p:nvPr/>
        </p:nvSpPr>
        <p:spPr bwMode="auto">
          <a:xfrm>
            <a:off x="171450" y="6428197"/>
            <a:ext cx="8763000" cy="332565"/>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0"/>
              </a:spcBef>
              <a:spcAft>
                <a:spcPts val="1000"/>
              </a:spcAft>
            </a:pPr>
            <a:r>
              <a:rPr lang="en-US" sz="1100" dirty="0" smtClean="0">
                <a:solidFill>
                  <a:srgbClr val="E2D6B5"/>
                </a:solidFill>
                <a:ea typeface="Calibri"/>
                <a:cs typeface="Andalus" pitchFamily="18" charset="-78"/>
              </a:rPr>
              <a:t>Module 1: Public Health &amp; Human Rights  </a:t>
            </a:r>
            <a:r>
              <a:rPr lang="en-US" sz="1100" dirty="0">
                <a:effectLst/>
                <a:ea typeface="Calibri"/>
                <a:cs typeface="Times New Roman"/>
              </a:rPr>
              <a:t> </a:t>
            </a:r>
          </a:p>
        </p:txBody>
      </p:sp>
    </p:spTree>
    <p:extLst>
      <p:ext uri="{BB962C8B-B14F-4D97-AF65-F5344CB8AC3E}">
        <p14:creationId xmlns:p14="http://schemas.microsoft.com/office/powerpoint/2010/main" val="23959235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531410"/>
            <a:ext cx="7125113" cy="924475"/>
          </a:xfrm>
        </p:spPr>
        <p:txBody>
          <a:bodyPr/>
          <a:lstStyle/>
          <a:p>
            <a:r>
              <a:rPr lang="en-US" b="1" dirty="0"/>
              <a:t>Proportion </a:t>
            </a:r>
            <a:r>
              <a:rPr lang="en-US" b="1" dirty="0" smtClean="0"/>
              <a:t>of abortions </a:t>
            </a:r>
            <a:br>
              <a:rPr lang="en-US" b="1" dirty="0" smtClean="0"/>
            </a:br>
            <a:r>
              <a:rPr lang="en-US" b="1" dirty="0" smtClean="0"/>
              <a:t>that </a:t>
            </a:r>
            <a:r>
              <a:rPr lang="en-US" b="1" dirty="0"/>
              <a:t>are unsafe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44826812"/>
              </p:ext>
            </p:extLst>
          </p:nvPr>
        </p:nvGraphicFramePr>
        <p:xfrm>
          <a:off x="609600" y="1752600"/>
          <a:ext cx="80772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5" name="Oval 4"/>
          <p:cNvSpPr>
            <a:spLocks noChangeAspect="1"/>
          </p:cNvSpPr>
          <p:nvPr/>
        </p:nvSpPr>
        <p:spPr>
          <a:xfrm>
            <a:off x="304800" y="426720"/>
            <a:ext cx="1133858" cy="1133856"/>
          </a:xfrm>
          <a:prstGeom prst="ellipse">
            <a:avLst/>
          </a:prstGeom>
          <a:blipFill>
            <a:blip r:embed="rId4" cstate="print">
              <a:extLst>
                <a:ext uri="{28A0092B-C50C-407E-A947-70E740481C1C}">
                  <a14:useLocalDpi xmlns:a14="http://schemas.microsoft.com/office/drawing/2010/main" val="0"/>
                </a:ext>
              </a:extLst>
            </a:blip>
            <a:srcRect/>
            <a:stretch>
              <a:fillRect l="-25000" r="-25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35935382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685800"/>
            <a:ext cx="7125113" cy="924475"/>
          </a:xfrm>
        </p:spPr>
        <p:txBody>
          <a:bodyPr/>
          <a:lstStyle/>
          <a:p>
            <a:r>
              <a:rPr lang="en-US" b="1" dirty="0"/>
              <a:t>Proportion </a:t>
            </a:r>
            <a:r>
              <a:rPr lang="en-US" b="1" dirty="0" smtClean="0"/>
              <a:t>of abortions </a:t>
            </a:r>
            <a:br>
              <a:rPr lang="en-US" b="1" dirty="0" smtClean="0"/>
            </a:br>
            <a:r>
              <a:rPr lang="en-US" b="1" dirty="0" smtClean="0"/>
              <a:t>that </a:t>
            </a:r>
            <a:r>
              <a:rPr lang="en-US" b="1" dirty="0"/>
              <a:t>are unsafe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09079770"/>
              </p:ext>
            </p:extLst>
          </p:nvPr>
        </p:nvGraphicFramePr>
        <p:xfrm>
          <a:off x="762000" y="1828800"/>
          <a:ext cx="8077200" cy="4572000"/>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Placeholder 4"/>
          <p:cNvPicPr>
            <a:picLocks noChangeAspect="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400050" y="533400"/>
            <a:ext cx="1304318" cy="1280160"/>
          </a:xfrm>
          <a:prstGeom prst="ellipse">
            <a:avLst/>
          </a:prstGeom>
          <a:ln>
            <a:solidFill>
              <a:schemeClr val="lt1">
                <a:hueOff val="0"/>
                <a:satOff val="0"/>
                <a:lumOff val="0"/>
              </a:schemeClr>
            </a:solidFill>
          </a:ln>
        </p:spPr>
      </p:pic>
      <p:sp>
        <p:nvSpPr>
          <p:cNvPr id="7" name="Text Box 2"/>
          <p:cNvSpPr txBox="1">
            <a:spLocks noChangeArrowheads="1"/>
          </p:cNvSpPr>
          <p:nvPr/>
        </p:nvSpPr>
        <p:spPr bwMode="auto">
          <a:xfrm>
            <a:off x="171450" y="6428197"/>
            <a:ext cx="8763000" cy="332565"/>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0"/>
              </a:spcBef>
              <a:spcAft>
                <a:spcPts val="1000"/>
              </a:spcAft>
            </a:pPr>
            <a:r>
              <a:rPr lang="en-US" sz="1100" dirty="0" smtClean="0">
                <a:solidFill>
                  <a:srgbClr val="E2D6B5"/>
                </a:solidFill>
                <a:ea typeface="Calibri"/>
                <a:cs typeface="Andalus" pitchFamily="18" charset="-78"/>
              </a:rPr>
              <a:t>Module 1: Public Health &amp; Human Rights  </a:t>
            </a:r>
            <a:r>
              <a:rPr lang="en-US" sz="1100" dirty="0">
                <a:effectLst/>
                <a:ea typeface="Calibri"/>
                <a:cs typeface="Times New Roman"/>
              </a:rPr>
              <a:t> </a:t>
            </a:r>
          </a:p>
        </p:txBody>
      </p:sp>
    </p:spTree>
    <p:extLst>
      <p:ext uri="{BB962C8B-B14F-4D97-AF65-F5344CB8AC3E}">
        <p14:creationId xmlns:p14="http://schemas.microsoft.com/office/powerpoint/2010/main" val="6181905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685800"/>
            <a:ext cx="7125113" cy="924475"/>
          </a:xfrm>
        </p:spPr>
        <p:txBody>
          <a:bodyPr/>
          <a:lstStyle/>
          <a:p>
            <a:r>
              <a:rPr lang="en-US" b="1" dirty="0"/>
              <a:t>Proportion </a:t>
            </a:r>
            <a:r>
              <a:rPr lang="en-US" b="1" dirty="0" smtClean="0"/>
              <a:t>of abortions </a:t>
            </a:r>
            <a:br>
              <a:rPr lang="en-US" b="1" dirty="0" smtClean="0"/>
            </a:br>
            <a:r>
              <a:rPr lang="en-US" b="1" dirty="0" smtClean="0"/>
              <a:t>that </a:t>
            </a:r>
            <a:r>
              <a:rPr lang="en-US" b="1" dirty="0"/>
              <a:t>are unsafe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93746496"/>
              </p:ext>
            </p:extLst>
          </p:nvPr>
        </p:nvGraphicFramePr>
        <p:xfrm>
          <a:off x="762000" y="1828800"/>
          <a:ext cx="8077200" cy="4572000"/>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Placeholder 4"/>
          <p:cNvPicPr>
            <a:picLocks noChangeAspect="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400050" y="533400"/>
            <a:ext cx="1304318" cy="1280160"/>
          </a:xfrm>
          <a:prstGeom prst="ellipse">
            <a:avLst/>
          </a:prstGeom>
          <a:ln>
            <a:solidFill>
              <a:schemeClr val="lt1">
                <a:hueOff val="0"/>
                <a:satOff val="0"/>
                <a:lumOff val="0"/>
              </a:schemeClr>
            </a:solidFill>
          </a:ln>
        </p:spPr>
      </p:pic>
      <p:sp>
        <p:nvSpPr>
          <p:cNvPr id="7" name="Text Box 2"/>
          <p:cNvSpPr txBox="1">
            <a:spLocks noChangeArrowheads="1"/>
          </p:cNvSpPr>
          <p:nvPr/>
        </p:nvSpPr>
        <p:spPr bwMode="auto">
          <a:xfrm>
            <a:off x="171450" y="6428197"/>
            <a:ext cx="8763000" cy="332565"/>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0"/>
              </a:spcBef>
              <a:spcAft>
                <a:spcPts val="1000"/>
              </a:spcAft>
            </a:pPr>
            <a:r>
              <a:rPr lang="en-US" sz="1100" dirty="0" smtClean="0">
                <a:solidFill>
                  <a:srgbClr val="E2D6B5"/>
                </a:solidFill>
                <a:ea typeface="Calibri"/>
                <a:cs typeface="Andalus" pitchFamily="18" charset="-78"/>
              </a:rPr>
              <a:t>Module 1: Public Health &amp; Human Rights  </a:t>
            </a:r>
            <a:r>
              <a:rPr lang="en-US" sz="1100" dirty="0">
                <a:effectLst/>
                <a:ea typeface="Calibri"/>
                <a:cs typeface="Times New Roman"/>
              </a:rPr>
              <a:t> </a:t>
            </a:r>
          </a:p>
        </p:txBody>
      </p:sp>
    </p:spTree>
    <p:extLst>
      <p:ext uri="{BB962C8B-B14F-4D97-AF65-F5344CB8AC3E}">
        <p14:creationId xmlns:p14="http://schemas.microsoft.com/office/powerpoint/2010/main" val="18012911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685800"/>
            <a:ext cx="7125113" cy="924475"/>
          </a:xfrm>
        </p:spPr>
        <p:txBody>
          <a:bodyPr/>
          <a:lstStyle/>
          <a:p>
            <a:r>
              <a:rPr lang="en-US" b="1" dirty="0"/>
              <a:t>Proportion </a:t>
            </a:r>
            <a:r>
              <a:rPr lang="en-US" b="1" dirty="0" smtClean="0"/>
              <a:t>of abortions </a:t>
            </a:r>
            <a:br>
              <a:rPr lang="en-US" b="1" dirty="0" smtClean="0"/>
            </a:br>
            <a:r>
              <a:rPr lang="en-US" b="1" dirty="0" smtClean="0"/>
              <a:t>that </a:t>
            </a:r>
            <a:r>
              <a:rPr lang="en-US" b="1" dirty="0"/>
              <a:t>are unsafe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52700420"/>
              </p:ext>
            </p:extLst>
          </p:nvPr>
        </p:nvGraphicFramePr>
        <p:xfrm>
          <a:off x="762000" y="1828800"/>
          <a:ext cx="8077200" cy="4572000"/>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Placeholder 4"/>
          <p:cNvPicPr>
            <a:picLocks noChangeAspect="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400050" y="533400"/>
            <a:ext cx="1304318" cy="1280160"/>
          </a:xfrm>
          <a:prstGeom prst="ellipse">
            <a:avLst/>
          </a:prstGeom>
          <a:ln>
            <a:solidFill>
              <a:schemeClr val="lt1">
                <a:hueOff val="0"/>
                <a:satOff val="0"/>
                <a:lumOff val="0"/>
              </a:schemeClr>
            </a:solidFill>
          </a:ln>
        </p:spPr>
      </p:pic>
      <p:sp>
        <p:nvSpPr>
          <p:cNvPr id="7" name="Text Box 2"/>
          <p:cNvSpPr txBox="1">
            <a:spLocks noChangeArrowheads="1"/>
          </p:cNvSpPr>
          <p:nvPr/>
        </p:nvSpPr>
        <p:spPr bwMode="auto">
          <a:xfrm>
            <a:off x="171450" y="6428197"/>
            <a:ext cx="8763000" cy="332565"/>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0"/>
              </a:spcBef>
              <a:spcAft>
                <a:spcPts val="1000"/>
              </a:spcAft>
            </a:pPr>
            <a:r>
              <a:rPr lang="en-US" sz="1100" dirty="0" smtClean="0">
                <a:solidFill>
                  <a:srgbClr val="E2D6B5"/>
                </a:solidFill>
                <a:ea typeface="Calibri"/>
                <a:cs typeface="Andalus" pitchFamily="18" charset="-78"/>
              </a:rPr>
              <a:t>Module 1: Public Health &amp; Human Rights  </a:t>
            </a:r>
            <a:r>
              <a:rPr lang="en-US" sz="1100" dirty="0">
                <a:effectLst/>
                <a:ea typeface="Calibri"/>
                <a:cs typeface="Times New Roman"/>
              </a:rPr>
              <a:t> </a:t>
            </a:r>
          </a:p>
        </p:txBody>
      </p:sp>
    </p:spTree>
    <p:extLst>
      <p:ext uri="{BB962C8B-B14F-4D97-AF65-F5344CB8AC3E}">
        <p14:creationId xmlns:p14="http://schemas.microsoft.com/office/powerpoint/2010/main" val="16197061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1194" y="552450"/>
            <a:ext cx="6708006" cy="924475"/>
          </a:xfrm>
        </p:spPr>
        <p:txBody>
          <a:bodyPr/>
          <a:lstStyle/>
          <a:p>
            <a:r>
              <a:rPr lang="en-US" sz="3000" b="1" dirty="0" smtClean="0"/>
              <a:t>Risk of death due to </a:t>
            </a:r>
            <a:br>
              <a:rPr lang="en-US" sz="3000" b="1" dirty="0" smtClean="0"/>
            </a:br>
            <a:r>
              <a:rPr lang="en-US" sz="3000" b="1" dirty="0" smtClean="0"/>
              <a:t>unsafe abortion</a:t>
            </a:r>
            <a:endParaRPr lang="en-US" sz="3000" dirty="0"/>
          </a:p>
        </p:txBody>
      </p:sp>
      <p:sp>
        <p:nvSpPr>
          <p:cNvPr id="5" name="TextBox 4"/>
          <p:cNvSpPr txBox="1"/>
          <p:nvPr/>
        </p:nvSpPr>
        <p:spPr>
          <a:xfrm>
            <a:off x="4038600" y="5781866"/>
            <a:ext cx="4800600" cy="646331"/>
          </a:xfrm>
          <a:prstGeom prst="rect">
            <a:avLst/>
          </a:prstGeom>
          <a:noFill/>
        </p:spPr>
        <p:txBody>
          <a:bodyPr wrap="square" rtlCol="0">
            <a:spAutoFit/>
          </a:bodyPr>
          <a:lstStyle/>
          <a:p>
            <a:pPr algn="ctr"/>
            <a:r>
              <a:rPr lang="en-US" dirty="0" smtClean="0"/>
              <a:t>Deaths </a:t>
            </a:r>
          </a:p>
          <a:p>
            <a:pPr algn="ctr"/>
            <a:r>
              <a:rPr lang="en-US" dirty="0" smtClean="0"/>
              <a:t>(per 100 000 unsafe abortions)</a:t>
            </a:r>
            <a:endParaRPr lang="en-US" dirty="0"/>
          </a:p>
        </p:txBody>
      </p:sp>
      <p:pic>
        <p:nvPicPr>
          <p:cNvPr id="7" name="Picture Placeholder 4"/>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486918" y="533400"/>
            <a:ext cx="1304318" cy="1280160"/>
          </a:xfrm>
          <a:prstGeom prst="ellipse">
            <a:avLst/>
          </a:prstGeom>
          <a:ln>
            <a:solidFill>
              <a:schemeClr val="lt1">
                <a:hueOff val="0"/>
                <a:satOff val="0"/>
                <a:lumOff val="0"/>
              </a:schemeClr>
            </a:solidFill>
          </a:ln>
        </p:spPr>
      </p:pic>
      <p:sp>
        <p:nvSpPr>
          <p:cNvPr id="9" name="Text Box 2"/>
          <p:cNvSpPr txBox="1">
            <a:spLocks noChangeArrowheads="1"/>
          </p:cNvSpPr>
          <p:nvPr/>
        </p:nvSpPr>
        <p:spPr bwMode="auto">
          <a:xfrm>
            <a:off x="171450" y="6428197"/>
            <a:ext cx="8763000" cy="332565"/>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0"/>
              </a:spcBef>
              <a:spcAft>
                <a:spcPts val="1000"/>
              </a:spcAft>
            </a:pPr>
            <a:r>
              <a:rPr lang="en-US" sz="1100" dirty="0" smtClean="0">
                <a:solidFill>
                  <a:srgbClr val="E2D6B5"/>
                </a:solidFill>
                <a:ea typeface="Calibri"/>
                <a:cs typeface="Andalus" pitchFamily="18" charset="-78"/>
              </a:rPr>
              <a:t>Module 1: Public Health &amp; Human Rights  </a:t>
            </a:r>
            <a:r>
              <a:rPr lang="en-US" sz="1100" dirty="0">
                <a:effectLst/>
                <a:ea typeface="Calibri"/>
                <a:cs typeface="Times New Roman"/>
              </a:rPr>
              <a:t> </a:t>
            </a:r>
          </a:p>
        </p:txBody>
      </p:sp>
      <p:graphicFrame>
        <p:nvGraphicFramePr>
          <p:cNvPr id="8" name="Content Placeholder 3"/>
          <p:cNvGraphicFramePr>
            <a:graphicFrameLocks noGrp="1"/>
          </p:cNvGraphicFramePr>
          <p:nvPr>
            <p:extLst>
              <p:ext uri="{D42A27DB-BD31-4B8C-83A1-F6EECF244321}">
                <p14:modId xmlns:p14="http://schemas.microsoft.com/office/powerpoint/2010/main" val="2365836714"/>
              </p:ext>
            </p:extLst>
          </p:nvPr>
        </p:nvGraphicFramePr>
        <p:xfrm>
          <a:off x="704850" y="1881358"/>
          <a:ext cx="8229600" cy="390842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644163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8172450" cy="771208"/>
          </a:xfrm>
        </p:spPr>
        <p:txBody>
          <a:bodyPr>
            <a:noAutofit/>
          </a:bodyPr>
          <a:lstStyle/>
          <a:p>
            <a:r>
              <a:rPr lang="en-US" sz="3200" b="1" dirty="0" smtClean="0"/>
              <a:t>Consequences of unsafe abortion</a:t>
            </a:r>
            <a:endParaRPr lang="en-US" sz="3200" b="1" dirty="0"/>
          </a:p>
        </p:txBody>
      </p:sp>
      <p:sp>
        <p:nvSpPr>
          <p:cNvPr id="3" name="Text Placeholder 2"/>
          <p:cNvSpPr>
            <a:spLocks noGrp="1"/>
          </p:cNvSpPr>
          <p:nvPr>
            <p:ph type="body" sz="half" idx="2"/>
          </p:nvPr>
        </p:nvSpPr>
        <p:spPr>
          <a:xfrm>
            <a:off x="457200" y="1627967"/>
            <a:ext cx="2819400" cy="4315634"/>
          </a:xfrm>
        </p:spPr>
        <p:txBody>
          <a:bodyPr>
            <a:normAutofit fontScale="55000" lnSpcReduction="20000"/>
          </a:bodyPr>
          <a:lstStyle/>
          <a:p>
            <a:pPr marL="171450" indent="-171450">
              <a:buFont typeface="Wingdings" pitchFamily="2" charset="2"/>
              <a:buChar char="§"/>
            </a:pPr>
            <a:endParaRPr lang="en-US" sz="800" dirty="0" smtClean="0"/>
          </a:p>
          <a:p>
            <a:pPr marL="457200" indent="-457200">
              <a:buFont typeface="Arial" pitchFamily="34" charset="0"/>
              <a:buChar char="•"/>
            </a:pPr>
            <a:r>
              <a:rPr lang="en-US" sz="5100" dirty="0"/>
              <a:t>47,000 related deaths</a:t>
            </a:r>
          </a:p>
          <a:p>
            <a:pPr marL="457200" indent="-457200">
              <a:buFont typeface="Arial" pitchFamily="34" charset="0"/>
              <a:buChar char="•"/>
            </a:pPr>
            <a:endParaRPr lang="en-US" sz="2200" dirty="0" smtClean="0"/>
          </a:p>
          <a:p>
            <a:pPr marL="457200" indent="-457200">
              <a:buFont typeface="Arial" pitchFamily="34" charset="0"/>
              <a:buChar char="•"/>
            </a:pPr>
            <a:r>
              <a:rPr lang="en-US" sz="5100" dirty="0" smtClean="0"/>
              <a:t>5 million women with disabilities</a:t>
            </a:r>
          </a:p>
          <a:p>
            <a:pPr marL="457200" indent="-457200">
              <a:buFont typeface="Arial" pitchFamily="34" charset="0"/>
              <a:buChar char="•"/>
            </a:pPr>
            <a:endParaRPr lang="en-US" sz="2200" baseline="30000" dirty="0"/>
          </a:p>
          <a:p>
            <a:pPr marL="457200" indent="-457200">
              <a:buFont typeface="Arial" pitchFamily="34" charset="0"/>
              <a:buChar char="•"/>
            </a:pPr>
            <a:r>
              <a:rPr lang="en-US" sz="5100" dirty="0" smtClean="0"/>
              <a:t>220,000 children motherless</a:t>
            </a:r>
            <a:endParaRPr lang="en-US" sz="4500" baseline="30000" dirty="0"/>
          </a:p>
        </p:txBody>
      </p:sp>
      <p:sp>
        <p:nvSpPr>
          <p:cNvPr id="5" name="Text Box 2"/>
          <p:cNvSpPr txBox="1">
            <a:spLocks noChangeArrowheads="1"/>
          </p:cNvSpPr>
          <p:nvPr/>
        </p:nvSpPr>
        <p:spPr bwMode="auto">
          <a:xfrm>
            <a:off x="171450" y="6284878"/>
            <a:ext cx="8763000" cy="332565"/>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0"/>
              </a:spcBef>
              <a:spcAft>
                <a:spcPts val="1000"/>
              </a:spcAft>
            </a:pPr>
            <a:r>
              <a:rPr lang="en-US" sz="1100" dirty="0" smtClean="0">
                <a:solidFill>
                  <a:srgbClr val="E2D6B5"/>
                </a:solidFill>
                <a:ea typeface="Calibri"/>
                <a:cs typeface="Andalus" pitchFamily="18" charset="-78"/>
              </a:rPr>
              <a:t>Module 1: Public Health &amp; Human Rights  </a:t>
            </a:r>
            <a:r>
              <a:rPr lang="en-US" sz="1100" dirty="0">
                <a:effectLst/>
                <a:ea typeface="Calibri"/>
                <a:cs typeface="Times New Roman"/>
              </a:rPr>
              <a:t> </a:t>
            </a:r>
          </a:p>
        </p:txBody>
      </p:sp>
      <p:pic>
        <p:nvPicPr>
          <p:cNvPr id="1026" name="Picture 2" descr="https://luna.ipas.org/Communications/center/Image%20Library/ZMB_woman_portrait_29321c_Lord10.jpg"/>
          <p:cNvPicPr>
            <a:picLocks noGrp="1" noChangeAspect="1" noChangeArrowheads="1"/>
          </p:cNvPicPr>
          <p:nvPr>
            <p:ph type="pic" sz="quarter" idx="14"/>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6667" r="16667"/>
          <a:stretch>
            <a:fillRect/>
          </a:stretch>
        </p:blipFill>
        <p:spPr bwMode="auto">
          <a:xfrm>
            <a:off x="6417319" y="2209800"/>
            <a:ext cx="2468880" cy="2468880"/>
          </a:xfrm>
          <a:prstGeom prst="rect">
            <a:avLst/>
          </a:prstGeom>
          <a:noFill/>
          <a:ln>
            <a:solidFill>
              <a:srgbClr val="FFC000"/>
            </a:solidFill>
          </a:ln>
          <a:extLst>
            <a:ext uri="{909E8E84-426E-40DD-AFC4-6F175D3DCCD1}">
              <a14:hiddenFill xmlns:a14="http://schemas.microsoft.com/office/drawing/2010/main">
                <a:solidFill>
                  <a:srgbClr val="FFFFFF"/>
                </a:solidFill>
              </a14:hiddenFill>
            </a:ext>
          </a:extLst>
        </p:spPr>
      </p:pic>
      <p:pic>
        <p:nvPicPr>
          <p:cNvPr id="1028" name="Picture 4" descr="https://luna.ipas.org/Communications/center/Image%20Library/NIC_woman_serious_port_Ipas.jpg"/>
          <p:cNvPicPr>
            <a:picLocks noChangeAspect="1" noChangeArrowheads="1"/>
          </p:cNvPicPr>
          <p:nvPr/>
        </p:nvPicPr>
        <p:blipFill>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410200" y="4895662"/>
            <a:ext cx="2071902" cy="1554480"/>
          </a:xfrm>
          <a:prstGeom prst="rect">
            <a:avLst/>
          </a:prstGeom>
          <a:noFill/>
          <a:ln w="53975">
            <a:solidFill>
              <a:srgbClr val="FFC000"/>
            </a:solidFill>
          </a:ln>
          <a:extLst>
            <a:ext uri="{909E8E84-426E-40DD-AFC4-6F175D3DCCD1}">
              <a14:hiddenFill xmlns:a14="http://schemas.microsoft.com/office/drawing/2010/main">
                <a:solidFill>
                  <a:srgbClr val="FFFFFF"/>
                </a:solidFill>
              </a14:hiddenFill>
            </a:ext>
          </a:extLst>
        </p:spPr>
      </p:pic>
      <p:pic>
        <p:nvPicPr>
          <p:cNvPr id="1030" name="Picture 6" descr="https://luna.ipas.org/Communications/center/Image%20Library/CAM_woman_smiling_port_Lord_06.jpg"/>
          <p:cNvPicPr>
            <a:picLocks noChangeAspect="1" noChangeArrowheads="1"/>
          </p:cNvPicPr>
          <p:nvPr/>
        </p:nvPicPr>
        <p:blipFill>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810000" y="1295400"/>
            <a:ext cx="2191422" cy="3291840"/>
          </a:xfrm>
          <a:prstGeom prst="rect">
            <a:avLst/>
          </a:prstGeom>
          <a:noFill/>
          <a:ln w="66675">
            <a:solidFill>
              <a:srgbClr val="FFC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21746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589488" y="304800"/>
            <a:ext cx="7124700" cy="609600"/>
          </a:xfrm>
        </p:spPr>
        <p:txBody>
          <a:bodyPr/>
          <a:lstStyle/>
          <a:p>
            <a:r>
              <a:rPr lang="en-US" b="1" dirty="0" smtClean="0"/>
              <a:t>Sections of this presentation</a:t>
            </a:r>
            <a:endParaRPr lang="en-US" b="1" dirty="0"/>
          </a:p>
        </p:txBody>
      </p:sp>
      <p:sp>
        <p:nvSpPr>
          <p:cNvPr id="4" name="Block Arc 3"/>
          <p:cNvSpPr/>
          <p:nvPr/>
        </p:nvSpPr>
        <p:spPr>
          <a:xfrm>
            <a:off x="-1712381" y="1562590"/>
            <a:ext cx="4670644" cy="4868863"/>
          </a:xfrm>
          <a:prstGeom prst="blockArc">
            <a:avLst>
              <a:gd name="adj1" fmla="val 17527788"/>
              <a:gd name="adj2" fmla="val 4119114"/>
              <a:gd name="adj3" fmla="val 5750"/>
            </a:avLst>
          </a:prstGeom>
          <a:solidFill>
            <a:srgbClr val="C4C65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3074342" y="1752594"/>
            <a:ext cx="5589438" cy="833105"/>
          </a:xfrm>
          <a:custGeom>
            <a:avLst/>
            <a:gdLst>
              <a:gd name="connsiteX0" fmla="*/ 0 w 5589438"/>
              <a:gd name="connsiteY0" fmla="*/ 0 h 833105"/>
              <a:gd name="connsiteX1" fmla="*/ 5589438 w 5589438"/>
              <a:gd name="connsiteY1" fmla="*/ 0 h 833105"/>
              <a:gd name="connsiteX2" fmla="*/ 5589438 w 5589438"/>
              <a:gd name="connsiteY2" fmla="*/ 833105 h 833105"/>
              <a:gd name="connsiteX3" fmla="*/ 0 w 5589438"/>
              <a:gd name="connsiteY3" fmla="*/ 833105 h 833105"/>
              <a:gd name="connsiteX4" fmla="*/ 0 w 5589438"/>
              <a:gd name="connsiteY4" fmla="*/ 0 h 833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9438" h="833105">
                <a:moveTo>
                  <a:pt x="0" y="0"/>
                </a:moveTo>
                <a:lnTo>
                  <a:pt x="5589438" y="0"/>
                </a:lnTo>
                <a:lnTo>
                  <a:pt x="5589438" y="833105"/>
                </a:lnTo>
                <a:lnTo>
                  <a:pt x="0" y="83310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7940" tIns="27940" rIns="27940" bIns="27940" numCol="1" spcCol="1270" anchor="ctr" anchorCtr="0">
            <a:noAutofit/>
          </a:bodyPr>
          <a:lstStyle/>
          <a:p>
            <a:pPr lvl="0" algn="l" defTabSz="977900">
              <a:lnSpc>
                <a:spcPct val="90000"/>
              </a:lnSpc>
              <a:spcBef>
                <a:spcPct val="0"/>
              </a:spcBef>
              <a:spcAft>
                <a:spcPct val="10000"/>
              </a:spcAft>
            </a:pPr>
            <a:r>
              <a:rPr lang="en-US" sz="2200" kern="1200" dirty="0" smtClean="0">
                <a:solidFill>
                  <a:schemeClr val="tx1"/>
                </a:solidFill>
              </a:rPr>
              <a:t>Public Health &amp; Human Rights</a:t>
            </a:r>
            <a:endParaRPr lang="en-US" sz="2200" kern="1200" dirty="0">
              <a:solidFill>
                <a:schemeClr val="tx1"/>
              </a:solidFill>
            </a:endParaRPr>
          </a:p>
        </p:txBody>
      </p:sp>
      <p:sp>
        <p:nvSpPr>
          <p:cNvPr id="11" name="Freeform 10"/>
          <p:cNvSpPr/>
          <p:nvPr/>
        </p:nvSpPr>
        <p:spPr>
          <a:xfrm>
            <a:off x="3809994" y="2971803"/>
            <a:ext cx="4973486" cy="838909"/>
          </a:xfrm>
          <a:custGeom>
            <a:avLst/>
            <a:gdLst>
              <a:gd name="connsiteX0" fmla="*/ 0 w 4973486"/>
              <a:gd name="connsiteY0" fmla="*/ 0 h 838909"/>
              <a:gd name="connsiteX1" fmla="*/ 4973486 w 4973486"/>
              <a:gd name="connsiteY1" fmla="*/ 0 h 838909"/>
              <a:gd name="connsiteX2" fmla="*/ 4973486 w 4973486"/>
              <a:gd name="connsiteY2" fmla="*/ 838909 h 838909"/>
              <a:gd name="connsiteX3" fmla="*/ 0 w 4973486"/>
              <a:gd name="connsiteY3" fmla="*/ 838909 h 838909"/>
              <a:gd name="connsiteX4" fmla="*/ 0 w 4973486"/>
              <a:gd name="connsiteY4" fmla="*/ 0 h 838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3486" h="838909">
                <a:moveTo>
                  <a:pt x="0" y="0"/>
                </a:moveTo>
                <a:lnTo>
                  <a:pt x="4973486" y="0"/>
                </a:lnTo>
                <a:lnTo>
                  <a:pt x="4973486" y="838909"/>
                </a:lnTo>
                <a:lnTo>
                  <a:pt x="0" y="83890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7940" tIns="27940" rIns="27940" bIns="27940" numCol="1" spcCol="1270" anchor="ctr" anchorCtr="0">
            <a:noAutofit/>
          </a:bodyPr>
          <a:lstStyle/>
          <a:p>
            <a:pPr lvl="0" algn="l" defTabSz="977900">
              <a:lnSpc>
                <a:spcPct val="90000"/>
              </a:lnSpc>
              <a:spcBef>
                <a:spcPct val="0"/>
              </a:spcBef>
              <a:spcAft>
                <a:spcPct val="10000"/>
              </a:spcAft>
            </a:pPr>
            <a:r>
              <a:rPr lang="en-US" sz="2200" kern="1200" dirty="0" smtClean="0">
                <a:solidFill>
                  <a:schemeClr val="tx1"/>
                </a:solidFill>
              </a:rPr>
              <a:t>Clinical Care</a:t>
            </a:r>
            <a:endParaRPr lang="en-US" sz="2200" kern="1200" dirty="0">
              <a:solidFill>
                <a:schemeClr val="tx1"/>
              </a:solidFill>
            </a:endParaRPr>
          </a:p>
        </p:txBody>
      </p:sp>
      <p:sp>
        <p:nvSpPr>
          <p:cNvPr id="16" name="Oval 15"/>
          <p:cNvSpPr/>
          <p:nvPr/>
        </p:nvSpPr>
        <p:spPr>
          <a:xfrm>
            <a:off x="2514598" y="2715317"/>
            <a:ext cx="1133649" cy="1133643"/>
          </a:xfrm>
          <a:prstGeom prst="ellipse">
            <a:avLst/>
          </a:prstGeom>
          <a:blipFill>
            <a:blip r:embed="rId3" cstate="print">
              <a:extLst>
                <a:ext uri="{28A0092B-C50C-407E-A947-70E740481C1C}">
                  <a14:useLocalDpi xmlns:a14="http://schemas.microsoft.com/office/drawing/2010/main" val="0"/>
                </a:ext>
              </a:extLst>
            </a:blip>
            <a:srcRect/>
            <a:stretch>
              <a:fillRect l="-17000" r="-17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7" name="Freeform 16"/>
          <p:cNvSpPr/>
          <p:nvPr/>
        </p:nvSpPr>
        <p:spPr>
          <a:xfrm>
            <a:off x="3809992" y="4495797"/>
            <a:ext cx="4470161" cy="683814"/>
          </a:xfrm>
          <a:custGeom>
            <a:avLst/>
            <a:gdLst>
              <a:gd name="connsiteX0" fmla="*/ 0 w 4470161"/>
              <a:gd name="connsiteY0" fmla="*/ 0 h 683814"/>
              <a:gd name="connsiteX1" fmla="*/ 4470161 w 4470161"/>
              <a:gd name="connsiteY1" fmla="*/ 0 h 683814"/>
              <a:gd name="connsiteX2" fmla="*/ 4470161 w 4470161"/>
              <a:gd name="connsiteY2" fmla="*/ 683814 h 683814"/>
              <a:gd name="connsiteX3" fmla="*/ 0 w 4470161"/>
              <a:gd name="connsiteY3" fmla="*/ 683814 h 683814"/>
              <a:gd name="connsiteX4" fmla="*/ 0 w 4470161"/>
              <a:gd name="connsiteY4" fmla="*/ 0 h 683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0161" h="683814">
                <a:moveTo>
                  <a:pt x="0" y="0"/>
                </a:moveTo>
                <a:lnTo>
                  <a:pt x="4470161" y="0"/>
                </a:lnTo>
                <a:lnTo>
                  <a:pt x="4470161" y="683814"/>
                </a:lnTo>
                <a:lnTo>
                  <a:pt x="0" y="6838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7940" tIns="27940" rIns="27940" bIns="27940" numCol="1" spcCol="1270" anchor="ctr" anchorCtr="0">
            <a:noAutofit/>
          </a:bodyPr>
          <a:lstStyle/>
          <a:p>
            <a:pPr lvl="0" algn="l" defTabSz="977900">
              <a:lnSpc>
                <a:spcPct val="90000"/>
              </a:lnSpc>
              <a:spcBef>
                <a:spcPct val="0"/>
              </a:spcBef>
              <a:spcAft>
                <a:spcPct val="10000"/>
              </a:spcAft>
            </a:pPr>
            <a:r>
              <a:rPr lang="en-US" sz="2200" kern="1200" dirty="0" smtClean="0">
                <a:solidFill>
                  <a:schemeClr val="tx1"/>
                </a:solidFill>
              </a:rPr>
              <a:t>Planning &amp; Managing Care</a:t>
            </a:r>
            <a:endParaRPr lang="en-US" sz="2200" kern="1200" dirty="0">
              <a:solidFill>
                <a:schemeClr val="tx1"/>
              </a:solidFill>
            </a:endParaRPr>
          </a:p>
        </p:txBody>
      </p:sp>
      <p:sp>
        <p:nvSpPr>
          <p:cNvPr id="14" name="TextBox 13"/>
          <p:cNvSpPr txBox="1"/>
          <p:nvPr/>
        </p:nvSpPr>
        <p:spPr>
          <a:xfrm>
            <a:off x="2895600" y="5764211"/>
            <a:ext cx="5105400" cy="430887"/>
          </a:xfrm>
          <a:prstGeom prst="rect">
            <a:avLst/>
          </a:prstGeom>
          <a:noFill/>
        </p:spPr>
        <p:txBody>
          <a:bodyPr wrap="square" rtlCol="0">
            <a:spAutoFit/>
          </a:bodyPr>
          <a:lstStyle/>
          <a:p>
            <a:r>
              <a:rPr lang="en-US" sz="2200" dirty="0" smtClean="0"/>
              <a:t>Legal &amp; Policy Considerations</a:t>
            </a:r>
            <a:endParaRPr lang="en-US" sz="2200" dirty="0"/>
          </a:p>
        </p:txBody>
      </p:sp>
      <p:sp>
        <p:nvSpPr>
          <p:cNvPr id="15" name="TextBox 14"/>
          <p:cNvSpPr txBox="1"/>
          <p:nvPr/>
        </p:nvSpPr>
        <p:spPr>
          <a:xfrm>
            <a:off x="616527" y="1066798"/>
            <a:ext cx="7315200" cy="430887"/>
          </a:xfrm>
          <a:prstGeom prst="rect">
            <a:avLst/>
          </a:prstGeom>
          <a:noFill/>
        </p:spPr>
        <p:txBody>
          <a:bodyPr wrap="square" rtlCol="0">
            <a:spAutoFit/>
          </a:bodyPr>
          <a:lstStyle/>
          <a:p>
            <a:pPr>
              <a:defRPr/>
            </a:pPr>
            <a:r>
              <a:rPr lang="en-US" sz="2200" b="1" dirty="0" smtClean="0">
                <a:effectLst>
                  <a:outerShdw blurRad="38100" dist="38100" dir="2700000" algn="tl">
                    <a:srgbClr val="000000">
                      <a:alpha val="43137"/>
                    </a:srgbClr>
                  </a:outerShdw>
                </a:effectLst>
              </a:rPr>
              <a:t>Introduction</a:t>
            </a:r>
            <a:endParaRPr lang="en-US" sz="2200" b="1" dirty="0">
              <a:effectLst>
                <a:outerShdw blurRad="38100" dist="38100" dir="2700000" algn="tl">
                  <a:srgbClr val="000000">
                    <a:alpha val="43137"/>
                  </a:srgbClr>
                </a:outerShdw>
              </a:effectLst>
            </a:endParaRPr>
          </a:p>
        </p:txBody>
      </p:sp>
      <p:sp>
        <p:nvSpPr>
          <p:cNvPr id="12" name="Oval 11"/>
          <p:cNvSpPr/>
          <p:nvPr/>
        </p:nvSpPr>
        <p:spPr>
          <a:xfrm>
            <a:off x="1676400" y="1546903"/>
            <a:ext cx="1097280" cy="1097280"/>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8" name="Picture Placeholder 8"/>
          <p:cNvPicPr>
            <a:picLocks noChangeAspect="1"/>
          </p:cNvPicPr>
          <p:nvPr/>
        </p:nvPicPr>
        <p:blipFill rotWithShape="1">
          <a:blip r:embed="rId4" cstate="print">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l="3468" r="3468" b="17015"/>
          <a:stretch/>
        </p:blipFill>
        <p:spPr>
          <a:xfrm>
            <a:off x="366940" y="2880863"/>
            <a:ext cx="2039508" cy="2011680"/>
          </a:xfrm>
          <a:prstGeom prst="ellipse">
            <a:avLst/>
          </a:prstGeom>
          <a:ln w="12700">
            <a:solidFill>
              <a:schemeClr val="tx2">
                <a:lumMod val="75000"/>
              </a:schemeClr>
            </a:solidFill>
          </a:ln>
        </p:spPr>
      </p:pic>
      <p:sp>
        <p:nvSpPr>
          <p:cNvPr id="18" name="Text Box 2"/>
          <p:cNvSpPr txBox="1">
            <a:spLocks noChangeArrowheads="1"/>
          </p:cNvSpPr>
          <p:nvPr/>
        </p:nvSpPr>
        <p:spPr bwMode="auto">
          <a:xfrm>
            <a:off x="152400" y="6421623"/>
            <a:ext cx="3124200" cy="290918"/>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0"/>
              </a:spcBef>
              <a:spcAft>
                <a:spcPts val="1000"/>
              </a:spcAft>
            </a:pPr>
            <a:r>
              <a:rPr lang="en-US" sz="1100" dirty="0" smtClean="0">
                <a:solidFill>
                  <a:srgbClr val="E2D6B5"/>
                </a:solidFill>
                <a:ea typeface="Calibri"/>
                <a:cs typeface="Andalus" pitchFamily="18" charset="-78"/>
              </a:rPr>
              <a:t>Introduction</a:t>
            </a:r>
            <a:r>
              <a:rPr lang="en-US" sz="1100" dirty="0" smtClean="0">
                <a:solidFill>
                  <a:srgbClr val="C4C659"/>
                </a:solidFill>
                <a:ea typeface="Calibri"/>
                <a:cs typeface="Andalus" pitchFamily="18" charset="-78"/>
              </a:rPr>
              <a:t> </a:t>
            </a:r>
            <a:endParaRPr lang="en-US" sz="1100" dirty="0">
              <a:solidFill>
                <a:srgbClr val="C4C659"/>
              </a:solidFill>
              <a:effectLst/>
              <a:ea typeface="Calibri"/>
              <a:cs typeface="Andalus" pitchFamily="18" charset="-78"/>
            </a:endParaRPr>
          </a:p>
          <a:p>
            <a:pPr marL="0" marR="0">
              <a:lnSpc>
                <a:spcPct val="115000"/>
              </a:lnSpc>
              <a:spcBef>
                <a:spcPts val="0"/>
              </a:spcBef>
              <a:spcAft>
                <a:spcPts val="1000"/>
              </a:spcAft>
            </a:pPr>
            <a:r>
              <a:rPr lang="en-US" sz="1100" dirty="0">
                <a:effectLst/>
                <a:latin typeface="Calibri"/>
                <a:ea typeface="Calibri"/>
                <a:cs typeface="Times New Roman"/>
              </a:rPr>
              <a:t> </a:t>
            </a:r>
          </a:p>
        </p:txBody>
      </p:sp>
      <p:pic>
        <p:nvPicPr>
          <p:cNvPr id="20" name="Picture Placeholder 4"/>
          <p:cNvPicPr>
            <a:picLocks noChangeAspect="1"/>
          </p:cNvPicPr>
          <p:nvPr/>
        </p:nvPicPr>
        <p:blipFill>
          <a:blip r:embed="rId6" cstate="print">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tretch>
            <a:fillRect/>
          </a:stretch>
        </p:blipFill>
        <p:spPr>
          <a:xfrm>
            <a:off x="1628199" y="1546903"/>
            <a:ext cx="1133856" cy="1112856"/>
          </a:xfrm>
          <a:prstGeom prst="ellipse">
            <a:avLst/>
          </a:prstGeom>
          <a:ln>
            <a:solidFill>
              <a:schemeClr val="lt1">
                <a:hueOff val="0"/>
                <a:satOff val="0"/>
                <a:lumOff val="0"/>
              </a:schemeClr>
            </a:solidFill>
          </a:ln>
        </p:spPr>
      </p:pic>
      <p:pic>
        <p:nvPicPr>
          <p:cNvPr id="23" name="Picture Placeholder 5"/>
          <p:cNvPicPr>
            <a:picLocks noChangeAspect="1"/>
          </p:cNvPicPr>
          <p:nvPr/>
        </p:nvPicPr>
        <p:blipFill>
          <a:blip r:embed="rId8" cstate="print">
            <a:extLst>
              <a:ext uri="{28A0092B-C50C-407E-A947-70E740481C1C}">
                <a14:useLocalDpi xmlns:a14="http://schemas.microsoft.com/office/drawing/2010/main" val="0"/>
              </a:ext>
            </a:extLst>
          </a:blip>
          <a:srcRect l="12487" r="12487"/>
          <a:stretch>
            <a:fillRect/>
          </a:stretch>
        </p:blipFill>
        <p:spPr>
          <a:xfrm>
            <a:off x="2464745" y="4140009"/>
            <a:ext cx="1133856" cy="1133856"/>
          </a:xfrm>
          <a:prstGeom prst="ellipse">
            <a:avLst/>
          </a:prstGeom>
          <a:ln>
            <a:solidFill>
              <a:schemeClr val="tx1"/>
            </a:solidFill>
          </a:ln>
        </p:spPr>
      </p:pic>
      <p:sp>
        <p:nvSpPr>
          <p:cNvPr id="24" name="Oval 23"/>
          <p:cNvSpPr/>
          <p:nvPr/>
        </p:nvSpPr>
        <p:spPr>
          <a:xfrm>
            <a:off x="1686094" y="5330958"/>
            <a:ext cx="1133860" cy="1133854"/>
          </a:xfrm>
          <a:prstGeom prst="ellipse">
            <a:avLst/>
          </a:prstGeom>
          <a:blipFill>
            <a:blip r:embed="rId9" cstate="print">
              <a:extLst>
                <a:ext uri="{28A0092B-C50C-407E-A947-70E740481C1C}">
                  <a14:useLocalDpi xmlns:a14="http://schemas.microsoft.com/office/drawing/2010/main" val="0"/>
                </a:ext>
              </a:extLst>
            </a:blip>
            <a:srcRect/>
            <a:stretch>
              <a:fillRect l="-25000" r="-25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25687614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
            <a:ext cx="8305800" cy="924475"/>
          </a:xfrm>
        </p:spPr>
        <p:txBody>
          <a:bodyPr/>
          <a:lstStyle/>
          <a:p>
            <a:r>
              <a:rPr lang="en-US" sz="2600" b="1" dirty="0" smtClean="0"/>
              <a:t>Case Fatality Rates: Unsafe Abortion</a:t>
            </a:r>
            <a:endParaRPr lang="en-US" sz="2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30414182"/>
              </p:ext>
            </p:extLst>
          </p:nvPr>
        </p:nvGraphicFramePr>
        <p:xfrm>
          <a:off x="609600" y="1752600"/>
          <a:ext cx="8229600" cy="390842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038600" y="5781866"/>
            <a:ext cx="4800600" cy="646331"/>
          </a:xfrm>
          <a:prstGeom prst="rect">
            <a:avLst/>
          </a:prstGeom>
          <a:noFill/>
        </p:spPr>
        <p:txBody>
          <a:bodyPr wrap="square" rtlCol="0">
            <a:spAutoFit/>
          </a:bodyPr>
          <a:lstStyle/>
          <a:p>
            <a:pPr algn="ctr"/>
            <a:r>
              <a:rPr lang="en-US" dirty="0" smtClean="0"/>
              <a:t>Deaths </a:t>
            </a:r>
          </a:p>
          <a:p>
            <a:pPr algn="ctr"/>
            <a:r>
              <a:rPr lang="en-US" dirty="0" smtClean="0"/>
              <a:t>(per 100 000 unsafe abortions)</a:t>
            </a:r>
            <a:endParaRPr lang="en-US" dirty="0"/>
          </a:p>
        </p:txBody>
      </p:sp>
      <p:sp>
        <p:nvSpPr>
          <p:cNvPr id="8" name="Text Box 2"/>
          <p:cNvSpPr txBox="1">
            <a:spLocks noChangeArrowheads="1"/>
          </p:cNvSpPr>
          <p:nvPr/>
        </p:nvSpPr>
        <p:spPr bwMode="auto">
          <a:xfrm>
            <a:off x="171450" y="6428197"/>
            <a:ext cx="8763000" cy="332565"/>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0"/>
              </a:spcBef>
              <a:spcAft>
                <a:spcPts val="1000"/>
              </a:spcAft>
            </a:pPr>
            <a:r>
              <a:rPr lang="en-US" sz="1100" dirty="0" smtClean="0">
                <a:solidFill>
                  <a:srgbClr val="E2D6B5"/>
                </a:solidFill>
                <a:ea typeface="Calibri"/>
                <a:cs typeface="Andalus" pitchFamily="18" charset="-78"/>
              </a:rPr>
              <a:t>Module 1: Public Health &amp; Human Rights  </a:t>
            </a:r>
            <a:r>
              <a:rPr lang="en-US" sz="1100" dirty="0">
                <a:effectLst/>
                <a:ea typeface="Calibri"/>
                <a:cs typeface="Times New Roman"/>
              </a:rPr>
              <a:t> </a:t>
            </a:r>
          </a:p>
        </p:txBody>
      </p:sp>
      <p:pic>
        <p:nvPicPr>
          <p:cNvPr id="9" name="Picture Placeholder 4"/>
          <p:cNvPicPr>
            <a:picLocks noChangeAspect="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282702" y="457200"/>
            <a:ext cx="1304318" cy="1280160"/>
          </a:xfrm>
          <a:prstGeom prst="ellipse">
            <a:avLst/>
          </a:prstGeom>
          <a:ln>
            <a:solidFill>
              <a:schemeClr val="lt1">
                <a:hueOff val="0"/>
                <a:satOff val="0"/>
                <a:lumOff val="0"/>
              </a:schemeClr>
            </a:solidFill>
          </a:ln>
        </p:spPr>
      </p:pic>
    </p:spTree>
    <p:extLst>
      <p:ext uri="{BB962C8B-B14F-4D97-AF65-F5344CB8AC3E}">
        <p14:creationId xmlns:p14="http://schemas.microsoft.com/office/powerpoint/2010/main" val="26661424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9837" y="889085"/>
            <a:ext cx="7125113" cy="924475"/>
          </a:xfrm>
        </p:spPr>
        <p:txBody>
          <a:bodyPr/>
          <a:lstStyle/>
          <a:p>
            <a:r>
              <a:rPr lang="en-US" b="1" dirty="0" smtClean="0"/>
              <a:t>Regulatory &amp; policy context </a:t>
            </a:r>
            <a:br>
              <a:rPr lang="en-US" b="1" dirty="0" smtClean="0"/>
            </a:br>
            <a:r>
              <a:rPr lang="en-US" sz="800" b="1" dirty="0" smtClean="0"/>
              <a:t/>
            </a:r>
            <a:br>
              <a:rPr lang="en-US" sz="800" b="1" dirty="0" smtClean="0"/>
            </a:br>
            <a:r>
              <a:rPr lang="en-US" sz="800" b="1" dirty="0" smtClean="0"/>
              <a:t>          </a:t>
            </a:r>
            <a:r>
              <a:rPr lang="en-US" b="1" dirty="0" smtClean="0">
                <a:sym typeface="Wingdings"/>
              </a:rPr>
              <a:t></a:t>
            </a:r>
            <a:r>
              <a:rPr lang="en-US" b="1" dirty="0" smtClean="0"/>
              <a:t>Maternal mortality from unsafe abortion</a:t>
            </a:r>
            <a:endParaRPr lang="en-US" b="1" dirty="0"/>
          </a:p>
        </p:txBody>
      </p:sp>
      <p:sp>
        <p:nvSpPr>
          <p:cNvPr id="3" name="Content Placeholder 2"/>
          <p:cNvSpPr>
            <a:spLocks noGrp="1"/>
          </p:cNvSpPr>
          <p:nvPr>
            <p:ph idx="1"/>
          </p:nvPr>
        </p:nvSpPr>
        <p:spPr>
          <a:xfrm>
            <a:off x="1143000" y="1751790"/>
            <a:ext cx="7571768" cy="4051437"/>
          </a:xfrm>
        </p:spPr>
        <p:txBody>
          <a:bodyPr>
            <a:normAutofit/>
          </a:bodyPr>
          <a:lstStyle/>
          <a:p>
            <a:pPr>
              <a:buClr>
                <a:srgbClr val="E2D6B5"/>
              </a:buClr>
              <a:buSzPct val="130000"/>
              <a:buFont typeface="Arial" pitchFamily="34" charset="0"/>
              <a:buChar char="•"/>
            </a:pPr>
            <a:r>
              <a:rPr lang="en-US" sz="2800" dirty="0" smtClean="0"/>
              <a:t>Higher in countries with major restrictions to abortion </a:t>
            </a:r>
          </a:p>
          <a:p>
            <a:pPr>
              <a:buClr>
                <a:srgbClr val="E2D6B5"/>
              </a:buClr>
              <a:buSzPct val="130000"/>
              <a:buFont typeface="Arial" pitchFamily="34" charset="0"/>
              <a:buChar char="•"/>
            </a:pPr>
            <a:endParaRPr lang="en-US" sz="1200" dirty="0" smtClean="0"/>
          </a:p>
          <a:p>
            <a:pPr>
              <a:buClr>
                <a:srgbClr val="E2D6B5"/>
              </a:buClr>
              <a:buSzPct val="130000"/>
              <a:buFont typeface="Arial" pitchFamily="34" charset="0"/>
              <a:buChar char="•"/>
            </a:pPr>
            <a:r>
              <a:rPr lang="en-US" sz="2800" dirty="0" smtClean="0"/>
              <a:t>Lower in countries were abortion is available </a:t>
            </a:r>
            <a:r>
              <a:rPr lang="en-US" sz="2800" dirty="0"/>
              <a:t>upon request or under broad </a:t>
            </a:r>
            <a:r>
              <a:rPr lang="en-US" sz="2800" dirty="0" smtClean="0"/>
              <a:t>conditions</a:t>
            </a:r>
          </a:p>
        </p:txBody>
      </p:sp>
      <p:sp>
        <p:nvSpPr>
          <p:cNvPr id="6" name="Text Box 2"/>
          <p:cNvSpPr txBox="1">
            <a:spLocks noChangeArrowheads="1"/>
          </p:cNvSpPr>
          <p:nvPr/>
        </p:nvSpPr>
        <p:spPr bwMode="auto">
          <a:xfrm>
            <a:off x="171450" y="6428197"/>
            <a:ext cx="8763000" cy="332565"/>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0"/>
              </a:spcBef>
              <a:spcAft>
                <a:spcPts val="1000"/>
              </a:spcAft>
            </a:pPr>
            <a:r>
              <a:rPr lang="en-US" sz="1100" dirty="0" smtClean="0">
                <a:solidFill>
                  <a:srgbClr val="E2D6B5"/>
                </a:solidFill>
                <a:ea typeface="Calibri"/>
                <a:cs typeface="Andalus" pitchFamily="18" charset="-78"/>
              </a:rPr>
              <a:t>Module 1: Public Health &amp; Human Rights  </a:t>
            </a:r>
            <a:r>
              <a:rPr lang="en-US" sz="1100" dirty="0">
                <a:effectLst/>
                <a:ea typeface="Calibri"/>
                <a:cs typeface="Times New Roman"/>
              </a:rPr>
              <a:t> </a:t>
            </a:r>
          </a:p>
        </p:txBody>
      </p:sp>
      <p:pic>
        <p:nvPicPr>
          <p:cNvPr id="7" name="Picture Placeholder 4"/>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304800" y="533400"/>
            <a:ext cx="1304318" cy="1280160"/>
          </a:xfrm>
          <a:prstGeom prst="ellipse">
            <a:avLst/>
          </a:prstGeom>
          <a:ln>
            <a:solidFill>
              <a:schemeClr val="lt1">
                <a:hueOff val="0"/>
                <a:satOff val="0"/>
                <a:lumOff val="0"/>
              </a:schemeClr>
            </a:solidFill>
          </a:ln>
        </p:spPr>
      </p:pic>
    </p:spTree>
    <p:extLst>
      <p:ext uri="{BB962C8B-B14F-4D97-AF65-F5344CB8AC3E}">
        <p14:creationId xmlns:p14="http://schemas.microsoft.com/office/powerpoint/2010/main" val="33529402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p:cNvSpPr/>
          <p:nvPr/>
        </p:nvSpPr>
        <p:spPr>
          <a:xfrm>
            <a:off x="1752600" y="441885"/>
            <a:ext cx="8115300" cy="1191126"/>
          </a:xfrm>
          <a:custGeom>
            <a:avLst/>
            <a:gdLst>
              <a:gd name="connsiteX0" fmla="*/ 0 w 5589438"/>
              <a:gd name="connsiteY0" fmla="*/ 0 h 833105"/>
              <a:gd name="connsiteX1" fmla="*/ 5589438 w 5589438"/>
              <a:gd name="connsiteY1" fmla="*/ 0 h 833105"/>
              <a:gd name="connsiteX2" fmla="*/ 5589438 w 5589438"/>
              <a:gd name="connsiteY2" fmla="*/ 833105 h 833105"/>
              <a:gd name="connsiteX3" fmla="*/ 0 w 5589438"/>
              <a:gd name="connsiteY3" fmla="*/ 833105 h 833105"/>
              <a:gd name="connsiteX4" fmla="*/ 0 w 5589438"/>
              <a:gd name="connsiteY4" fmla="*/ 0 h 833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9438" h="833105">
                <a:moveTo>
                  <a:pt x="0" y="0"/>
                </a:moveTo>
                <a:lnTo>
                  <a:pt x="5589438" y="0"/>
                </a:lnTo>
                <a:lnTo>
                  <a:pt x="5589438" y="833105"/>
                </a:lnTo>
                <a:lnTo>
                  <a:pt x="0" y="83310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0480" tIns="30480" rIns="30480" bIns="30480" numCol="1" spcCol="1270" anchor="ctr" anchorCtr="0">
            <a:noAutofit/>
          </a:bodyPr>
          <a:lstStyle/>
          <a:p>
            <a:pPr lvl="0"/>
            <a:r>
              <a:rPr lang="en-US" sz="3200" b="1" dirty="0" smtClean="0">
                <a:solidFill>
                  <a:schemeClr val="tx1"/>
                </a:solidFill>
              </a:rPr>
              <a:t>Legal &amp; Policy Considerations</a:t>
            </a:r>
            <a:endParaRPr lang="en-US" sz="3200" dirty="0">
              <a:solidFill>
                <a:schemeClr val="tx1"/>
              </a:solidFill>
            </a:endParaRPr>
          </a:p>
        </p:txBody>
      </p:sp>
      <p:sp>
        <p:nvSpPr>
          <p:cNvPr id="18" name="Freeform 17"/>
          <p:cNvSpPr/>
          <p:nvPr/>
        </p:nvSpPr>
        <p:spPr>
          <a:xfrm>
            <a:off x="1147437" y="2274301"/>
            <a:ext cx="5379886" cy="3352800"/>
          </a:xfrm>
          <a:custGeom>
            <a:avLst/>
            <a:gdLst>
              <a:gd name="connsiteX0" fmla="*/ 0 w 4470161"/>
              <a:gd name="connsiteY0" fmla="*/ 0 h 683814"/>
              <a:gd name="connsiteX1" fmla="*/ 4470161 w 4470161"/>
              <a:gd name="connsiteY1" fmla="*/ 0 h 683814"/>
              <a:gd name="connsiteX2" fmla="*/ 4470161 w 4470161"/>
              <a:gd name="connsiteY2" fmla="*/ 683814 h 683814"/>
              <a:gd name="connsiteX3" fmla="*/ 0 w 4470161"/>
              <a:gd name="connsiteY3" fmla="*/ 683814 h 683814"/>
              <a:gd name="connsiteX4" fmla="*/ 0 w 4470161"/>
              <a:gd name="connsiteY4" fmla="*/ 0 h 683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0161" h="683814">
                <a:moveTo>
                  <a:pt x="0" y="0"/>
                </a:moveTo>
                <a:lnTo>
                  <a:pt x="4470161" y="0"/>
                </a:lnTo>
                <a:lnTo>
                  <a:pt x="4470161" y="683814"/>
                </a:lnTo>
                <a:lnTo>
                  <a:pt x="0" y="6838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0480" tIns="30480" rIns="30480" bIns="30480" numCol="1" spcCol="1270" anchor="ctr" anchorCtr="0">
            <a:noAutofit/>
          </a:bodyPr>
          <a:lstStyle/>
          <a:p>
            <a:pPr lvl="0" algn="l" defTabSz="1066800">
              <a:lnSpc>
                <a:spcPct val="90000"/>
              </a:lnSpc>
              <a:spcBef>
                <a:spcPct val="0"/>
              </a:spcBef>
              <a:spcAft>
                <a:spcPct val="10000"/>
              </a:spcAft>
            </a:pPr>
            <a:endParaRPr lang="en-US" sz="2400" kern="1200" dirty="0">
              <a:solidFill>
                <a:srgbClr val="E2D6B5"/>
              </a:solidFill>
            </a:endParaRPr>
          </a:p>
        </p:txBody>
      </p:sp>
      <p:sp>
        <p:nvSpPr>
          <p:cNvPr id="2" name="Rectangle 1"/>
          <p:cNvSpPr/>
          <p:nvPr/>
        </p:nvSpPr>
        <p:spPr>
          <a:xfrm>
            <a:off x="1556296" y="2258773"/>
            <a:ext cx="6167763" cy="3834896"/>
          </a:xfrm>
          <a:prstGeom prst="rect">
            <a:avLst/>
          </a:prstGeom>
        </p:spPr>
        <p:txBody>
          <a:bodyPr wrap="square">
            <a:spAutoFit/>
          </a:bodyPr>
          <a:lstStyle/>
          <a:p>
            <a:pPr algn="ctr" defTabSz="1066800">
              <a:lnSpc>
                <a:spcPct val="150000"/>
              </a:lnSpc>
              <a:spcBef>
                <a:spcPct val="0"/>
              </a:spcBef>
              <a:spcAft>
                <a:spcPct val="10000"/>
              </a:spcAft>
              <a:buClr>
                <a:srgbClr val="E2D6B5"/>
              </a:buClr>
              <a:buSzPct val="130000"/>
            </a:pPr>
            <a:r>
              <a:rPr lang="en-US" sz="3200" dirty="0" smtClean="0"/>
              <a:t>Only 19% of developing countries allow abortion based on </a:t>
            </a:r>
          </a:p>
          <a:p>
            <a:pPr algn="ctr" defTabSz="1066800">
              <a:lnSpc>
                <a:spcPct val="150000"/>
              </a:lnSpc>
              <a:spcBef>
                <a:spcPct val="0"/>
              </a:spcBef>
              <a:spcAft>
                <a:spcPct val="10000"/>
              </a:spcAft>
              <a:buClr>
                <a:srgbClr val="E2D6B5"/>
              </a:buClr>
              <a:buSzPct val="130000"/>
            </a:pPr>
            <a:r>
              <a:rPr lang="en-US" sz="3200" dirty="0" smtClean="0"/>
              <a:t>social or economic circumstances</a:t>
            </a:r>
          </a:p>
        </p:txBody>
      </p:sp>
      <p:sp>
        <p:nvSpPr>
          <p:cNvPr id="7" name="Text Box 2"/>
          <p:cNvSpPr txBox="1">
            <a:spLocks noChangeArrowheads="1"/>
          </p:cNvSpPr>
          <p:nvPr/>
        </p:nvSpPr>
        <p:spPr bwMode="auto">
          <a:xfrm>
            <a:off x="171450" y="6428197"/>
            <a:ext cx="8763000" cy="332565"/>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0"/>
              </a:spcBef>
              <a:spcAft>
                <a:spcPts val="1000"/>
              </a:spcAft>
            </a:pPr>
            <a:r>
              <a:rPr lang="en-US" sz="1100" dirty="0" smtClean="0">
                <a:solidFill>
                  <a:srgbClr val="E2D6B5"/>
                </a:solidFill>
                <a:ea typeface="Calibri"/>
                <a:cs typeface="Andalus" pitchFamily="18" charset="-78"/>
              </a:rPr>
              <a:t>Module 1: Public Health &amp; Human Rights  </a:t>
            </a:r>
            <a:r>
              <a:rPr lang="en-US" sz="1100" dirty="0">
                <a:effectLst/>
                <a:ea typeface="Calibri"/>
                <a:cs typeface="Times New Roman"/>
              </a:rPr>
              <a:t> </a:t>
            </a:r>
          </a:p>
        </p:txBody>
      </p:sp>
      <p:pic>
        <p:nvPicPr>
          <p:cNvPr id="8" name="Picture Placeholder 4"/>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190500" y="507246"/>
            <a:ext cx="1304318" cy="1280160"/>
          </a:xfrm>
          <a:prstGeom prst="ellipse">
            <a:avLst/>
          </a:prstGeom>
          <a:ln>
            <a:solidFill>
              <a:schemeClr val="lt1">
                <a:hueOff val="0"/>
                <a:satOff val="0"/>
                <a:lumOff val="0"/>
              </a:schemeClr>
            </a:solidFill>
          </a:ln>
        </p:spPr>
      </p:pic>
    </p:spTree>
    <p:extLst>
      <p:ext uri="{BB962C8B-B14F-4D97-AF65-F5344CB8AC3E}">
        <p14:creationId xmlns:p14="http://schemas.microsoft.com/office/powerpoint/2010/main" val="14180957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491067"/>
            <a:ext cx="6591713" cy="924475"/>
          </a:xfrm>
        </p:spPr>
        <p:txBody>
          <a:bodyPr/>
          <a:lstStyle/>
          <a:p>
            <a:r>
              <a:rPr lang="en-US" b="1" dirty="0" smtClean="0"/>
              <a:t>Grounds on which abortion is permitted by region</a:t>
            </a:r>
            <a:endParaRPr lang="en-US"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23664647"/>
              </p:ext>
            </p:extLst>
          </p:nvPr>
        </p:nvGraphicFramePr>
        <p:xfrm>
          <a:off x="1041143" y="1879606"/>
          <a:ext cx="7905750" cy="444182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rot="16200000">
            <a:off x="-1108389" y="3659806"/>
            <a:ext cx="3929731" cy="369332"/>
          </a:xfrm>
          <a:prstGeom prst="rect">
            <a:avLst/>
          </a:prstGeom>
          <a:noFill/>
        </p:spPr>
        <p:txBody>
          <a:bodyPr wrap="square" rtlCol="0">
            <a:spAutoFit/>
          </a:bodyPr>
          <a:lstStyle/>
          <a:p>
            <a:pPr algn="ctr"/>
            <a:r>
              <a:rPr lang="en-US" b="1" dirty="0" smtClean="0">
                <a:solidFill>
                  <a:srgbClr val="E2D6B5"/>
                </a:solidFill>
              </a:rPr>
              <a:t>Percentage of countries </a:t>
            </a:r>
            <a:endParaRPr lang="en-US" b="1" dirty="0">
              <a:solidFill>
                <a:srgbClr val="E2D6B5"/>
              </a:solidFill>
            </a:endParaRPr>
          </a:p>
        </p:txBody>
      </p:sp>
      <p:sp>
        <p:nvSpPr>
          <p:cNvPr id="7" name="Text Box 2"/>
          <p:cNvSpPr txBox="1">
            <a:spLocks noChangeArrowheads="1"/>
          </p:cNvSpPr>
          <p:nvPr/>
        </p:nvSpPr>
        <p:spPr bwMode="auto">
          <a:xfrm>
            <a:off x="171450" y="6428197"/>
            <a:ext cx="8763000" cy="332565"/>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0"/>
              </a:spcBef>
              <a:spcAft>
                <a:spcPts val="1000"/>
              </a:spcAft>
            </a:pPr>
            <a:r>
              <a:rPr lang="en-US" sz="1100" dirty="0" smtClean="0">
                <a:solidFill>
                  <a:srgbClr val="E2D6B5"/>
                </a:solidFill>
                <a:ea typeface="Calibri"/>
                <a:cs typeface="Andalus" pitchFamily="18" charset="-78"/>
              </a:rPr>
              <a:t>Module 1: Public Health &amp; Human Rights  </a:t>
            </a:r>
            <a:r>
              <a:rPr lang="en-US" sz="1100" dirty="0">
                <a:effectLst/>
                <a:ea typeface="Calibri"/>
                <a:cs typeface="Times New Roman"/>
              </a:rPr>
              <a:t> </a:t>
            </a:r>
          </a:p>
        </p:txBody>
      </p:sp>
      <p:pic>
        <p:nvPicPr>
          <p:cNvPr id="8" name="Picture Placeholder 4"/>
          <p:cNvPicPr>
            <a:picLocks noChangeAspect="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190500" y="507246"/>
            <a:ext cx="1304318" cy="1280160"/>
          </a:xfrm>
          <a:prstGeom prst="ellipse">
            <a:avLst/>
          </a:prstGeom>
          <a:ln>
            <a:solidFill>
              <a:schemeClr val="lt1">
                <a:hueOff val="0"/>
                <a:satOff val="0"/>
                <a:lumOff val="0"/>
              </a:schemeClr>
            </a:solidFill>
          </a:ln>
        </p:spPr>
      </p:pic>
    </p:spTree>
    <p:extLst>
      <p:ext uri="{BB962C8B-B14F-4D97-AF65-F5344CB8AC3E}">
        <p14:creationId xmlns:p14="http://schemas.microsoft.com/office/powerpoint/2010/main" val="8483431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491067"/>
            <a:ext cx="6591713" cy="924475"/>
          </a:xfrm>
        </p:spPr>
        <p:txBody>
          <a:bodyPr/>
          <a:lstStyle/>
          <a:p>
            <a:r>
              <a:rPr lang="en-US" b="1" dirty="0" smtClean="0"/>
              <a:t>Grounds on which abortion is permitted - Asia</a:t>
            </a:r>
            <a:endParaRPr lang="en-US"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79354412"/>
              </p:ext>
            </p:extLst>
          </p:nvPr>
        </p:nvGraphicFramePr>
        <p:xfrm>
          <a:off x="1041143" y="1879606"/>
          <a:ext cx="7905750" cy="4441825"/>
        </p:xfrm>
        <a:graphic>
          <a:graphicData uri="http://schemas.openxmlformats.org/drawingml/2006/chart">
            <c:chart xmlns:c="http://schemas.openxmlformats.org/drawingml/2006/chart" xmlns:r="http://schemas.openxmlformats.org/officeDocument/2006/relationships" r:id="rId3"/>
          </a:graphicData>
        </a:graphic>
      </p:graphicFrame>
      <p:sp>
        <p:nvSpPr>
          <p:cNvPr id="4" name="Oval 3"/>
          <p:cNvSpPr>
            <a:spLocks/>
          </p:cNvSpPr>
          <p:nvPr/>
        </p:nvSpPr>
        <p:spPr>
          <a:xfrm>
            <a:off x="487144" y="457200"/>
            <a:ext cx="1133856" cy="1133856"/>
          </a:xfrm>
          <a:prstGeom prst="ellipse">
            <a:avLst/>
          </a:prstGeom>
          <a:blipFill>
            <a:blip r:embed="rId4" cstate="print">
              <a:extLst>
                <a:ext uri="{28A0092B-C50C-407E-A947-70E740481C1C}">
                  <a14:useLocalDpi xmlns:a14="http://schemas.microsoft.com/office/drawing/2010/main" val="0"/>
                </a:ext>
              </a:extLst>
            </a:blip>
            <a:srcRect/>
            <a:stretch>
              <a:fillRect l="-25000" r="-25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6" name="TextBox 5"/>
          <p:cNvSpPr txBox="1"/>
          <p:nvPr/>
        </p:nvSpPr>
        <p:spPr>
          <a:xfrm rot="16200000">
            <a:off x="-1108389" y="3659806"/>
            <a:ext cx="3929731" cy="369332"/>
          </a:xfrm>
          <a:prstGeom prst="rect">
            <a:avLst/>
          </a:prstGeom>
          <a:noFill/>
        </p:spPr>
        <p:txBody>
          <a:bodyPr wrap="square" rtlCol="0">
            <a:spAutoFit/>
          </a:bodyPr>
          <a:lstStyle/>
          <a:p>
            <a:pPr algn="ctr"/>
            <a:r>
              <a:rPr lang="en-US" b="1" dirty="0" smtClean="0">
                <a:solidFill>
                  <a:srgbClr val="E2D6B5"/>
                </a:solidFill>
              </a:rPr>
              <a:t>Percentage of countries </a:t>
            </a:r>
            <a:endParaRPr lang="en-US" b="1" dirty="0">
              <a:solidFill>
                <a:srgbClr val="E2D6B5"/>
              </a:solidFill>
            </a:endParaRPr>
          </a:p>
        </p:txBody>
      </p:sp>
      <p:sp>
        <p:nvSpPr>
          <p:cNvPr id="7" name="Text Box 2"/>
          <p:cNvSpPr txBox="1">
            <a:spLocks noChangeArrowheads="1"/>
          </p:cNvSpPr>
          <p:nvPr/>
        </p:nvSpPr>
        <p:spPr bwMode="auto">
          <a:xfrm>
            <a:off x="171450" y="6428197"/>
            <a:ext cx="8763000" cy="332565"/>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0"/>
              </a:spcBef>
              <a:spcAft>
                <a:spcPts val="1000"/>
              </a:spcAft>
            </a:pPr>
            <a:r>
              <a:rPr lang="en-US" sz="1100" dirty="0" smtClean="0">
                <a:solidFill>
                  <a:srgbClr val="E2D6B5"/>
                </a:solidFill>
                <a:ea typeface="Calibri"/>
                <a:cs typeface="Andalus" pitchFamily="18" charset="-78"/>
              </a:rPr>
              <a:t>Module 1: Public Health &amp; Human Rights  </a:t>
            </a:r>
            <a:r>
              <a:rPr lang="en-US" sz="1100" dirty="0">
                <a:effectLst/>
                <a:ea typeface="Calibri"/>
                <a:cs typeface="Times New Roman"/>
              </a:rPr>
              <a:t> </a:t>
            </a:r>
          </a:p>
        </p:txBody>
      </p:sp>
    </p:spTree>
    <p:extLst>
      <p:ext uri="{BB962C8B-B14F-4D97-AF65-F5344CB8AC3E}">
        <p14:creationId xmlns:p14="http://schemas.microsoft.com/office/powerpoint/2010/main" val="10934459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491067"/>
            <a:ext cx="6781800" cy="924475"/>
          </a:xfrm>
        </p:spPr>
        <p:txBody>
          <a:bodyPr/>
          <a:lstStyle/>
          <a:p>
            <a:r>
              <a:rPr lang="en-US" b="1" dirty="0" smtClean="0"/>
              <a:t>Grounds on which abortion is permitted – Latin America</a:t>
            </a:r>
            <a:endParaRPr lang="en-US"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73138982"/>
              </p:ext>
            </p:extLst>
          </p:nvPr>
        </p:nvGraphicFramePr>
        <p:xfrm>
          <a:off x="1041143" y="1879606"/>
          <a:ext cx="7905750" cy="444182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rot="16200000">
            <a:off x="-1108389" y="3659806"/>
            <a:ext cx="3929731" cy="369332"/>
          </a:xfrm>
          <a:prstGeom prst="rect">
            <a:avLst/>
          </a:prstGeom>
          <a:noFill/>
        </p:spPr>
        <p:txBody>
          <a:bodyPr wrap="square" rtlCol="0">
            <a:spAutoFit/>
          </a:bodyPr>
          <a:lstStyle/>
          <a:p>
            <a:pPr algn="ctr"/>
            <a:r>
              <a:rPr lang="en-US" b="1" dirty="0" smtClean="0">
                <a:solidFill>
                  <a:srgbClr val="E2D6B5"/>
                </a:solidFill>
              </a:rPr>
              <a:t>Percentage of countries </a:t>
            </a:r>
            <a:endParaRPr lang="en-US" b="1" dirty="0">
              <a:solidFill>
                <a:srgbClr val="E2D6B5"/>
              </a:solidFill>
            </a:endParaRPr>
          </a:p>
        </p:txBody>
      </p:sp>
      <p:sp>
        <p:nvSpPr>
          <p:cNvPr id="7" name="Text Box 2"/>
          <p:cNvSpPr txBox="1">
            <a:spLocks noChangeArrowheads="1"/>
          </p:cNvSpPr>
          <p:nvPr/>
        </p:nvSpPr>
        <p:spPr bwMode="auto">
          <a:xfrm>
            <a:off x="171450" y="6428197"/>
            <a:ext cx="8763000" cy="332565"/>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0"/>
              </a:spcBef>
              <a:spcAft>
                <a:spcPts val="1000"/>
              </a:spcAft>
            </a:pPr>
            <a:r>
              <a:rPr lang="en-US" sz="1100" dirty="0" smtClean="0">
                <a:solidFill>
                  <a:srgbClr val="E2D6B5"/>
                </a:solidFill>
                <a:ea typeface="Calibri"/>
                <a:cs typeface="Andalus" pitchFamily="18" charset="-78"/>
              </a:rPr>
              <a:t>Module 1: Public Health &amp; Human Rights  </a:t>
            </a:r>
            <a:r>
              <a:rPr lang="en-US" sz="1100" dirty="0">
                <a:effectLst/>
                <a:ea typeface="Calibri"/>
                <a:cs typeface="Times New Roman"/>
              </a:rPr>
              <a:t> </a:t>
            </a:r>
          </a:p>
        </p:txBody>
      </p:sp>
      <p:pic>
        <p:nvPicPr>
          <p:cNvPr id="9" name="Picture Placeholder 4"/>
          <p:cNvPicPr>
            <a:picLocks noChangeAspect="1"/>
          </p:cNvPicPr>
          <p:nvPr/>
        </p:nvPicPr>
        <p:blipFill>
          <a:blip r:embed="rId4" cstate="print">
            <a:extLst>
              <a:ext uri="{28A0092B-C50C-407E-A947-70E740481C1C}">
                <a14:useLocalDpi xmlns:a14="http://schemas.microsoft.com/office/drawing/2010/main" val="0"/>
              </a:ext>
            </a:extLst>
          </a:blip>
          <a:srcRect l="16964" r="16964"/>
          <a:stretch>
            <a:fillRect/>
          </a:stretch>
        </p:blipFill>
        <p:spPr>
          <a:xfrm>
            <a:off x="401063" y="298994"/>
            <a:ext cx="1280160" cy="1280160"/>
          </a:xfrm>
          <a:prstGeom prst="ellipse">
            <a:avLst/>
          </a:prstGeom>
          <a:ln>
            <a:solidFill>
              <a:srgbClr val="FFC000"/>
            </a:solidFill>
          </a:ln>
        </p:spPr>
      </p:pic>
    </p:spTree>
    <p:extLst>
      <p:ext uri="{BB962C8B-B14F-4D97-AF65-F5344CB8AC3E}">
        <p14:creationId xmlns:p14="http://schemas.microsoft.com/office/powerpoint/2010/main" val="208630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491067"/>
            <a:ext cx="6591713" cy="924475"/>
          </a:xfrm>
        </p:spPr>
        <p:txBody>
          <a:bodyPr/>
          <a:lstStyle/>
          <a:p>
            <a:r>
              <a:rPr lang="en-US" b="1" dirty="0" smtClean="0"/>
              <a:t>Grounds on which abortion is permitted - Africa</a:t>
            </a:r>
            <a:endParaRPr lang="en-US"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589372697"/>
              </p:ext>
            </p:extLst>
          </p:nvPr>
        </p:nvGraphicFramePr>
        <p:xfrm>
          <a:off x="1041143" y="1879606"/>
          <a:ext cx="7905750" cy="444182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rot="16200000">
            <a:off x="-1108389" y="3659806"/>
            <a:ext cx="3929731" cy="369332"/>
          </a:xfrm>
          <a:prstGeom prst="rect">
            <a:avLst/>
          </a:prstGeom>
          <a:noFill/>
        </p:spPr>
        <p:txBody>
          <a:bodyPr wrap="square" rtlCol="0">
            <a:spAutoFit/>
          </a:bodyPr>
          <a:lstStyle/>
          <a:p>
            <a:pPr algn="ctr"/>
            <a:r>
              <a:rPr lang="en-US" b="1" dirty="0" smtClean="0">
                <a:solidFill>
                  <a:srgbClr val="E2D6B5"/>
                </a:solidFill>
              </a:rPr>
              <a:t>Percentage of countries </a:t>
            </a:r>
            <a:endParaRPr lang="en-US" b="1" dirty="0">
              <a:solidFill>
                <a:srgbClr val="E2D6B5"/>
              </a:solidFill>
            </a:endParaRPr>
          </a:p>
        </p:txBody>
      </p:sp>
      <p:sp>
        <p:nvSpPr>
          <p:cNvPr id="7" name="Text Box 2"/>
          <p:cNvSpPr txBox="1">
            <a:spLocks noChangeArrowheads="1"/>
          </p:cNvSpPr>
          <p:nvPr/>
        </p:nvSpPr>
        <p:spPr bwMode="auto">
          <a:xfrm>
            <a:off x="171450" y="6428197"/>
            <a:ext cx="8763000" cy="332565"/>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0"/>
              </a:spcBef>
              <a:spcAft>
                <a:spcPts val="1000"/>
              </a:spcAft>
            </a:pPr>
            <a:r>
              <a:rPr lang="en-US" sz="1100" dirty="0" smtClean="0">
                <a:solidFill>
                  <a:srgbClr val="E2D6B5"/>
                </a:solidFill>
                <a:ea typeface="Calibri"/>
                <a:cs typeface="Andalus" pitchFamily="18" charset="-78"/>
              </a:rPr>
              <a:t>Module 1: Public Health &amp; Human Rights  </a:t>
            </a:r>
            <a:r>
              <a:rPr lang="en-US" sz="1100" dirty="0">
                <a:effectLst/>
                <a:ea typeface="Calibri"/>
                <a:cs typeface="Times New Roman"/>
              </a:rPr>
              <a:t> </a:t>
            </a:r>
          </a:p>
        </p:txBody>
      </p:sp>
      <p:pic>
        <p:nvPicPr>
          <p:cNvPr id="8" name="Picture Placeholder 4"/>
          <p:cNvPicPr>
            <a:picLocks noChangeAspect="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384025" y="381000"/>
            <a:ext cx="1304318" cy="1280160"/>
          </a:xfrm>
          <a:prstGeom prst="ellipse">
            <a:avLst/>
          </a:prstGeom>
          <a:ln>
            <a:solidFill>
              <a:schemeClr val="lt1">
                <a:hueOff val="0"/>
                <a:satOff val="0"/>
                <a:lumOff val="0"/>
              </a:schemeClr>
            </a:solidFill>
          </a:ln>
        </p:spPr>
      </p:pic>
    </p:spTree>
    <p:extLst>
      <p:ext uri="{BB962C8B-B14F-4D97-AF65-F5344CB8AC3E}">
        <p14:creationId xmlns:p14="http://schemas.microsoft.com/office/powerpoint/2010/main" val="3760928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491067"/>
            <a:ext cx="6591713" cy="924475"/>
          </a:xfrm>
        </p:spPr>
        <p:txBody>
          <a:bodyPr/>
          <a:lstStyle/>
          <a:p>
            <a:r>
              <a:rPr lang="en-US" b="1" dirty="0" smtClean="0"/>
              <a:t>Grounds on which abortion is permitted</a:t>
            </a:r>
            <a:endParaRPr lang="en-US"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48503658"/>
              </p:ext>
            </p:extLst>
          </p:nvPr>
        </p:nvGraphicFramePr>
        <p:xfrm>
          <a:off x="1041143" y="1879606"/>
          <a:ext cx="7905750" cy="444182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rot="16200000">
            <a:off x="-1108389" y="3659806"/>
            <a:ext cx="3929731" cy="369332"/>
          </a:xfrm>
          <a:prstGeom prst="rect">
            <a:avLst/>
          </a:prstGeom>
          <a:noFill/>
        </p:spPr>
        <p:txBody>
          <a:bodyPr wrap="square" rtlCol="0">
            <a:spAutoFit/>
          </a:bodyPr>
          <a:lstStyle/>
          <a:p>
            <a:pPr algn="ctr"/>
            <a:r>
              <a:rPr lang="en-US" b="1" dirty="0" smtClean="0">
                <a:solidFill>
                  <a:srgbClr val="E2D6B5"/>
                </a:solidFill>
              </a:rPr>
              <a:t>Percentage of countries </a:t>
            </a:r>
            <a:endParaRPr lang="en-US" b="1" dirty="0">
              <a:solidFill>
                <a:srgbClr val="E2D6B5"/>
              </a:solidFill>
            </a:endParaRPr>
          </a:p>
        </p:txBody>
      </p:sp>
      <p:sp>
        <p:nvSpPr>
          <p:cNvPr id="7" name="Text Box 2"/>
          <p:cNvSpPr txBox="1">
            <a:spLocks noChangeArrowheads="1"/>
          </p:cNvSpPr>
          <p:nvPr/>
        </p:nvSpPr>
        <p:spPr bwMode="auto">
          <a:xfrm>
            <a:off x="171450" y="6428197"/>
            <a:ext cx="8763000" cy="332565"/>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0"/>
              </a:spcBef>
              <a:spcAft>
                <a:spcPts val="1000"/>
              </a:spcAft>
            </a:pPr>
            <a:r>
              <a:rPr lang="en-US" sz="1100" dirty="0" smtClean="0">
                <a:solidFill>
                  <a:srgbClr val="E2D6B5"/>
                </a:solidFill>
                <a:ea typeface="Calibri"/>
                <a:cs typeface="Andalus" pitchFamily="18" charset="-78"/>
              </a:rPr>
              <a:t>Module 1: Public Health &amp; Human Rights  </a:t>
            </a:r>
            <a:r>
              <a:rPr lang="en-US" sz="1100" dirty="0">
                <a:effectLst/>
                <a:ea typeface="Calibri"/>
                <a:cs typeface="Times New Roman"/>
              </a:rPr>
              <a:t> </a:t>
            </a:r>
          </a:p>
        </p:txBody>
      </p:sp>
      <p:pic>
        <p:nvPicPr>
          <p:cNvPr id="8" name="Picture Placeholder 4"/>
          <p:cNvPicPr>
            <a:picLocks noChangeAspect="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482995" y="457200"/>
            <a:ext cx="1304318" cy="1280160"/>
          </a:xfrm>
          <a:prstGeom prst="ellipse">
            <a:avLst/>
          </a:prstGeom>
          <a:ln>
            <a:solidFill>
              <a:schemeClr val="lt1">
                <a:hueOff val="0"/>
                <a:satOff val="0"/>
                <a:lumOff val="0"/>
              </a:schemeClr>
            </a:solidFill>
          </a:ln>
        </p:spPr>
      </p:pic>
    </p:spTree>
    <p:extLst>
      <p:ext uri="{BB962C8B-B14F-4D97-AF65-F5344CB8AC3E}">
        <p14:creationId xmlns:p14="http://schemas.microsoft.com/office/powerpoint/2010/main" val="40285098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61191" y="1981200"/>
            <a:ext cx="6953513" cy="4023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a:xfrm>
            <a:off x="1752600" y="604784"/>
            <a:ext cx="7690639" cy="924475"/>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1" dirty="0" smtClean="0"/>
              <a:t>Liberal abortion laws &amp; policies </a:t>
            </a:r>
            <a:r>
              <a:rPr lang="en-US" sz="2800" b="1" dirty="0" smtClean="0">
                <a:sym typeface="Wingdings"/>
              </a:rPr>
              <a:t> Lower abortion rates</a:t>
            </a:r>
            <a:endParaRPr lang="en-US" sz="2800" dirty="0"/>
          </a:p>
        </p:txBody>
      </p:sp>
      <p:sp>
        <p:nvSpPr>
          <p:cNvPr id="7" name="Text Box 2"/>
          <p:cNvSpPr txBox="1">
            <a:spLocks noChangeArrowheads="1"/>
          </p:cNvSpPr>
          <p:nvPr/>
        </p:nvSpPr>
        <p:spPr bwMode="auto">
          <a:xfrm>
            <a:off x="192232" y="6324600"/>
            <a:ext cx="8763000" cy="332565"/>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0"/>
              </a:spcBef>
              <a:spcAft>
                <a:spcPts val="1000"/>
              </a:spcAft>
            </a:pPr>
            <a:r>
              <a:rPr lang="en-US" sz="1100" dirty="0" smtClean="0">
                <a:solidFill>
                  <a:srgbClr val="E2D6B5"/>
                </a:solidFill>
                <a:ea typeface="Calibri"/>
                <a:cs typeface="Andalus" pitchFamily="18" charset="-78"/>
              </a:rPr>
              <a:t>Module 1: Public Health &amp; Human Rights  </a:t>
            </a:r>
            <a:r>
              <a:rPr lang="en-US" sz="1100" dirty="0">
                <a:effectLst/>
                <a:ea typeface="Calibri"/>
                <a:cs typeface="Times New Roman"/>
              </a:rPr>
              <a:t> </a:t>
            </a:r>
          </a:p>
        </p:txBody>
      </p:sp>
      <p:pic>
        <p:nvPicPr>
          <p:cNvPr id="8" name="Picture Placeholder 4"/>
          <p:cNvPicPr>
            <a:picLocks noChangeAspect="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211282" y="426941"/>
            <a:ext cx="1304318" cy="1280160"/>
          </a:xfrm>
          <a:prstGeom prst="ellipse">
            <a:avLst/>
          </a:prstGeom>
          <a:ln>
            <a:solidFill>
              <a:schemeClr val="lt1">
                <a:hueOff val="0"/>
                <a:satOff val="0"/>
                <a:lumOff val="0"/>
              </a:schemeClr>
            </a:solidFill>
          </a:ln>
        </p:spPr>
      </p:pic>
      <p:sp>
        <p:nvSpPr>
          <p:cNvPr id="2" name="TextBox 1"/>
          <p:cNvSpPr txBox="1"/>
          <p:nvPr/>
        </p:nvSpPr>
        <p:spPr>
          <a:xfrm>
            <a:off x="6004904" y="5744289"/>
            <a:ext cx="2209800" cy="246221"/>
          </a:xfrm>
          <a:prstGeom prst="rect">
            <a:avLst/>
          </a:prstGeom>
          <a:noFill/>
        </p:spPr>
        <p:txBody>
          <a:bodyPr wrap="square" rtlCol="0">
            <a:spAutoFit/>
          </a:bodyPr>
          <a:lstStyle/>
          <a:p>
            <a:r>
              <a:rPr lang="en-US" sz="1000" dirty="0">
                <a:solidFill>
                  <a:schemeClr val="bg1"/>
                </a:solidFill>
              </a:rPr>
              <a:t>(Geneva: WHO, 2011).</a:t>
            </a:r>
          </a:p>
        </p:txBody>
      </p:sp>
    </p:spTree>
    <p:extLst>
      <p:ext uri="{BB962C8B-B14F-4D97-AF65-F5344CB8AC3E}">
        <p14:creationId xmlns:p14="http://schemas.microsoft.com/office/powerpoint/2010/main" val="27898359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609600"/>
            <a:ext cx="7010400" cy="594142"/>
          </a:xfrm>
        </p:spPr>
        <p:txBody>
          <a:bodyPr>
            <a:noAutofit/>
          </a:bodyPr>
          <a:lstStyle/>
          <a:p>
            <a:pPr lvl="0"/>
            <a:r>
              <a:rPr lang="en-US" sz="2800" b="1" dirty="0"/>
              <a:t>Public Health </a:t>
            </a:r>
            <a:r>
              <a:rPr lang="en-US" sz="2800" b="1" dirty="0" smtClean="0"/>
              <a:t>&amp; Human Rights</a:t>
            </a:r>
            <a:endParaRPr lang="en-US" sz="2800" b="1" dirty="0"/>
          </a:p>
        </p:txBody>
      </p:sp>
      <p:sp>
        <p:nvSpPr>
          <p:cNvPr id="3" name="Text Placeholder 2"/>
          <p:cNvSpPr>
            <a:spLocks noGrp="1"/>
          </p:cNvSpPr>
          <p:nvPr>
            <p:ph type="body" sz="half" idx="2"/>
          </p:nvPr>
        </p:nvSpPr>
        <p:spPr>
          <a:xfrm>
            <a:off x="685800" y="2209800"/>
            <a:ext cx="3297954" cy="2530200"/>
          </a:xfrm>
        </p:spPr>
        <p:txBody>
          <a:bodyPr>
            <a:noAutofit/>
          </a:bodyPr>
          <a:lstStyle/>
          <a:p>
            <a:pPr lvl="0" defTabSz="1099337">
              <a:lnSpc>
                <a:spcPct val="90000"/>
              </a:lnSpc>
              <a:spcBef>
                <a:spcPct val="0"/>
              </a:spcBef>
              <a:spcAft>
                <a:spcPct val="10000"/>
              </a:spcAft>
              <a:buClr>
                <a:srgbClr val="E2D6B5"/>
              </a:buClr>
              <a:buSzPct val="120000"/>
              <a:defRPr/>
            </a:pPr>
            <a:r>
              <a:rPr lang="en-US" sz="2800" dirty="0" smtClean="0"/>
              <a:t>One </a:t>
            </a:r>
            <a:r>
              <a:rPr lang="en-US" sz="2800" dirty="0"/>
              <a:t>in four women who undergo unsafe abortion is likely to develop temporary or lifelong disability requiring medical </a:t>
            </a:r>
            <a:r>
              <a:rPr lang="en-US" sz="2800" dirty="0" smtClean="0"/>
              <a:t>care</a:t>
            </a:r>
            <a:endParaRPr lang="en-US" sz="2800" dirty="0"/>
          </a:p>
        </p:txBody>
      </p:sp>
      <p:pic>
        <p:nvPicPr>
          <p:cNvPr id="5" name="Picture Placeholder 4"/>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tretch>
            <a:fillRect/>
          </a:stretch>
        </p:blipFill>
        <p:spPr>
          <a:xfrm>
            <a:off x="4205652" y="1737360"/>
            <a:ext cx="1647095" cy="2468880"/>
          </a:xfrm>
          <a:ln w="44450">
            <a:solidFill>
              <a:srgbClr val="E28C05"/>
            </a:solidFill>
          </a:ln>
        </p:spPr>
      </p:pic>
      <p:sp>
        <p:nvSpPr>
          <p:cNvPr id="7" name="Text Box 2"/>
          <p:cNvSpPr txBox="1">
            <a:spLocks noChangeArrowheads="1"/>
          </p:cNvSpPr>
          <p:nvPr/>
        </p:nvSpPr>
        <p:spPr bwMode="auto">
          <a:xfrm>
            <a:off x="171450" y="6428197"/>
            <a:ext cx="8763000" cy="332565"/>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0"/>
              </a:spcBef>
              <a:spcAft>
                <a:spcPts val="1000"/>
              </a:spcAft>
            </a:pPr>
            <a:r>
              <a:rPr lang="en-US" sz="1100" dirty="0" smtClean="0">
                <a:solidFill>
                  <a:srgbClr val="E2D6B5"/>
                </a:solidFill>
                <a:ea typeface="Calibri"/>
                <a:cs typeface="Andalus" pitchFamily="18" charset="-78"/>
              </a:rPr>
              <a:t>Module 1: Public Health &amp; Human Rights  </a:t>
            </a:r>
            <a:r>
              <a:rPr lang="en-US" sz="1100" dirty="0">
                <a:effectLst/>
                <a:ea typeface="Calibri"/>
                <a:cs typeface="Times New Roman"/>
              </a:rPr>
              <a:t> </a:t>
            </a:r>
          </a:p>
        </p:txBody>
      </p:sp>
      <p:pic>
        <p:nvPicPr>
          <p:cNvPr id="6" name="Picture Placeholder 4"/>
          <p:cNvPicPr>
            <a:picLocks noChangeAspect="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5181600" y="3504351"/>
            <a:ext cx="2560320" cy="2512902"/>
          </a:xfrm>
          <a:prstGeom prst="ellipse">
            <a:avLst/>
          </a:prstGeom>
          <a:ln w="44450">
            <a:solidFill>
              <a:srgbClr val="E28C05"/>
            </a:solidFill>
          </a:ln>
        </p:spPr>
      </p:pic>
      <p:sp>
        <p:nvSpPr>
          <p:cNvPr id="8" name="Oval 7"/>
          <p:cNvSpPr>
            <a:spLocks noChangeAspect="1"/>
          </p:cNvSpPr>
          <p:nvPr/>
        </p:nvSpPr>
        <p:spPr>
          <a:xfrm>
            <a:off x="6309360" y="1828800"/>
            <a:ext cx="2286000" cy="2286000"/>
          </a:xfrm>
          <a:prstGeom prst="ellipse">
            <a:avLst/>
          </a:prstGeom>
          <a:blipFill>
            <a:blip r:embed="rId6" cstate="print">
              <a:extLst>
                <a:ext uri="{28A0092B-C50C-407E-A947-70E740481C1C}">
                  <a14:useLocalDpi xmlns:a14="http://schemas.microsoft.com/office/drawing/2010/main" val="0"/>
                </a:ext>
              </a:extLst>
            </a:blip>
            <a:srcRect/>
            <a:stretch>
              <a:fillRect l="-25000" r="-25000"/>
            </a:stretch>
          </a:blipFill>
          <a:ln w="28575">
            <a:solidFill>
              <a:srgbClr val="E28C05"/>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17016074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476865" y="1985123"/>
            <a:ext cx="4171335" cy="2530200"/>
          </a:xfrm>
        </p:spPr>
        <p:txBody>
          <a:bodyPr>
            <a:noAutofit/>
          </a:bodyPr>
          <a:lstStyle/>
          <a:p>
            <a:pPr marL="457200" indent="-457200">
              <a:buClr>
                <a:schemeClr val="tx1"/>
              </a:buClr>
              <a:buSzPct val="130000"/>
              <a:buFont typeface="Arial" pitchFamily="34" charset="0"/>
              <a:buChar char="•"/>
            </a:pPr>
            <a:r>
              <a:rPr lang="en-US" sz="3200" dirty="0" smtClean="0"/>
              <a:t>Audiences</a:t>
            </a:r>
          </a:p>
          <a:p>
            <a:pPr marL="171450" indent="-171450">
              <a:buClr>
                <a:srgbClr val="E2D6B5"/>
              </a:buClr>
              <a:buSzPct val="120000"/>
              <a:buFont typeface="Arial" pitchFamily="34" charset="0"/>
              <a:buChar char="•"/>
            </a:pPr>
            <a:endParaRPr lang="en-US" sz="800" dirty="0" smtClean="0"/>
          </a:p>
          <a:p>
            <a:pPr marL="457200" indent="-457200">
              <a:buClr>
                <a:schemeClr val="tx1"/>
              </a:buClr>
              <a:buSzPct val="130000"/>
              <a:buFont typeface="Arial" pitchFamily="34" charset="0"/>
              <a:buChar char="•"/>
            </a:pPr>
            <a:r>
              <a:rPr lang="en-US" sz="3200" dirty="0" smtClean="0"/>
              <a:t>Method of development</a:t>
            </a:r>
          </a:p>
          <a:p>
            <a:pPr marL="171450" indent="-171450">
              <a:buClr>
                <a:srgbClr val="E2D6B5"/>
              </a:buClr>
              <a:buSzPct val="120000"/>
              <a:buFont typeface="Arial" pitchFamily="34" charset="0"/>
              <a:buChar char="•"/>
            </a:pPr>
            <a:endParaRPr lang="en-US" sz="800" dirty="0" smtClean="0"/>
          </a:p>
          <a:p>
            <a:pPr marL="457200" indent="-457200">
              <a:buClr>
                <a:schemeClr val="tx1"/>
              </a:buClr>
              <a:buSzPct val="130000"/>
              <a:buFont typeface="Arial" pitchFamily="34" charset="0"/>
              <a:buChar char="•"/>
            </a:pPr>
            <a:r>
              <a:rPr lang="en-US" sz="3200" dirty="0" smtClean="0"/>
              <a:t>Highlights of new information</a:t>
            </a:r>
            <a:endParaRPr lang="en-US" sz="3200" i="1" dirty="0"/>
          </a:p>
        </p:txBody>
      </p:sp>
      <p:sp>
        <p:nvSpPr>
          <p:cNvPr id="6" name="Title 6"/>
          <p:cNvSpPr txBox="1">
            <a:spLocks/>
          </p:cNvSpPr>
          <p:nvPr/>
        </p:nvSpPr>
        <p:spPr>
          <a:xfrm>
            <a:off x="457200" y="497840"/>
            <a:ext cx="7124700" cy="6096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b="1" dirty="0"/>
              <a:t>Introduction</a:t>
            </a:r>
          </a:p>
        </p:txBody>
      </p:sp>
      <p:sp>
        <p:nvSpPr>
          <p:cNvPr id="7" name="Text Box 2"/>
          <p:cNvSpPr txBox="1">
            <a:spLocks noChangeArrowheads="1"/>
          </p:cNvSpPr>
          <p:nvPr/>
        </p:nvSpPr>
        <p:spPr bwMode="auto">
          <a:xfrm>
            <a:off x="152400" y="6421623"/>
            <a:ext cx="3124200" cy="290918"/>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0"/>
              </a:spcBef>
              <a:spcAft>
                <a:spcPts val="1000"/>
              </a:spcAft>
            </a:pPr>
            <a:r>
              <a:rPr lang="en-US" sz="1100" dirty="0" smtClean="0">
                <a:solidFill>
                  <a:srgbClr val="E2D6B5"/>
                </a:solidFill>
                <a:ea typeface="Calibri"/>
                <a:cs typeface="Andalus" pitchFamily="18" charset="-78"/>
              </a:rPr>
              <a:t>Introduction </a:t>
            </a:r>
            <a:endParaRPr lang="en-US" sz="1100" dirty="0">
              <a:solidFill>
                <a:srgbClr val="E2D6B5"/>
              </a:solidFill>
              <a:effectLst/>
              <a:ea typeface="Calibri"/>
              <a:cs typeface="Andalus" pitchFamily="18" charset="-78"/>
            </a:endParaRPr>
          </a:p>
          <a:p>
            <a:pPr marL="0" marR="0">
              <a:lnSpc>
                <a:spcPct val="115000"/>
              </a:lnSpc>
              <a:spcBef>
                <a:spcPts val="0"/>
              </a:spcBef>
              <a:spcAft>
                <a:spcPts val="1000"/>
              </a:spcAft>
            </a:pPr>
            <a:r>
              <a:rPr lang="en-US" sz="1100" dirty="0">
                <a:effectLst/>
                <a:latin typeface="Calibri"/>
                <a:ea typeface="Calibri"/>
                <a:cs typeface="Times New Roman"/>
              </a:rPr>
              <a:t> </a:t>
            </a:r>
          </a:p>
        </p:txBody>
      </p:sp>
      <p:pic>
        <p:nvPicPr>
          <p:cNvPr id="8" name="Picture Placeholder 8"/>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l="3468" r="3468" b="17015"/>
          <a:stretch/>
        </p:blipFill>
        <p:spPr>
          <a:xfrm>
            <a:off x="4800600" y="1676400"/>
            <a:ext cx="3191189" cy="3147646"/>
          </a:xfrm>
          <a:prstGeom prst="ellipse">
            <a:avLst/>
          </a:prstGeom>
          <a:ln w="12700">
            <a:solidFill>
              <a:schemeClr val="tx2">
                <a:lumMod val="75000"/>
              </a:schemeClr>
            </a:solidFill>
          </a:ln>
          <a:effectLst>
            <a:glow rad="127000">
              <a:srgbClr val="FCCD80">
                <a:alpha val="94000"/>
              </a:srgbClr>
            </a:glow>
          </a:effectLst>
        </p:spPr>
      </p:pic>
    </p:spTree>
    <p:extLst>
      <p:ext uri="{BB962C8B-B14F-4D97-AF65-F5344CB8AC3E}">
        <p14:creationId xmlns:p14="http://schemas.microsoft.com/office/powerpoint/2010/main" val="14466920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905000"/>
            <a:ext cx="2865656" cy="4419600"/>
          </a:xfrm>
        </p:spPr>
        <p:txBody>
          <a:bodyPr>
            <a:normAutofit fontScale="92500" lnSpcReduction="10000"/>
          </a:bodyPr>
          <a:lstStyle/>
          <a:p>
            <a:pPr>
              <a:buClr>
                <a:schemeClr val="tx1"/>
              </a:buClr>
              <a:buSzPct val="130000"/>
              <a:buFont typeface="Arial" pitchFamily="34" charset="0"/>
              <a:buChar char="•"/>
            </a:pPr>
            <a:r>
              <a:rPr lang="en-US" sz="2400" b="1" dirty="0" smtClean="0"/>
              <a:t>$23 million </a:t>
            </a:r>
            <a:r>
              <a:rPr lang="en-US" sz="2000" dirty="0" smtClean="0">
                <a:sym typeface="Wingdings"/>
              </a:rPr>
              <a:t> </a:t>
            </a:r>
            <a:r>
              <a:rPr lang="en-US" sz="1900" dirty="0" smtClean="0">
                <a:sym typeface="Wingdings"/>
              </a:rPr>
              <a:t>minor complications at PHC level</a:t>
            </a:r>
            <a:endParaRPr lang="en-US" sz="2000" dirty="0" smtClean="0">
              <a:sym typeface="Wingdings"/>
            </a:endParaRPr>
          </a:p>
          <a:p>
            <a:pPr>
              <a:buClr>
                <a:srgbClr val="E2D6B5"/>
              </a:buClr>
              <a:buSzPct val="130000"/>
              <a:buFont typeface="Arial" pitchFamily="34" charset="0"/>
              <a:buChar char="•"/>
            </a:pPr>
            <a:endParaRPr lang="en-US" sz="1400" dirty="0" smtClean="0">
              <a:sym typeface="Wingdings"/>
            </a:endParaRPr>
          </a:p>
          <a:p>
            <a:pPr>
              <a:buClr>
                <a:schemeClr val="tx1"/>
              </a:buClr>
              <a:buSzPct val="130000"/>
              <a:buFont typeface="Arial" pitchFamily="34" charset="0"/>
              <a:buChar char="•"/>
            </a:pPr>
            <a:r>
              <a:rPr lang="en-US" sz="2400" b="1" dirty="0" smtClean="0">
                <a:sym typeface="Wingdings"/>
              </a:rPr>
              <a:t>$200 million </a:t>
            </a:r>
            <a:r>
              <a:rPr lang="en-US" sz="2000" b="1" dirty="0" smtClean="0">
                <a:sym typeface="Wingdings"/>
              </a:rPr>
              <a:t> </a:t>
            </a:r>
            <a:r>
              <a:rPr lang="en-US" sz="1900" dirty="0">
                <a:sym typeface="Wingdings"/>
              </a:rPr>
              <a:t>o</a:t>
            </a:r>
            <a:r>
              <a:rPr lang="en-US" sz="1900" dirty="0" smtClean="0">
                <a:sym typeface="Wingdings"/>
              </a:rPr>
              <a:t>ut-of-pocket expenses</a:t>
            </a:r>
          </a:p>
          <a:p>
            <a:pPr>
              <a:buClr>
                <a:srgbClr val="E2D6B5"/>
              </a:buClr>
              <a:buSzPct val="130000"/>
              <a:buFont typeface="Arial" pitchFamily="34" charset="0"/>
              <a:buChar char="•"/>
            </a:pPr>
            <a:endParaRPr lang="en-US" sz="1400" dirty="0" smtClean="0">
              <a:sym typeface="Wingdings"/>
            </a:endParaRPr>
          </a:p>
          <a:p>
            <a:pPr>
              <a:buClr>
                <a:schemeClr val="tx1"/>
              </a:buClr>
              <a:buSzPct val="130000"/>
              <a:buFont typeface="Arial" pitchFamily="34" charset="0"/>
              <a:buChar char="•"/>
            </a:pPr>
            <a:r>
              <a:rPr lang="en-US" sz="2400" b="1" dirty="0" smtClean="0">
                <a:sym typeface="Wingdings"/>
              </a:rPr>
              <a:t>$930 </a:t>
            </a:r>
            <a:r>
              <a:rPr lang="en-US" sz="2400" b="1" dirty="0">
                <a:sym typeface="Wingdings"/>
              </a:rPr>
              <a:t>million</a:t>
            </a:r>
            <a:r>
              <a:rPr lang="en-US" sz="2400" dirty="0" smtClean="0">
                <a:sym typeface="Wingdings"/>
              </a:rPr>
              <a:t>         </a:t>
            </a:r>
            <a:r>
              <a:rPr lang="en-US" sz="1900" dirty="0" smtClean="0">
                <a:sym typeface="Wingdings"/>
              </a:rPr>
              <a:t>lost income </a:t>
            </a:r>
            <a:endParaRPr lang="en-US" sz="2400" dirty="0" smtClean="0">
              <a:sym typeface="Wingdings"/>
            </a:endParaRPr>
          </a:p>
          <a:p>
            <a:pPr>
              <a:buClr>
                <a:srgbClr val="E2D6B5"/>
              </a:buClr>
              <a:buSzPct val="130000"/>
              <a:buFont typeface="Arial" pitchFamily="34" charset="0"/>
              <a:buChar char="•"/>
            </a:pPr>
            <a:endParaRPr lang="en-US" sz="1400" dirty="0" smtClean="0">
              <a:sym typeface="Wingdings"/>
            </a:endParaRPr>
          </a:p>
          <a:p>
            <a:pPr>
              <a:buClr>
                <a:schemeClr val="tx1"/>
              </a:buClr>
              <a:buSzPct val="130000"/>
              <a:buFont typeface="Arial" pitchFamily="34" charset="0"/>
              <a:buChar char="•"/>
            </a:pPr>
            <a:r>
              <a:rPr lang="en-US" sz="2400" b="1" dirty="0" smtClean="0">
                <a:sym typeface="Wingdings"/>
              </a:rPr>
              <a:t>$6 billion    </a:t>
            </a:r>
            <a:r>
              <a:rPr lang="en-US" sz="1900" dirty="0" smtClean="0">
                <a:sym typeface="Wingdings"/>
              </a:rPr>
              <a:t>postabortion infertility</a:t>
            </a:r>
            <a:endParaRPr lang="en-US" sz="2000"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2801" y="1905000"/>
            <a:ext cx="5332911" cy="4206240"/>
          </a:xfrm>
          <a:prstGeom prst="rect">
            <a:avLst/>
          </a:prstGeom>
          <a:noFill/>
          <a:ln w="9525">
            <a:solidFill>
              <a:srgbClr val="FFC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p:cNvSpPr txBox="1">
            <a:spLocks/>
          </p:cNvSpPr>
          <p:nvPr/>
        </p:nvSpPr>
        <p:spPr>
          <a:xfrm>
            <a:off x="1785040" y="467600"/>
            <a:ext cx="6900672" cy="924475"/>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lvl="1" defTabSz="457200">
              <a:spcBef>
                <a:spcPct val="0"/>
              </a:spcBef>
            </a:pPr>
            <a:r>
              <a:rPr lang="en-US" sz="3200" b="1" dirty="0">
                <a:solidFill>
                  <a:schemeClr val="tx1"/>
                </a:solidFill>
              </a:rPr>
              <a:t>Unsafe abortion is </a:t>
            </a:r>
            <a:r>
              <a:rPr lang="en-US" sz="3200" b="1" dirty="0" smtClean="0">
                <a:solidFill>
                  <a:schemeClr val="tx1"/>
                </a:solidFill>
              </a:rPr>
              <a:t>costly</a:t>
            </a:r>
            <a:r>
              <a:rPr lang="en-US" sz="2800" i="1" dirty="0" smtClean="0">
                <a:solidFill>
                  <a:srgbClr val="E2D6B5"/>
                </a:solidFill>
              </a:rPr>
              <a:t> </a:t>
            </a:r>
            <a:endParaRPr lang="en-US" sz="2800" i="1" dirty="0">
              <a:solidFill>
                <a:srgbClr val="E2D6B5"/>
              </a:solidFill>
            </a:endParaRPr>
          </a:p>
        </p:txBody>
      </p:sp>
      <p:sp>
        <p:nvSpPr>
          <p:cNvPr id="7" name="Text Box 2"/>
          <p:cNvSpPr txBox="1">
            <a:spLocks noChangeArrowheads="1"/>
          </p:cNvSpPr>
          <p:nvPr/>
        </p:nvSpPr>
        <p:spPr bwMode="auto">
          <a:xfrm>
            <a:off x="171450" y="6428197"/>
            <a:ext cx="8763000" cy="332565"/>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0"/>
              </a:spcBef>
              <a:spcAft>
                <a:spcPts val="1000"/>
              </a:spcAft>
            </a:pPr>
            <a:r>
              <a:rPr lang="en-US" sz="1100" dirty="0" smtClean="0">
                <a:solidFill>
                  <a:srgbClr val="E2D6B5"/>
                </a:solidFill>
                <a:ea typeface="Calibri"/>
                <a:cs typeface="Andalus" pitchFamily="18" charset="-78"/>
              </a:rPr>
              <a:t>Module 1: Public Health &amp; Human Rights  </a:t>
            </a:r>
            <a:r>
              <a:rPr lang="en-US" sz="1100" dirty="0">
                <a:effectLst/>
                <a:ea typeface="Calibri"/>
                <a:cs typeface="Times New Roman"/>
              </a:rPr>
              <a:t> </a:t>
            </a:r>
          </a:p>
        </p:txBody>
      </p:sp>
      <p:pic>
        <p:nvPicPr>
          <p:cNvPr id="9" name="Picture Placeholder 4"/>
          <p:cNvPicPr>
            <a:picLocks noChangeAspect="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290209" y="433825"/>
            <a:ext cx="1304318" cy="1280160"/>
          </a:xfrm>
          <a:prstGeom prst="ellipse">
            <a:avLst/>
          </a:prstGeom>
          <a:ln>
            <a:solidFill>
              <a:schemeClr val="lt1">
                <a:hueOff val="0"/>
                <a:satOff val="0"/>
                <a:lumOff val="0"/>
              </a:schemeClr>
            </a:solidFill>
          </a:ln>
        </p:spPr>
      </p:pic>
    </p:spTree>
    <p:extLst>
      <p:ext uri="{BB962C8B-B14F-4D97-AF65-F5344CB8AC3E}">
        <p14:creationId xmlns:p14="http://schemas.microsoft.com/office/powerpoint/2010/main" val="28150911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6772" y="1905000"/>
            <a:ext cx="2408456" cy="3933825"/>
          </a:xfrm>
        </p:spPr>
        <p:txBody>
          <a:bodyPr>
            <a:normAutofit fontScale="40000" lnSpcReduction="20000"/>
          </a:bodyPr>
          <a:lstStyle/>
          <a:p>
            <a:pPr>
              <a:buClr>
                <a:srgbClr val="E2D6B5"/>
              </a:buClr>
              <a:buSzPct val="130000"/>
              <a:buFont typeface="Arial" pitchFamily="34" charset="0"/>
              <a:buChar char="•"/>
            </a:pPr>
            <a:r>
              <a:rPr lang="en-US" sz="5500" b="1" dirty="0" smtClean="0"/>
              <a:t>$2.6 million    </a:t>
            </a:r>
            <a:r>
              <a:rPr lang="en-US" sz="4500" dirty="0" smtClean="0">
                <a:sym typeface="Wingdings"/>
              </a:rPr>
              <a:t>cost of unsafe abortion to the Mexico City health system </a:t>
            </a:r>
            <a:endParaRPr lang="en-US" sz="4800" dirty="0" smtClean="0">
              <a:sym typeface="Wingdings"/>
            </a:endParaRPr>
          </a:p>
          <a:p>
            <a:pPr>
              <a:buClr>
                <a:srgbClr val="E2D6B5"/>
              </a:buClr>
              <a:buSzPct val="130000"/>
              <a:buFont typeface="Arial" pitchFamily="34" charset="0"/>
              <a:buChar char="•"/>
            </a:pPr>
            <a:endParaRPr lang="en-US" sz="4500" dirty="0" smtClean="0">
              <a:sym typeface="Wingdings"/>
            </a:endParaRPr>
          </a:p>
          <a:p>
            <a:pPr>
              <a:buClr>
                <a:srgbClr val="E2D6B5"/>
              </a:buClr>
              <a:buSzPct val="130000"/>
              <a:buFont typeface="Arial" pitchFamily="34" charset="0"/>
              <a:buChar char="•"/>
            </a:pPr>
            <a:r>
              <a:rPr lang="en-US" sz="5500" b="1" dirty="0" smtClean="0"/>
              <a:t>$1.7 million </a:t>
            </a:r>
            <a:r>
              <a:rPr lang="en-US" sz="4500" dirty="0" smtClean="0">
                <a:sym typeface="Wingdings"/>
              </a:rPr>
              <a:t>potential annual savings by increasing access to safe abortion</a:t>
            </a:r>
          </a:p>
          <a:p>
            <a:pPr>
              <a:buClr>
                <a:srgbClr val="E2D6B5"/>
              </a:buClr>
              <a:buSzPct val="130000"/>
              <a:buFont typeface="Arial" pitchFamily="34" charset="0"/>
              <a:buChar char="•"/>
            </a:pPr>
            <a:endParaRPr lang="en-US" sz="2000" dirty="0"/>
          </a:p>
        </p:txBody>
      </p:sp>
      <p:sp>
        <p:nvSpPr>
          <p:cNvPr id="5" name="Title 1"/>
          <p:cNvSpPr txBox="1">
            <a:spLocks/>
          </p:cNvSpPr>
          <p:nvPr/>
        </p:nvSpPr>
        <p:spPr>
          <a:xfrm>
            <a:off x="1981200" y="561890"/>
            <a:ext cx="7315200" cy="924475"/>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000" b="1" dirty="0" smtClean="0">
                <a:solidFill>
                  <a:schemeClr val="tx1"/>
                </a:solidFill>
              </a:rPr>
              <a:t>Safe abortion is cost saving</a:t>
            </a:r>
            <a:endParaRPr lang="en-US" sz="3000" b="1" dirty="0">
              <a:solidFill>
                <a:schemeClr val="tx1"/>
              </a:solidFill>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0400" y="1486365"/>
            <a:ext cx="5414796" cy="3931920"/>
          </a:xfrm>
          <a:prstGeom prst="rect">
            <a:avLst/>
          </a:prstGeom>
          <a:noFill/>
          <a:ln w="9525">
            <a:solidFill>
              <a:srgbClr val="FFC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2"/>
          <p:cNvSpPr txBox="1">
            <a:spLocks noChangeArrowheads="1"/>
          </p:cNvSpPr>
          <p:nvPr/>
        </p:nvSpPr>
        <p:spPr bwMode="auto">
          <a:xfrm>
            <a:off x="171450" y="6428197"/>
            <a:ext cx="8763000" cy="332565"/>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0"/>
              </a:spcBef>
              <a:spcAft>
                <a:spcPts val="1000"/>
              </a:spcAft>
            </a:pPr>
            <a:r>
              <a:rPr lang="en-US" sz="1100" dirty="0" smtClean="0">
                <a:solidFill>
                  <a:srgbClr val="E2D6B5"/>
                </a:solidFill>
                <a:ea typeface="Calibri"/>
                <a:cs typeface="Andalus" pitchFamily="18" charset="-78"/>
              </a:rPr>
              <a:t>Module 1: Public Health &amp; Human Rights  </a:t>
            </a:r>
            <a:r>
              <a:rPr lang="en-US" sz="1100" dirty="0">
                <a:effectLst/>
                <a:ea typeface="Calibri"/>
                <a:cs typeface="Times New Roman"/>
              </a:rPr>
              <a:t> </a:t>
            </a:r>
          </a:p>
        </p:txBody>
      </p:sp>
      <p:pic>
        <p:nvPicPr>
          <p:cNvPr id="7" name="Picture Placeholder 4"/>
          <p:cNvPicPr>
            <a:picLocks noChangeAspect="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314932" y="384047"/>
            <a:ext cx="1304318" cy="1280160"/>
          </a:xfrm>
          <a:prstGeom prst="ellipse">
            <a:avLst/>
          </a:prstGeom>
          <a:ln>
            <a:solidFill>
              <a:schemeClr val="lt1">
                <a:hueOff val="0"/>
                <a:satOff val="0"/>
                <a:lumOff val="0"/>
              </a:schemeClr>
            </a:solidFill>
          </a:ln>
        </p:spPr>
      </p:pic>
    </p:spTree>
    <p:extLst>
      <p:ext uri="{BB962C8B-B14F-4D97-AF65-F5344CB8AC3E}">
        <p14:creationId xmlns:p14="http://schemas.microsoft.com/office/powerpoint/2010/main" val="197550938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1981200" y="855258"/>
            <a:ext cx="7570366" cy="609600"/>
          </a:xfrm>
        </p:spPr>
        <p:txBody>
          <a:bodyPr/>
          <a:lstStyle/>
          <a:p>
            <a:pPr marL="457200" indent="-457200"/>
            <a:r>
              <a:rPr lang="en-US" b="1" dirty="0" smtClean="0"/>
              <a:t> </a:t>
            </a:r>
            <a:r>
              <a:rPr lang="en-US" b="1" dirty="0"/>
              <a:t>Clear and </a:t>
            </a:r>
            <a:r>
              <a:rPr lang="en-US" b="1" dirty="0" smtClean="0"/>
              <a:t>Unambiguous</a:t>
            </a:r>
            <a:endParaRPr lang="en-US" b="1" dirty="0"/>
          </a:p>
        </p:txBody>
      </p:sp>
      <p:sp>
        <p:nvSpPr>
          <p:cNvPr id="16" name="Freeform 15"/>
          <p:cNvSpPr/>
          <p:nvPr/>
        </p:nvSpPr>
        <p:spPr>
          <a:xfrm>
            <a:off x="10972800" y="100524"/>
            <a:ext cx="4973486" cy="838909"/>
          </a:xfrm>
          <a:custGeom>
            <a:avLst/>
            <a:gdLst>
              <a:gd name="connsiteX0" fmla="*/ 0 w 4973486"/>
              <a:gd name="connsiteY0" fmla="*/ 0 h 838909"/>
              <a:gd name="connsiteX1" fmla="*/ 4973486 w 4973486"/>
              <a:gd name="connsiteY1" fmla="*/ 0 h 838909"/>
              <a:gd name="connsiteX2" fmla="*/ 4973486 w 4973486"/>
              <a:gd name="connsiteY2" fmla="*/ 838909 h 838909"/>
              <a:gd name="connsiteX3" fmla="*/ 0 w 4973486"/>
              <a:gd name="connsiteY3" fmla="*/ 838909 h 838909"/>
              <a:gd name="connsiteX4" fmla="*/ 0 w 4973486"/>
              <a:gd name="connsiteY4" fmla="*/ 0 h 838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3486" h="838909">
                <a:moveTo>
                  <a:pt x="0" y="0"/>
                </a:moveTo>
                <a:lnTo>
                  <a:pt x="4973486" y="0"/>
                </a:lnTo>
                <a:lnTo>
                  <a:pt x="4973486" y="838909"/>
                </a:lnTo>
                <a:lnTo>
                  <a:pt x="0" y="83890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0480" tIns="30480" rIns="30480" bIns="30480" numCol="1" spcCol="1270" anchor="ctr" anchorCtr="0">
            <a:noAutofit/>
          </a:bodyPr>
          <a:lstStyle/>
          <a:p>
            <a:pPr lvl="0" algn="l" defTabSz="1066800">
              <a:lnSpc>
                <a:spcPct val="90000"/>
              </a:lnSpc>
              <a:spcBef>
                <a:spcPct val="0"/>
              </a:spcBef>
              <a:spcAft>
                <a:spcPct val="10000"/>
              </a:spcAft>
            </a:pPr>
            <a:endParaRPr lang="en-US" sz="2400" kern="1200" dirty="0">
              <a:solidFill>
                <a:srgbClr val="E2D6B5"/>
              </a:solidFill>
            </a:endParaRPr>
          </a:p>
        </p:txBody>
      </p:sp>
      <p:sp>
        <p:nvSpPr>
          <p:cNvPr id="18" name="Freeform 17"/>
          <p:cNvSpPr/>
          <p:nvPr/>
        </p:nvSpPr>
        <p:spPr>
          <a:xfrm>
            <a:off x="3809992" y="4469318"/>
            <a:ext cx="4470161" cy="683814"/>
          </a:xfrm>
          <a:custGeom>
            <a:avLst/>
            <a:gdLst>
              <a:gd name="connsiteX0" fmla="*/ 0 w 4470161"/>
              <a:gd name="connsiteY0" fmla="*/ 0 h 683814"/>
              <a:gd name="connsiteX1" fmla="*/ 4470161 w 4470161"/>
              <a:gd name="connsiteY1" fmla="*/ 0 h 683814"/>
              <a:gd name="connsiteX2" fmla="*/ 4470161 w 4470161"/>
              <a:gd name="connsiteY2" fmla="*/ 683814 h 683814"/>
              <a:gd name="connsiteX3" fmla="*/ 0 w 4470161"/>
              <a:gd name="connsiteY3" fmla="*/ 683814 h 683814"/>
              <a:gd name="connsiteX4" fmla="*/ 0 w 4470161"/>
              <a:gd name="connsiteY4" fmla="*/ 0 h 683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0161" h="683814">
                <a:moveTo>
                  <a:pt x="0" y="0"/>
                </a:moveTo>
                <a:lnTo>
                  <a:pt x="4470161" y="0"/>
                </a:lnTo>
                <a:lnTo>
                  <a:pt x="4470161" y="683814"/>
                </a:lnTo>
                <a:lnTo>
                  <a:pt x="0" y="6838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0480" tIns="30480" rIns="30480" bIns="30480" numCol="1" spcCol="1270" anchor="ctr" anchorCtr="0">
            <a:noAutofit/>
          </a:bodyPr>
          <a:lstStyle/>
          <a:p>
            <a:pPr lvl="0" algn="l" defTabSz="1066800">
              <a:lnSpc>
                <a:spcPct val="90000"/>
              </a:lnSpc>
              <a:spcBef>
                <a:spcPct val="0"/>
              </a:spcBef>
              <a:spcAft>
                <a:spcPct val="10000"/>
              </a:spcAft>
            </a:pPr>
            <a:endParaRPr lang="en-US" sz="2400" kern="1200" dirty="0">
              <a:solidFill>
                <a:srgbClr val="E2D6B5"/>
              </a:solidFill>
            </a:endParaRPr>
          </a:p>
        </p:txBody>
      </p:sp>
      <p:sp>
        <p:nvSpPr>
          <p:cNvPr id="2" name="TextBox 1"/>
          <p:cNvSpPr txBox="1"/>
          <p:nvPr/>
        </p:nvSpPr>
        <p:spPr>
          <a:xfrm>
            <a:off x="791040" y="2438400"/>
            <a:ext cx="7810644" cy="3422475"/>
          </a:xfrm>
          <a:prstGeom prst="rect">
            <a:avLst/>
          </a:prstGeom>
          <a:noFill/>
          <a:ln>
            <a:noFill/>
          </a:ln>
        </p:spPr>
        <p:txBody>
          <a:bodyPr wrap="square" rtlCol="0">
            <a:spAutoFit/>
          </a:bodyPr>
          <a:lstStyle/>
          <a:p>
            <a:pPr lvl="0" algn="ctr" defTabSz="1066800">
              <a:lnSpc>
                <a:spcPct val="150000"/>
              </a:lnSpc>
              <a:spcBef>
                <a:spcPct val="0"/>
              </a:spcBef>
              <a:spcAft>
                <a:spcPct val="10000"/>
              </a:spcAft>
              <a:buClr>
                <a:srgbClr val="E2D6B5"/>
              </a:buClr>
              <a:buSzPct val="120000"/>
            </a:pPr>
            <a:r>
              <a:rPr lang="en-US" sz="2600" dirty="0" smtClean="0">
                <a:solidFill>
                  <a:srgbClr val="E2D6B5"/>
                </a:solidFill>
              </a:rPr>
              <a:t>“</a:t>
            </a:r>
            <a:r>
              <a:rPr lang="en-US" sz="2600" dirty="0"/>
              <a:t>As a preventable cause of maternal mortality and </a:t>
            </a:r>
            <a:r>
              <a:rPr lang="en-US" sz="2600" dirty="0" smtClean="0"/>
              <a:t>morbidity </a:t>
            </a:r>
          </a:p>
          <a:p>
            <a:pPr lvl="0" algn="ctr" defTabSz="1066800">
              <a:lnSpc>
                <a:spcPct val="150000"/>
              </a:lnSpc>
              <a:spcBef>
                <a:spcPct val="0"/>
              </a:spcBef>
              <a:spcAft>
                <a:spcPct val="10000"/>
              </a:spcAft>
              <a:buClr>
                <a:srgbClr val="E2D6B5"/>
              </a:buClr>
              <a:buSzPct val="120000"/>
            </a:pPr>
            <a:r>
              <a:rPr lang="en-US" sz="2600" dirty="0" smtClean="0"/>
              <a:t>unsafe </a:t>
            </a:r>
            <a:r>
              <a:rPr lang="en-US" sz="2600" dirty="0"/>
              <a:t>abortion must be  dealt with as part of the </a:t>
            </a:r>
            <a:r>
              <a:rPr lang="en-US" sz="2600" dirty="0" smtClean="0"/>
              <a:t>MDG on </a:t>
            </a:r>
            <a:r>
              <a:rPr lang="en-US" sz="2600" dirty="0"/>
              <a:t>improving maternal health and other international development </a:t>
            </a:r>
            <a:r>
              <a:rPr lang="en-US" sz="2600" dirty="0" smtClean="0"/>
              <a:t>goals.” </a:t>
            </a:r>
            <a:endParaRPr lang="en-US" sz="2600" dirty="0"/>
          </a:p>
          <a:p>
            <a:pPr marL="342900" lvl="0" indent="-342900" defTabSz="1066800">
              <a:lnSpc>
                <a:spcPct val="90000"/>
              </a:lnSpc>
              <a:spcBef>
                <a:spcPct val="0"/>
              </a:spcBef>
              <a:spcAft>
                <a:spcPct val="10000"/>
              </a:spcAft>
              <a:buClr>
                <a:srgbClr val="E2D6B5"/>
              </a:buClr>
              <a:buSzPct val="120000"/>
              <a:buFont typeface="Arial" pitchFamily="34" charset="0"/>
              <a:buChar char="•"/>
            </a:pPr>
            <a:endParaRPr lang="en-US" dirty="0">
              <a:solidFill>
                <a:srgbClr val="E2D6B5"/>
              </a:solidFill>
            </a:endParaRPr>
          </a:p>
        </p:txBody>
      </p:sp>
      <p:sp>
        <p:nvSpPr>
          <p:cNvPr id="10" name="Text Box 2"/>
          <p:cNvSpPr txBox="1">
            <a:spLocks noChangeArrowheads="1"/>
          </p:cNvSpPr>
          <p:nvPr/>
        </p:nvSpPr>
        <p:spPr bwMode="auto">
          <a:xfrm>
            <a:off x="171450" y="6428197"/>
            <a:ext cx="8763000" cy="332565"/>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0"/>
              </a:spcBef>
              <a:spcAft>
                <a:spcPts val="1000"/>
              </a:spcAft>
            </a:pPr>
            <a:r>
              <a:rPr lang="en-US" sz="1100" dirty="0" smtClean="0">
                <a:solidFill>
                  <a:srgbClr val="E2D6B5"/>
                </a:solidFill>
                <a:ea typeface="Calibri"/>
                <a:cs typeface="Andalus" pitchFamily="18" charset="-78"/>
              </a:rPr>
              <a:t>Module 1: Public Health &amp; Human Rights  </a:t>
            </a:r>
            <a:r>
              <a:rPr lang="en-US" sz="1100" dirty="0">
                <a:effectLst/>
                <a:ea typeface="Calibri"/>
                <a:cs typeface="Times New Roman"/>
              </a:rPr>
              <a:t> </a:t>
            </a:r>
          </a:p>
        </p:txBody>
      </p:sp>
      <p:pic>
        <p:nvPicPr>
          <p:cNvPr id="8" name="Picture Placeholder 4"/>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388620" y="519978"/>
            <a:ext cx="1304318" cy="1280160"/>
          </a:xfrm>
          <a:prstGeom prst="ellipse">
            <a:avLst/>
          </a:prstGeom>
          <a:ln>
            <a:solidFill>
              <a:schemeClr val="lt1">
                <a:hueOff val="0"/>
                <a:satOff val="0"/>
                <a:lumOff val="0"/>
              </a:schemeClr>
            </a:solidFill>
          </a:ln>
        </p:spPr>
      </p:pic>
    </p:spTree>
    <p:extLst>
      <p:ext uri="{BB962C8B-B14F-4D97-AF65-F5344CB8AC3E}">
        <p14:creationId xmlns:p14="http://schemas.microsoft.com/office/powerpoint/2010/main" val="248054970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15"/>
          <p:cNvSpPr/>
          <p:nvPr/>
        </p:nvSpPr>
        <p:spPr>
          <a:xfrm>
            <a:off x="10972800" y="100524"/>
            <a:ext cx="4973486" cy="838909"/>
          </a:xfrm>
          <a:custGeom>
            <a:avLst/>
            <a:gdLst>
              <a:gd name="connsiteX0" fmla="*/ 0 w 4973486"/>
              <a:gd name="connsiteY0" fmla="*/ 0 h 838909"/>
              <a:gd name="connsiteX1" fmla="*/ 4973486 w 4973486"/>
              <a:gd name="connsiteY1" fmla="*/ 0 h 838909"/>
              <a:gd name="connsiteX2" fmla="*/ 4973486 w 4973486"/>
              <a:gd name="connsiteY2" fmla="*/ 838909 h 838909"/>
              <a:gd name="connsiteX3" fmla="*/ 0 w 4973486"/>
              <a:gd name="connsiteY3" fmla="*/ 838909 h 838909"/>
              <a:gd name="connsiteX4" fmla="*/ 0 w 4973486"/>
              <a:gd name="connsiteY4" fmla="*/ 0 h 838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3486" h="838909">
                <a:moveTo>
                  <a:pt x="0" y="0"/>
                </a:moveTo>
                <a:lnTo>
                  <a:pt x="4973486" y="0"/>
                </a:lnTo>
                <a:lnTo>
                  <a:pt x="4973486" y="838909"/>
                </a:lnTo>
                <a:lnTo>
                  <a:pt x="0" y="83890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0480" tIns="30480" rIns="30480" bIns="30480" numCol="1" spcCol="1270" anchor="ctr" anchorCtr="0">
            <a:noAutofit/>
          </a:bodyPr>
          <a:lstStyle/>
          <a:p>
            <a:pPr lvl="0" algn="l" defTabSz="1066800">
              <a:lnSpc>
                <a:spcPct val="90000"/>
              </a:lnSpc>
              <a:spcBef>
                <a:spcPct val="0"/>
              </a:spcBef>
              <a:spcAft>
                <a:spcPct val="10000"/>
              </a:spcAft>
            </a:pPr>
            <a:endParaRPr lang="en-US" sz="2400" kern="1200" dirty="0">
              <a:solidFill>
                <a:srgbClr val="E2D6B5"/>
              </a:solidFill>
            </a:endParaRPr>
          </a:p>
        </p:txBody>
      </p:sp>
      <p:sp>
        <p:nvSpPr>
          <p:cNvPr id="2" name="TextBox 1"/>
          <p:cNvSpPr txBox="1"/>
          <p:nvPr/>
        </p:nvSpPr>
        <p:spPr>
          <a:xfrm>
            <a:off x="1173413" y="2362200"/>
            <a:ext cx="6759073" cy="2677656"/>
          </a:xfrm>
          <a:prstGeom prst="rect">
            <a:avLst/>
          </a:prstGeom>
          <a:noFill/>
          <a:ln>
            <a:noFill/>
          </a:ln>
        </p:spPr>
        <p:txBody>
          <a:bodyPr wrap="square" rtlCol="0">
            <a:spAutoFit/>
          </a:bodyPr>
          <a:lstStyle/>
          <a:p>
            <a:pPr lvl="0" algn="ctr" defTabSz="1066800">
              <a:lnSpc>
                <a:spcPct val="150000"/>
              </a:lnSpc>
              <a:spcBef>
                <a:spcPct val="0"/>
              </a:spcBef>
              <a:spcAft>
                <a:spcPct val="10000"/>
              </a:spcAft>
              <a:buClr>
                <a:srgbClr val="E2D6B5"/>
              </a:buClr>
              <a:buSzPct val="120000"/>
            </a:pPr>
            <a:r>
              <a:rPr lang="en-US" sz="2800" dirty="0" smtClean="0">
                <a:solidFill>
                  <a:srgbClr val="E2D6B5"/>
                </a:solidFill>
              </a:rPr>
              <a:t> </a:t>
            </a:r>
            <a:r>
              <a:rPr lang="en-US" sz="2800" dirty="0"/>
              <a:t>“The fulfillment of human rights requires that women can access safe abortion when it is indicated to protect her health.” </a:t>
            </a:r>
            <a:endParaRPr lang="en-US" dirty="0"/>
          </a:p>
        </p:txBody>
      </p:sp>
      <p:sp>
        <p:nvSpPr>
          <p:cNvPr id="9" name="Text Box 2"/>
          <p:cNvSpPr txBox="1">
            <a:spLocks noChangeArrowheads="1"/>
          </p:cNvSpPr>
          <p:nvPr/>
        </p:nvSpPr>
        <p:spPr bwMode="auto">
          <a:xfrm>
            <a:off x="171450" y="6428197"/>
            <a:ext cx="8763000" cy="332565"/>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0"/>
              </a:spcBef>
              <a:spcAft>
                <a:spcPts val="1000"/>
              </a:spcAft>
            </a:pPr>
            <a:r>
              <a:rPr lang="en-US" sz="1100" dirty="0" smtClean="0">
                <a:solidFill>
                  <a:srgbClr val="E2D6B5"/>
                </a:solidFill>
                <a:ea typeface="Calibri"/>
                <a:cs typeface="Andalus" pitchFamily="18" charset="-78"/>
              </a:rPr>
              <a:t>Module 1: Public Health &amp; Human Rights  </a:t>
            </a:r>
            <a:r>
              <a:rPr lang="en-US" sz="1100" dirty="0">
                <a:effectLst/>
                <a:ea typeface="Calibri"/>
                <a:cs typeface="Times New Roman"/>
              </a:rPr>
              <a:t> </a:t>
            </a:r>
          </a:p>
        </p:txBody>
      </p:sp>
      <p:sp>
        <p:nvSpPr>
          <p:cNvPr id="8" name="Freeform 7"/>
          <p:cNvSpPr/>
          <p:nvPr/>
        </p:nvSpPr>
        <p:spPr>
          <a:xfrm>
            <a:off x="1924017" y="722888"/>
            <a:ext cx="7219983" cy="818964"/>
          </a:xfrm>
          <a:custGeom>
            <a:avLst/>
            <a:gdLst>
              <a:gd name="connsiteX0" fmla="*/ 0 w 5589438"/>
              <a:gd name="connsiteY0" fmla="*/ 0 h 833105"/>
              <a:gd name="connsiteX1" fmla="*/ 5589438 w 5589438"/>
              <a:gd name="connsiteY1" fmla="*/ 0 h 833105"/>
              <a:gd name="connsiteX2" fmla="*/ 5589438 w 5589438"/>
              <a:gd name="connsiteY2" fmla="*/ 833105 h 833105"/>
              <a:gd name="connsiteX3" fmla="*/ 0 w 5589438"/>
              <a:gd name="connsiteY3" fmla="*/ 833105 h 833105"/>
              <a:gd name="connsiteX4" fmla="*/ 0 w 5589438"/>
              <a:gd name="connsiteY4" fmla="*/ 0 h 833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9438" h="833105">
                <a:moveTo>
                  <a:pt x="0" y="0"/>
                </a:moveTo>
                <a:lnTo>
                  <a:pt x="5589438" y="0"/>
                </a:lnTo>
                <a:lnTo>
                  <a:pt x="5589438" y="833105"/>
                </a:lnTo>
                <a:lnTo>
                  <a:pt x="0" y="83310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0480" tIns="30480" rIns="30480" bIns="30480" numCol="1" spcCol="1270" anchor="ctr" anchorCtr="0">
            <a:noAutofit/>
          </a:bodyPr>
          <a:lstStyle/>
          <a:p>
            <a:pPr lvl="0" defTabSz="1066800">
              <a:lnSpc>
                <a:spcPct val="90000"/>
              </a:lnSpc>
              <a:spcBef>
                <a:spcPct val="0"/>
              </a:spcBef>
              <a:spcAft>
                <a:spcPct val="10000"/>
              </a:spcAft>
            </a:pPr>
            <a:r>
              <a:rPr lang="en-US" sz="3200" b="1" dirty="0"/>
              <a:t>Public Health </a:t>
            </a:r>
            <a:r>
              <a:rPr lang="en-US" sz="3200" b="1" dirty="0">
                <a:solidFill>
                  <a:schemeClr val="tx1"/>
                </a:solidFill>
              </a:rPr>
              <a:t>&amp; Human </a:t>
            </a:r>
            <a:r>
              <a:rPr lang="en-US" sz="3200" b="1" dirty="0" smtClean="0">
                <a:solidFill>
                  <a:schemeClr val="tx1"/>
                </a:solidFill>
              </a:rPr>
              <a:t>Rights</a:t>
            </a:r>
            <a:endParaRPr lang="en-US" sz="3200" dirty="0">
              <a:solidFill>
                <a:schemeClr val="tx1"/>
              </a:solidFill>
            </a:endParaRPr>
          </a:p>
        </p:txBody>
      </p:sp>
      <p:pic>
        <p:nvPicPr>
          <p:cNvPr id="7" name="Picture Placeholder 4"/>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388620" y="589460"/>
            <a:ext cx="1304318" cy="1280160"/>
          </a:xfrm>
          <a:prstGeom prst="ellipse">
            <a:avLst/>
          </a:prstGeom>
          <a:ln>
            <a:solidFill>
              <a:schemeClr val="lt1">
                <a:hueOff val="0"/>
                <a:satOff val="0"/>
                <a:lumOff val="0"/>
              </a:schemeClr>
            </a:solidFill>
          </a:ln>
        </p:spPr>
      </p:pic>
    </p:spTree>
    <p:extLst>
      <p:ext uri="{BB962C8B-B14F-4D97-AF65-F5344CB8AC3E}">
        <p14:creationId xmlns:p14="http://schemas.microsoft.com/office/powerpoint/2010/main" val="238437913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p:cNvSpPr/>
          <p:nvPr/>
        </p:nvSpPr>
        <p:spPr>
          <a:xfrm>
            <a:off x="1988272" y="750323"/>
            <a:ext cx="6802280" cy="679896"/>
          </a:xfrm>
          <a:custGeom>
            <a:avLst/>
            <a:gdLst>
              <a:gd name="connsiteX0" fmla="*/ 0 w 5589438"/>
              <a:gd name="connsiteY0" fmla="*/ 0 h 833105"/>
              <a:gd name="connsiteX1" fmla="*/ 5589438 w 5589438"/>
              <a:gd name="connsiteY1" fmla="*/ 0 h 833105"/>
              <a:gd name="connsiteX2" fmla="*/ 5589438 w 5589438"/>
              <a:gd name="connsiteY2" fmla="*/ 833105 h 833105"/>
              <a:gd name="connsiteX3" fmla="*/ 0 w 5589438"/>
              <a:gd name="connsiteY3" fmla="*/ 833105 h 833105"/>
              <a:gd name="connsiteX4" fmla="*/ 0 w 5589438"/>
              <a:gd name="connsiteY4" fmla="*/ 0 h 833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9438" h="833105">
                <a:moveTo>
                  <a:pt x="0" y="0"/>
                </a:moveTo>
                <a:lnTo>
                  <a:pt x="5589438" y="0"/>
                </a:lnTo>
                <a:lnTo>
                  <a:pt x="5589438" y="833105"/>
                </a:lnTo>
                <a:lnTo>
                  <a:pt x="0" y="83310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0480" tIns="30480" rIns="30480" bIns="30480" numCol="1" spcCol="1270" anchor="ctr" anchorCtr="0">
            <a:noAutofit/>
          </a:bodyPr>
          <a:lstStyle/>
          <a:p>
            <a:pPr defTabSz="1066800">
              <a:lnSpc>
                <a:spcPct val="90000"/>
              </a:lnSpc>
              <a:spcBef>
                <a:spcPct val="0"/>
              </a:spcBef>
              <a:spcAft>
                <a:spcPct val="10000"/>
              </a:spcAft>
              <a:buClr>
                <a:srgbClr val="E2D6B5"/>
              </a:buClr>
              <a:buSzPct val="120000"/>
            </a:pPr>
            <a:r>
              <a:rPr lang="en-US" sz="3600" b="1" dirty="0" smtClean="0">
                <a:solidFill>
                  <a:schemeClr val="tx1"/>
                </a:solidFill>
              </a:rPr>
              <a:t>Human Rights</a:t>
            </a:r>
            <a:endParaRPr lang="en-US" sz="2400" kern="1200" dirty="0">
              <a:solidFill>
                <a:srgbClr val="E2D6B5"/>
              </a:solidFill>
            </a:endParaRPr>
          </a:p>
        </p:txBody>
      </p:sp>
      <p:sp>
        <p:nvSpPr>
          <p:cNvPr id="16" name="Freeform 15"/>
          <p:cNvSpPr>
            <a:spLocks/>
          </p:cNvSpPr>
          <p:nvPr/>
        </p:nvSpPr>
        <p:spPr>
          <a:xfrm>
            <a:off x="830722" y="2321192"/>
            <a:ext cx="8077200" cy="3810000"/>
          </a:xfrm>
          <a:custGeom>
            <a:avLst/>
            <a:gdLst>
              <a:gd name="connsiteX0" fmla="*/ 0 w 4973486"/>
              <a:gd name="connsiteY0" fmla="*/ 0 h 838909"/>
              <a:gd name="connsiteX1" fmla="*/ 4973486 w 4973486"/>
              <a:gd name="connsiteY1" fmla="*/ 0 h 838909"/>
              <a:gd name="connsiteX2" fmla="*/ 4973486 w 4973486"/>
              <a:gd name="connsiteY2" fmla="*/ 838909 h 838909"/>
              <a:gd name="connsiteX3" fmla="*/ 0 w 4973486"/>
              <a:gd name="connsiteY3" fmla="*/ 838909 h 838909"/>
              <a:gd name="connsiteX4" fmla="*/ 0 w 4973486"/>
              <a:gd name="connsiteY4" fmla="*/ 0 h 838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3486" h="838909">
                <a:moveTo>
                  <a:pt x="0" y="0"/>
                </a:moveTo>
                <a:lnTo>
                  <a:pt x="4973486" y="0"/>
                </a:lnTo>
                <a:lnTo>
                  <a:pt x="4973486" y="838909"/>
                </a:lnTo>
                <a:lnTo>
                  <a:pt x="0" y="838909"/>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0" tIns="1280160" rIns="457200" bIns="30480" numCol="1" spcCol="1270" anchor="ctr" anchorCtr="0">
            <a:noAutofit/>
          </a:bodyPr>
          <a:lstStyle/>
          <a:p>
            <a:pPr marL="342900" lvl="0" indent="-342900" defTabSz="1066800">
              <a:lnSpc>
                <a:spcPct val="90000"/>
              </a:lnSpc>
              <a:spcBef>
                <a:spcPct val="0"/>
              </a:spcBef>
              <a:spcAft>
                <a:spcPct val="10000"/>
              </a:spcAft>
              <a:buFont typeface="Arial" pitchFamily="34" charset="0"/>
              <a:buChar char="•"/>
            </a:pPr>
            <a:endParaRPr lang="en-US" sz="2000" dirty="0" smtClean="0">
              <a:solidFill>
                <a:schemeClr val="tx1"/>
              </a:solidFill>
            </a:endParaRPr>
          </a:p>
          <a:p>
            <a:pPr marL="342900" lvl="0" indent="-342900" defTabSz="1066800">
              <a:lnSpc>
                <a:spcPct val="90000"/>
              </a:lnSpc>
              <a:spcBef>
                <a:spcPct val="0"/>
              </a:spcBef>
              <a:spcAft>
                <a:spcPct val="10000"/>
              </a:spcAft>
              <a:buFont typeface="Arial" pitchFamily="34" charset="0"/>
              <a:buChar char="•"/>
            </a:pPr>
            <a:endParaRPr lang="en-US" sz="2000" dirty="0">
              <a:solidFill>
                <a:schemeClr val="tx1"/>
              </a:solidFill>
            </a:endParaRPr>
          </a:p>
          <a:p>
            <a:pPr marL="342900" lvl="0" indent="-342900" defTabSz="1066800">
              <a:lnSpc>
                <a:spcPct val="90000"/>
              </a:lnSpc>
              <a:spcBef>
                <a:spcPct val="0"/>
              </a:spcBef>
              <a:spcAft>
                <a:spcPct val="10000"/>
              </a:spcAft>
              <a:buFont typeface="Arial" pitchFamily="34" charset="0"/>
              <a:buChar char="•"/>
            </a:pPr>
            <a:endParaRPr lang="en-US" sz="2000" dirty="0" smtClean="0">
              <a:solidFill>
                <a:schemeClr val="tx1"/>
              </a:solidFill>
            </a:endParaRPr>
          </a:p>
          <a:p>
            <a:pPr marL="342900" lvl="0" indent="-342900" defTabSz="1066800">
              <a:lnSpc>
                <a:spcPct val="90000"/>
              </a:lnSpc>
              <a:spcBef>
                <a:spcPct val="0"/>
              </a:spcBef>
              <a:spcAft>
                <a:spcPct val="10000"/>
              </a:spcAft>
              <a:buFont typeface="Arial" pitchFamily="34" charset="0"/>
              <a:buChar char="•"/>
            </a:pPr>
            <a:endParaRPr lang="en-US" sz="2000" dirty="0" smtClean="0">
              <a:solidFill>
                <a:schemeClr val="tx1"/>
              </a:solidFill>
            </a:endParaRPr>
          </a:p>
          <a:p>
            <a:pPr marL="342900" lvl="0" indent="-342900" defTabSz="1066800">
              <a:lnSpc>
                <a:spcPct val="90000"/>
              </a:lnSpc>
              <a:spcBef>
                <a:spcPct val="0"/>
              </a:spcBef>
              <a:spcAft>
                <a:spcPct val="10000"/>
              </a:spcAft>
              <a:buSzPct val="120000"/>
              <a:buFont typeface="Arial" pitchFamily="34" charset="0"/>
              <a:buChar char="•"/>
            </a:pPr>
            <a:r>
              <a:rPr lang="en-US" sz="3200" kern="1200" dirty="0" smtClean="0">
                <a:solidFill>
                  <a:schemeClr val="tx1"/>
                </a:solidFill>
              </a:rPr>
              <a:t>Free and responsible decision making on sexuality and reproductive health including  the number, spacing and timing of children</a:t>
            </a:r>
          </a:p>
          <a:p>
            <a:pPr marL="342900" lvl="0" indent="-342900" defTabSz="1066800">
              <a:lnSpc>
                <a:spcPct val="90000"/>
              </a:lnSpc>
              <a:spcBef>
                <a:spcPct val="0"/>
              </a:spcBef>
              <a:spcAft>
                <a:spcPct val="10000"/>
              </a:spcAft>
              <a:buSzPct val="120000"/>
              <a:buFont typeface="Arial" pitchFamily="34" charset="0"/>
              <a:buChar char="•"/>
            </a:pPr>
            <a:r>
              <a:rPr lang="en-US" sz="3200" dirty="0" smtClean="0">
                <a:solidFill>
                  <a:schemeClr val="tx1"/>
                </a:solidFill>
              </a:rPr>
              <a:t>Life </a:t>
            </a:r>
          </a:p>
          <a:p>
            <a:pPr marL="342900" lvl="0" indent="-342900" defTabSz="1066800">
              <a:lnSpc>
                <a:spcPct val="90000"/>
              </a:lnSpc>
              <a:spcBef>
                <a:spcPct val="0"/>
              </a:spcBef>
              <a:spcAft>
                <a:spcPct val="10000"/>
              </a:spcAft>
              <a:buSzPct val="120000"/>
              <a:buFont typeface="Arial" pitchFamily="34" charset="0"/>
              <a:buChar char="•"/>
            </a:pPr>
            <a:r>
              <a:rPr lang="en-US" sz="3200" dirty="0" smtClean="0">
                <a:solidFill>
                  <a:schemeClr val="tx1"/>
                </a:solidFill>
              </a:rPr>
              <a:t>Equality and non-discrimination</a:t>
            </a:r>
          </a:p>
          <a:p>
            <a:pPr marL="342900" lvl="0" indent="-342900" defTabSz="1066800">
              <a:lnSpc>
                <a:spcPct val="90000"/>
              </a:lnSpc>
              <a:spcBef>
                <a:spcPct val="0"/>
              </a:spcBef>
              <a:spcAft>
                <a:spcPct val="10000"/>
              </a:spcAft>
              <a:buSzPct val="120000"/>
              <a:buFont typeface="Arial" pitchFamily="34" charset="0"/>
              <a:buChar char="•"/>
            </a:pPr>
            <a:r>
              <a:rPr lang="en-US" sz="3200" dirty="0" smtClean="0">
                <a:solidFill>
                  <a:schemeClr val="tx1"/>
                </a:solidFill>
              </a:rPr>
              <a:t>Privacy </a:t>
            </a:r>
          </a:p>
          <a:p>
            <a:pPr marL="342900" lvl="0" indent="-342900" defTabSz="1066800">
              <a:lnSpc>
                <a:spcPct val="90000"/>
              </a:lnSpc>
              <a:spcBef>
                <a:spcPct val="0"/>
              </a:spcBef>
              <a:spcAft>
                <a:spcPct val="10000"/>
              </a:spcAft>
              <a:buSzPct val="120000"/>
              <a:buFont typeface="Arial" pitchFamily="34" charset="0"/>
              <a:buChar char="•"/>
            </a:pPr>
            <a:endParaRPr lang="en-US" sz="3200" kern="1200" dirty="0" smtClean="0">
              <a:solidFill>
                <a:schemeClr val="tx1"/>
              </a:solidFill>
            </a:endParaRPr>
          </a:p>
          <a:p>
            <a:pPr marL="342900" lvl="0" indent="-342900" defTabSz="1066800">
              <a:lnSpc>
                <a:spcPct val="90000"/>
              </a:lnSpc>
              <a:spcBef>
                <a:spcPct val="0"/>
              </a:spcBef>
              <a:spcAft>
                <a:spcPct val="10000"/>
              </a:spcAft>
              <a:buSzPct val="120000"/>
              <a:buFont typeface="Arial" pitchFamily="34" charset="0"/>
              <a:buChar char="•"/>
            </a:pPr>
            <a:endParaRPr lang="en-US" sz="3200" kern="1200" dirty="0" smtClean="0">
              <a:solidFill>
                <a:schemeClr val="tx1"/>
              </a:solidFill>
            </a:endParaRPr>
          </a:p>
          <a:p>
            <a:pPr lvl="0" algn="r" defTabSz="1066800">
              <a:lnSpc>
                <a:spcPct val="90000"/>
              </a:lnSpc>
              <a:spcBef>
                <a:spcPct val="0"/>
              </a:spcBef>
              <a:spcAft>
                <a:spcPct val="10000"/>
              </a:spcAft>
              <a:buSzPct val="120000"/>
            </a:pPr>
            <a:r>
              <a:rPr lang="en-US" sz="1100" dirty="0" smtClean="0">
                <a:solidFill>
                  <a:schemeClr val="tx1"/>
                </a:solidFill>
              </a:rPr>
              <a:t>(WHO, 2004)</a:t>
            </a:r>
            <a:endParaRPr lang="en-US" sz="1100" kern="1200" dirty="0" smtClean="0">
              <a:solidFill>
                <a:schemeClr val="tx1"/>
              </a:solidFill>
            </a:endParaRPr>
          </a:p>
          <a:p>
            <a:pPr marL="342900" indent="-342900" defTabSz="1066800">
              <a:lnSpc>
                <a:spcPct val="90000"/>
              </a:lnSpc>
              <a:spcBef>
                <a:spcPct val="0"/>
              </a:spcBef>
              <a:spcAft>
                <a:spcPct val="10000"/>
              </a:spcAft>
              <a:buFont typeface="Arial" pitchFamily="34" charset="0"/>
              <a:buChar char="•"/>
            </a:pPr>
            <a:endParaRPr lang="en-US" sz="2400" dirty="0" smtClean="0">
              <a:solidFill>
                <a:srgbClr val="E2D6B5"/>
              </a:solidFill>
            </a:endParaRPr>
          </a:p>
          <a:p>
            <a:pPr marL="342900" lvl="0" indent="-342900" algn="l" defTabSz="1066800">
              <a:lnSpc>
                <a:spcPct val="90000"/>
              </a:lnSpc>
              <a:spcBef>
                <a:spcPct val="0"/>
              </a:spcBef>
              <a:spcAft>
                <a:spcPct val="10000"/>
              </a:spcAft>
              <a:buFont typeface="Arial" pitchFamily="34" charset="0"/>
              <a:buChar char="•"/>
            </a:pPr>
            <a:endParaRPr lang="en-US" sz="2400" kern="1200" dirty="0" smtClean="0">
              <a:solidFill>
                <a:srgbClr val="E2D6B5"/>
              </a:solidFill>
            </a:endParaRPr>
          </a:p>
          <a:p>
            <a:pPr marL="342900" lvl="0" indent="-342900" algn="l" defTabSz="1066800">
              <a:lnSpc>
                <a:spcPct val="90000"/>
              </a:lnSpc>
              <a:spcBef>
                <a:spcPct val="0"/>
              </a:spcBef>
              <a:spcAft>
                <a:spcPct val="10000"/>
              </a:spcAft>
              <a:buFont typeface="Arial" pitchFamily="34" charset="0"/>
              <a:buChar char="•"/>
            </a:pPr>
            <a:endParaRPr lang="en-US" sz="2400" dirty="0" smtClean="0">
              <a:solidFill>
                <a:srgbClr val="E2D6B5"/>
              </a:solidFill>
            </a:endParaRPr>
          </a:p>
          <a:p>
            <a:pPr marL="342900" lvl="0" indent="-342900" algn="l" defTabSz="1066800">
              <a:lnSpc>
                <a:spcPct val="90000"/>
              </a:lnSpc>
              <a:spcBef>
                <a:spcPct val="0"/>
              </a:spcBef>
              <a:spcAft>
                <a:spcPct val="10000"/>
              </a:spcAft>
              <a:buFont typeface="Arial" pitchFamily="34" charset="0"/>
              <a:buChar char="•"/>
            </a:pPr>
            <a:endParaRPr lang="en-US" sz="2400" kern="1200" dirty="0">
              <a:solidFill>
                <a:srgbClr val="E2D6B5"/>
              </a:solidFill>
            </a:endParaRPr>
          </a:p>
        </p:txBody>
      </p:sp>
      <p:sp>
        <p:nvSpPr>
          <p:cNvPr id="18" name="Freeform 17"/>
          <p:cNvSpPr/>
          <p:nvPr/>
        </p:nvSpPr>
        <p:spPr>
          <a:xfrm>
            <a:off x="576303" y="2854592"/>
            <a:ext cx="2343261" cy="2743200"/>
          </a:xfrm>
          <a:custGeom>
            <a:avLst/>
            <a:gdLst>
              <a:gd name="connsiteX0" fmla="*/ 0 w 4470161"/>
              <a:gd name="connsiteY0" fmla="*/ 0 h 683814"/>
              <a:gd name="connsiteX1" fmla="*/ 4470161 w 4470161"/>
              <a:gd name="connsiteY1" fmla="*/ 0 h 683814"/>
              <a:gd name="connsiteX2" fmla="*/ 4470161 w 4470161"/>
              <a:gd name="connsiteY2" fmla="*/ 683814 h 683814"/>
              <a:gd name="connsiteX3" fmla="*/ 0 w 4470161"/>
              <a:gd name="connsiteY3" fmla="*/ 683814 h 683814"/>
              <a:gd name="connsiteX4" fmla="*/ 0 w 4470161"/>
              <a:gd name="connsiteY4" fmla="*/ 0 h 683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0161" h="683814">
                <a:moveTo>
                  <a:pt x="0" y="0"/>
                </a:moveTo>
                <a:lnTo>
                  <a:pt x="4470161" y="0"/>
                </a:lnTo>
                <a:lnTo>
                  <a:pt x="4470161" y="683814"/>
                </a:lnTo>
                <a:lnTo>
                  <a:pt x="0" y="6838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0480" tIns="30480" rIns="30480" bIns="30480" numCol="1" spcCol="1270" anchor="ctr" anchorCtr="0">
            <a:noAutofit/>
          </a:bodyPr>
          <a:lstStyle/>
          <a:p>
            <a:pPr lvl="0" defTabSz="1066800">
              <a:lnSpc>
                <a:spcPct val="90000"/>
              </a:lnSpc>
              <a:spcBef>
                <a:spcPct val="0"/>
              </a:spcBef>
              <a:spcAft>
                <a:spcPct val="10000"/>
              </a:spcAft>
            </a:pPr>
            <a:endParaRPr lang="en-US" sz="2600" dirty="0">
              <a:solidFill>
                <a:schemeClr val="tx1"/>
              </a:solidFill>
            </a:endParaRPr>
          </a:p>
        </p:txBody>
      </p:sp>
      <p:sp>
        <p:nvSpPr>
          <p:cNvPr id="7" name="Text Box 2"/>
          <p:cNvSpPr txBox="1">
            <a:spLocks noChangeArrowheads="1"/>
          </p:cNvSpPr>
          <p:nvPr/>
        </p:nvSpPr>
        <p:spPr bwMode="auto">
          <a:xfrm>
            <a:off x="171450" y="6428197"/>
            <a:ext cx="8763000" cy="332565"/>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0"/>
              </a:spcBef>
              <a:spcAft>
                <a:spcPts val="1000"/>
              </a:spcAft>
            </a:pPr>
            <a:r>
              <a:rPr lang="en-US" sz="1100" dirty="0" smtClean="0">
                <a:solidFill>
                  <a:srgbClr val="E2D6B5"/>
                </a:solidFill>
                <a:ea typeface="Calibri"/>
                <a:cs typeface="Andalus" pitchFamily="18" charset="-78"/>
              </a:rPr>
              <a:t>Module 1: Public Health &amp; Human Rights  </a:t>
            </a:r>
            <a:r>
              <a:rPr lang="en-US" sz="1100" dirty="0">
                <a:effectLst/>
                <a:ea typeface="Calibri"/>
                <a:cs typeface="Times New Roman"/>
              </a:rPr>
              <a:t> </a:t>
            </a:r>
          </a:p>
        </p:txBody>
      </p:sp>
      <p:pic>
        <p:nvPicPr>
          <p:cNvPr id="8" name="Picture Placeholder 4"/>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505968" y="637492"/>
            <a:ext cx="1304318" cy="1280160"/>
          </a:xfrm>
          <a:prstGeom prst="ellipse">
            <a:avLst/>
          </a:prstGeom>
          <a:ln>
            <a:solidFill>
              <a:schemeClr val="lt1">
                <a:hueOff val="0"/>
                <a:satOff val="0"/>
                <a:lumOff val="0"/>
              </a:schemeClr>
            </a:solidFill>
          </a:ln>
        </p:spPr>
      </p:pic>
    </p:spTree>
    <p:extLst>
      <p:ext uri="{BB962C8B-B14F-4D97-AF65-F5344CB8AC3E}">
        <p14:creationId xmlns:p14="http://schemas.microsoft.com/office/powerpoint/2010/main" val="10305985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p:cNvSpPr/>
          <p:nvPr/>
        </p:nvSpPr>
        <p:spPr>
          <a:xfrm>
            <a:off x="1905000" y="604102"/>
            <a:ext cx="6802280" cy="972557"/>
          </a:xfrm>
          <a:custGeom>
            <a:avLst/>
            <a:gdLst>
              <a:gd name="connsiteX0" fmla="*/ 0 w 5589438"/>
              <a:gd name="connsiteY0" fmla="*/ 0 h 833105"/>
              <a:gd name="connsiteX1" fmla="*/ 5589438 w 5589438"/>
              <a:gd name="connsiteY1" fmla="*/ 0 h 833105"/>
              <a:gd name="connsiteX2" fmla="*/ 5589438 w 5589438"/>
              <a:gd name="connsiteY2" fmla="*/ 833105 h 833105"/>
              <a:gd name="connsiteX3" fmla="*/ 0 w 5589438"/>
              <a:gd name="connsiteY3" fmla="*/ 833105 h 833105"/>
              <a:gd name="connsiteX4" fmla="*/ 0 w 5589438"/>
              <a:gd name="connsiteY4" fmla="*/ 0 h 833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9438" h="833105">
                <a:moveTo>
                  <a:pt x="0" y="0"/>
                </a:moveTo>
                <a:lnTo>
                  <a:pt x="5589438" y="0"/>
                </a:lnTo>
                <a:lnTo>
                  <a:pt x="5589438" y="833105"/>
                </a:lnTo>
                <a:lnTo>
                  <a:pt x="0" y="83310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0480" tIns="30480" rIns="30480" bIns="30480" numCol="1" spcCol="1270" anchor="ctr" anchorCtr="0">
            <a:noAutofit/>
          </a:bodyPr>
          <a:lstStyle/>
          <a:p>
            <a:pPr lvl="0" defTabSz="1066800">
              <a:lnSpc>
                <a:spcPct val="90000"/>
              </a:lnSpc>
              <a:spcBef>
                <a:spcPct val="0"/>
              </a:spcBef>
              <a:spcAft>
                <a:spcPct val="10000"/>
              </a:spcAft>
              <a:buClr>
                <a:srgbClr val="E2D6B5"/>
              </a:buClr>
              <a:buSzPct val="120000"/>
            </a:pPr>
            <a:r>
              <a:rPr lang="en-US" sz="2400" dirty="0" smtClean="0">
                <a:solidFill>
                  <a:srgbClr val="E2D6B5"/>
                </a:solidFill>
              </a:rPr>
              <a:t> </a:t>
            </a:r>
          </a:p>
          <a:p>
            <a:pPr defTabSz="1066800">
              <a:lnSpc>
                <a:spcPct val="90000"/>
              </a:lnSpc>
              <a:spcBef>
                <a:spcPct val="0"/>
              </a:spcBef>
              <a:spcAft>
                <a:spcPct val="10000"/>
              </a:spcAft>
              <a:buClr>
                <a:srgbClr val="E2D6B5"/>
              </a:buClr>
              <a:buSzPct val="120000"/>
            </a:pPr>
            <a:r>
              <a:rPr lang="en-US" sz="3600" b="1" dirty="0" smtClean="0">
                <a:solidFill>
                  <a:schemeClr val="tx1"/>
                </a:solidFill>
              </a:rPr>
              <a:t>Human Rights</a:t>
            </a:r>
            <a:endParaRPr lang="en-US" sz="2800" kern="1200" dirty="0">
              <a:solidFill>
                <a:srgbClr val="E2D6B5"/>
              </a:solidFill>
            </a:endParaRPr>
          </a:p>
        </p:txBody>
      </p:sp>
      <p:sp>
        <p:nvSpPr>
          <p:cNvPr id="16" name="Freeform 15"/>
          <p:cNvSpPr/>
          <p:nvPr/>
        </p:nvSpPr>
        <p:spPr>
          <a:xfrm>
            <a:off x="838200" y="2285999"/>
            <a:ext cx="7696200" cy="3886201"/>
          </a:xfrm>
          <a:custGeom>
            <a:avLst/>
            <a:gdLst>
              <a:gd name="connsiteX0" fmla="*/ 0 w 4973486"/>
              <a:gd name="connsiteY0" fmla="*/ 0 h 838909"/>
              <a:gd name="connsiteX1" fmla="*/ 4973486 w 4973486"/>
              <a:gd name="connsiteY1" fmla="*/ 0 h 838909"/>
              <a:gd name="connsiteX2" fmla="*/ 4973486 w 4973486"/>
              <a:gd name="connsiteY2" fmla="*/ 838909 h 838909"/>
              <a:gd name="connsiteX3" fmla="*/ 0 w 4973486"/>
              <a:gd name="connsiteY3" fmla="*/ 838909 h 838909"/>
              <a:gd name="connsiteX4" fmla="*/ 0 w 4973486"/>
              <a:gd name="connsiteY4" fmla="*/ 0 h 838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3486" h="838909">
                <a:moveTo>
                  <a:pt x="0" y="0"/>
                </a:moveTo>
                <a:lnTo>
                  <a:pt x="4973486" y="0"/>
                </a:lnTo>
                <a:lnTo>
                  <a:pt x="4973486" y="838909"/>
                </a:lnTo>
                <a:lnTo>
                  <a:pt x="0" y="838909"/>
                </a:lnTo>
                <a:lnTo>
                  <a:pt x="0" y="0"/>
                </a:lnTo>
                <a:close/>
              </a:path>
            </a:pathLst>
          </a:custGeom>
          <a:noFill/>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65760" tIns="91440" rIns="182880" bIns="30480" numCol="1" spcCol="1270" anchor="ctr" anchorCtr="0">
            <a:noAutofit/>
          </a:bodyPr>
          <a:lstStyle/>
          <a:p>
            <a:pPr marL="342900" indent="-342900" defTabSz="1066800">
              <a:lnSpc>
                <a:spcPct val="90000"/>
              </a:lnSpc>
              <a:spcBef>
                <a:spcPct val="0"/>
              </a:spcBef>
              <a:spcAft>
                <a:spcPct val="10000"/>
              </a:spcAft>
              <a:buFont typeface="Arial" pitchFamily="34" charset="0"/>
              <a:buChar char="•"/>
            </a:pPr>
            <a:endParaRPr lang="en-US" sz="2800" dirty="0" smtClean="0">
              <a:solidFill>
                <a:srgbClr val="E2D6B5"/>
              </a:solidFill>
            </a:endParaRPr>
          </a:p>
          <a:p>
            <a:pPr marL="342900" indent="-342900" defTabSz="1066800">
              <a:lnSpc>
                <a:spcPct val="90000"/>
              </a:lnSpc>
              <a:spcBef>
                <a:spcPct val="0"/>
              </a:spcBef>
              <a:spcAft>
                <a:spcPct val="10000"/>
              </a:spcAft>
              <a:buSzPct val="120000"/>
              <a:buFont typeface="Arial" pitchFamily="34" charset="0"/>
              <a:buChar char="•"/>
            </a:pPr>
            <a:r>
              <a:rPr lang="en-US" sz="3200" dirty="0" smtClean="0">
                <a:solidFill>
                  <a:schemeClr val="tx1"/>
                </a:solidFill>
              </a:rPr>
              <a:t>Freely choose a spouse </a:t>
            </a:r>
            <a:r>
              <a:rPr lang="en-US" sz="3200" dirty="0">
                <a:solidFill>
                  <a:schemeClr val="tx1"/>
                </a:solidFill>
              </a:rPr>
              <a:t>and enter into marriage only with </a:t>
            </a:r>
            <a:r>
              <a:rPr lang="en-US" sz="3200" dirty="0" smtClean="0">
                <a:solidFill>
                  <a:schemeClr val="tx1"/>
                </a:solidFill>
              </a:rPr>
              <a:t>free </a:t>
            </a:r>
            <a:r>
              <a:rPr lang="en-US" sz="3200" dirty="0">
                <a:solidFill>
                  <a:schemeClr val="tx1"/>
                </a:solidFill>
              </a:rPr>
              <a:t>and full consent </a:t>
            </a:r>
            <a:endParaRPr lang="en-US" sz="3200" dirty="0" smtClean="0">
              <a:solidFill>
                <a:schemeClr val="tx1"/>
              </a:solidFill>
            </a:endParaRPr>
          </a:p>
          <a:p>
            <a:pPr marL="342900" indent="-342900" defTabSz="1066800">
              <a:lnSpc>
                <a:spcPct val="90000"/>
              </a:lnSpc>
              <a:spcBef>
                <a:spcPct val="0"/>
              </a:spcBef>
              <a:spcAft>
                <a:spcPct val="10000"/>
              </a:spcAft>
              <a:buSzPct val="120000"/>
              <a:buFont typeface="Arial" pitchFamily="34" charset="0"/>
              <a:buChar char="•"/>
            </a:pPr>
            <a:endParaRPr lang="en-US" sz="1600" dirty="0">
              <a:solidFill>
                <a:schemeClr val="tx1"/>
              </a:solidFill>
            </a:endParaRPr>
          </a:p>
          <a:p>
            <a:pPr marL="342900" indent="-342900" defTabSz="1066800">
              <a:lnSpc>
                <a:spcPct val="90000"/>
              </a:lnSpc>
              <a:spcBef>
                <a:spcPct val="0"/>
              </a:spcBef>
              <a:spcAft>
                <a:spcPct val="10000"/>
              </a:spcAft>
              <a:buSzPct val="120000"/>
              <a:buFont typeface="Arial" pitchFamily="34" charset="0"/>
              <a:buChar char="•"/>
            </a:pPr>
            <a:r>
              <a:rPr lang="en-US" sz="3200" dirty="0" smtClean="0">
                <a:solidFill>
                  <a:schemeClr val="tx1"/>
                </a:solidFill>
              </a:rPr>
              <a:t>Enjoy </a:t>
            </a:r>
            <a:r>
              <a:rPr lang="en-US" sz="3200" dirty="0">
                <a:solidFill>
                  <a:schemeClr val="tx1"/>
                </a:solidFill>
              </a:rPr>
              <a:t>the </a:t>
            </a:r>
            <a:r>
              <a:rPr lang="en-US" sz="3200" dirty="0" smtClean="0">
                <a:solidFill>
                  <a:schemeClr val="tx1"/>
                </a:solidFill>
              </a:rPr>
              <a:t>benefits </a:t>
            </a:r>
            <a:r>
              <a:rPr lang="en-US" sz="3200" dirty="0">
                <a:solidFill>
                  <a:schemeClr val="tx1"/>
                </a:solidFill>
              </a:rPr>
              <a:t>of scientific progress</a:t>
            </a:r>
          </a:p>
          <a:p>
            <a:pPr marL="342900" lvl="0" indent="-342900" algn="l" defTabSz="1066800">
              <a:lnSpc>
                <a:spcPct val="90000"/>
              </a:lnSpc>
              <a:spcBef>
                <a:spcPct val="0"/>
              </a:spcBef>
              <a:spcAft>
                <a:spcPct val="10000"/>
              </a:spcAft>
              <a:buFont typeface="Arial" pitchFamily="34" charset="0"/>
              <a:buChar char="•"/>
            </a:pPr>
            <a:endParaRPr lang="en-US" sz="1600" dirty="0" smtClean="0">
              <a:solidFill>
                <a:schemeClr val="tx1"/>
              </a:solidFill>
            </a:endParaRPr>
          </a:p>
          <a:p>
            <a:pPr marL="342900" lvl="0" indent="-342900" algn="l" defTabSz="1066800">
              <a:lnSpc>
                <a:spcPct val="90000"/>
              </a:lnSpc>
              <a:spcBef>
                <a:spcPct val="0"/>
              </a:spcBef>
              <a:spcAft>
                <a:spcPct val="10000"/>
              </a:spcAft>
              <a:buSzPct val="120000"/>
              <a:buFont typeface="Arial" pitchFamily="34" charset="0"/>
              <a:buChar char="•"/>
            </a:pPr>
            <a:r>
              <a:rPr lang="en-US" sz="3200" dirty="0" smtClean="0">
                <a:solidFill>
                  <a:schemeClr val="tx1"/>
                </a:solidFill>
              </a:rPr>
              <a:t>A</a:t>
            </a:r>
            <a:r>
              <a:rPr lang="en-US" sz="3200" kern="1200" dirty="0" smtClean="0">
                <a:solidFill>
                  <a:schemeClr val="tx1"/>
                </a:solidFill>
              </a:rPr>
              <a:t>ccess rele</a:t>
            </a:r>
            <a:r>
              <a:rPr lang="en-US" sz="3200" dirty="0" smtClean="0">
                <a:solidFill>
                  <a:schemeClr val="tx1"/>
                </a:solidFill>
              </a:rPr>
              <a:t>vant health information</a:t>
            </a:r>
          </a:p>
          <a:p>
            <a:pPr marL="342900" lvl="0" indent="-342900" algn="l" defTabSz="1066800">
              <a:lnSpc>
                <a:spcPct val="90000"/>
              </a:lnSpc>
              <a:spcBef>
                <a:spcPct val="0"/>
              </a:spcBef>
              <a:spcAft>
                <a:spcPct val="10000"/>
              </a:spcAft>
              <a:buSzPct val="120000"/>
              <a:buFont typeface="Arial" pitchFamily="34" charset="0"/>
              <a:buChar char="•"/>
            </a:pPr>
            <a:endParaRPr lang="en-US" sz="1050" dirty="0" smtClean="0">
              <a:solidFill>
                <a:schemeClr val="tx1"/>
              </a:solidFill>
            </a:endParaRPr>
          </a:p>
          <a:p>
            <a:pPr algn="r" defTabSz="1066800">
              <a:lnSpc>
                <a:spcPct val="90000"/>
              </a:lnSpc>
              <a:spcBef>
                <a:spcPct val="0"/>
              </a:spcBef>
              <a:spcAft>
                <a:spcPct val="10000"/>
              </a:spcAft>
              <a:buSzPct val="120000"/>
            </a:pPr>
            <a:r>
              <a:rPr lang="en-US" sz="1100" dirty="0" smtClean="0">
                <a:solidFill>
                  <a:schemeClr val="tx1"/>
                </a:solidFill>
              </a:rPr>
              <a:t>(WHO</a:t>
            </a:r>
            <a:r>
              <a:rPr lang="en-US" sz="1100" dirty="0">
                <a:solidFill>
                  <a:schemeClr val="tx1"/>
                </a:solidFill>
              </a:rPr>
              <a:t>, 2004</a:t>
            </a:r>
            <a:r>
              <a:rPr lang="en-US" sz="1100" dirty="0" smtClean="0">
                <a:solidFill>
                  <a:srgbClr val="E2D6B5"/>
                </a:solidFill>
              </a:rPr>
              <a:t>)</a:t>
            </a:r>
            <a:endParaRPr lang="en-US" sz="2400" kern="1200" dirty="0" smtClean="0">
              <a:solidFill>
                <a:srgbClr val="E2D6B5"/>
              </a:solidFill>
            </a:endParaRPr>
          </a:p>
          <a:p>
            <a:pPr marL="342900" lvl="0" indent="-342900" algn="l" defTabSz="1066800">
              <a:lnSpc>
                <a:spcPct val="90000"/>
              </a:lnSpc>
              <a:spcBef>
                <a:spcPct val="0"/>
              </a:spcBef>
              <a:spcAft>
                <a:spcPct val="10000"/>
              </a:spcAft>
              <a:buFont typeface="Arial" pitchFamily="34" charset="0"/>
              <a:buChar char="•"/>
            </a:pPr>
            <a:endParaRPr lang="en-US" sz="2400" dirty="0" smtClean="0">
              <a:solidFill>
                <a:srgbClr val="E2D6B5"/>
              </a:solidFill>
            </a:endParaRPr>
          </a:p>
          <a:p>
            <a:pPr marL="342900" lvl="0" indent="-342900" algn="l" defTabSz="1066800">
              <a:lnSpc>
                <a:spcPct val="90000"/>
              </a:lnSpc>
              <a:spcBef>
                <a:spcPct val="0"/>
              </a:spcBef>
              <a:spcAft>
                <a:spcPct val="10000"/>
              </a:spcAft>
              <a:buFont typeface="Arial" pitchFamily="34" charset="0"/>
              <a:buChar char="•"/>
            </a:pPr>
            <a:endParaRPr lang="en-US" sz="2400" kern="1200" dirty="0">
              <a:solidFill>
                <a:srgbClr val="E2D6B5"/>
              </a:solidFill>
            </a:endParaRPr>
          </a:p>
        </p:txBody>
      </p:sp>
      <p:sp>
        <p:nvSpPr>
          <p:cNvPr id="9" name="Text Box 2"/>
          <p:cNvSpPr txBox="1">
            <a:spLocks noChangeArrowheads="1"/>
          </p:cNvSpPr>
          <p:nvPr/>
        </p:nvSpPr>
        <p:spPr bwMode="auto">
          <a:xfrm>
            <a:off x="171450" y="6428197"/>
            <a:ext cx="8763000" cy="332565"/>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0"/>
              </a:spcBef>
              <a:spcAft>
                <a:spcPts val="1000"/>
              </a:spcAft>
            </a:pPr>
            <a:r>
              <a:rPr lang="en-US" sz="1100" dirty="0" smtClean="0">
                <a:solidFill>
                  <a:srgbClr val="E2D6B5"/>
                </a:solidFill>
                <a:ea typeface="Calibri"/>
                <a:cs typeface="Andalus" pitchFamily="18" charset="-78"/>
              </a:rPr>
              <a:t>Module 1: Public Health &amp; Human Rights  </a:t>
            </a:r>
            <a:r>
              <a:rPr lang="en-US" sz="1100" dirty="0">
                <a:effectLst/>
                <a:ea typeface="Calibri"/>
                <a:cs typeface="Times New Roman"/>
              </a:rPr>
              <a:t> </a:t>
            </a:r>
          </a:p>
        </p:txBody>
      </p:sp>
      <p:pic>
        <p:nvPicPr>
          <p:cNvPr id="7" name="Picture Placeholder 4"/>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425845" y="604102"/>
            <a:ext cx="1304318" cy="1280160"/>
          </a:xfrm>
          <a:prstGeom prst="ellipse">
            <a:avLst/>
          </a:prstGeom>
          <a:ln>
            <a:solidFill>
              <a:schemeClr val="lt1">
                <a:hueOff val="0"/>
                <a:satOff val="0"/>
                <a:lumOff val="0"/>
              </a:schemeClr>
            </a:solidFill>
          </a:ln>
        </p:spPr>
      </p:pic>
    </p:spTree>
    <p:extLst>
      <p:ext uri="{BB962C8B-B14F-4D97-AF65-F5344CB8AC3E}">
        <p14:creationId xmlns:p14="http://schemas.microsoft.com/office/powerpoint/2010/main" val="6619221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17"/>
          <p:cNvSpPr/>
          <p:nvPr/>
        </p:nvSpPr>
        <p:spPr>
          <a:xfrm>
            <a:off x="1147437" y="2274301"/>
            <a:ext cx="5379886" cy="3352800"/>
          </a:xfrm>
          <a:custGeom>
            <a:avLst/>
            <a:gdLst>
              <a:gd name="connsiteX0" fmla="*/ 0 w 4470161"/>
              <a:gd name="connsiteY0" fmla="*/ 0 h 683814"/>
              <a:gd name="connsiteX1" fmla="*/ 4470161 w 4470161"/>
              <a:gd name="connsiteY1" fmla="*/ 0 h 683814"/>
              <a:gd name="connsiteX2" fmla="*/ 4470161 w 4470161"/>
              <a:gd name="connsiteY2" fmla="*/ 683814 h 683814"/>
              <a:gd name="connsiteX3" fmla="*/ 0 w 4470161"/>
              <a:gd name="connsiteY3" fmla="*/ 683814 h 683814"/>
              <a:gd name="connsiteX4" fmla="*/ 0 w 4470161"/>
              <a:gd name="connsiteY4" fmla="*/ 0 h 683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0161" h="683814">
                <a:moveTo>
                  <a:pt x="0" y="0"/>
                </a:moveTo>
                <a:lnTo>
                  <a:pt x="4470161" y="0"/>
                </a:lnTo>
                <a:lnTo>
                  <a:pt x="4470161" y="683814"/>
                </a:lnTo>
                <a:lnTo>
                  <a:pt x="0" y="6838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0480" tIns="30480" rIns="30480" bIns="30480" numCol="1" spcCol="1270" anchor="ctr" anchorCtr="0">
            <a:noAutofit/>
          </a:bodyPr>
          <a:lstStyle/>
          <a:p>
            <a:pPr lvl="0" algn="l" defTabSz="1066800">
              <a:lnSpc>
                <a:spcPct val="90000"/>
              </a:lnSpc>
              <a:spcBef>
                <a:spcPct val="0"/>
              </a:spcBef>
              <a:spcAft>
                <a:spcPct val="10000"/>
              </a:spcAft>
            </a:pPr>
            <a:endParaRPr lang="en-US" sz="2400" kern="1200" dirty="0">
              <a:solidFill>
                <a:srgbClr val="E2D6B5"/>
              </a:solidFill>
            </a:endParaRPr>
          </a:p>
        </p:txBody>
      </p:sp>
      <p:sp>
        <p:nvSpPr>
          <p:cNvPr id="2" name="Rectangle 1"/>
          <p:cNvSpPr/>
          <p:nvPr/>
        </p:nvSpPr>
        <p:spPr>
          <a:xfrm>
            <a:off x="839638" y="2180986"/>
            <a:ext cx="7694141" cy="3323987"/>
          </a:xfrm>
          <a:prstGeom prst="rect">
            <a:avLst/>
          </a:prstGeom>
        </p:spPr>
        <p:txBody>
          <a:bodyPr wrap="square">
            <a:spAutoFit/>
          </a:bodyPr>
          <a:lstStyle/>
          <a:p>
            <a:pPr lvl="0" algn="ctr">
              <a:lnSpc>
                <a:spcPct val="150000"/>
              </a:lnSpc>
            </a:pPr>
            <a:r>
              <a:rPr lang="en-US" sz="2800" dirty="0" smtClean="0"/>
              <a:t>The </a:t>
            </a:r>
            <a:r>
              <a:rPr lang="en-US" sz="2800" dirty="0"/>
              <a:t>new emphasis on human rights </a:t>
            </a:r>
            <a:r>
              <a:rPr lang="en-US" sz="2800" dirty="0" smtClean="0"/>
              <a:t>can </a:t>
            </a:r>
            <a:r>
              <a:rPr lang="en-US" sz="2800" dirty="0"/>
              <a:t>bolster arguments </a:t>
            </a:r>
            <a:r>
              <a:rPr lang="en-US" sz="2800" dirty="0" smtClean="0"/>
              <a:t>that </a:t>
            </a:r>
            <a:r>
              <a:rPr lang="en-US" sz="2800" dirty="0"/>
              <a:t>governments must ensure safe abortion access as part of their commitment to fulfilling international human rights </a:t>
            </a:r>
            <a:r>
              <a:rPr lang="en-US" sz="2800" dirty="0" smtClean="0"/>
              <a:t>obligations.</a:t>
            </a:r>
            <a:endParaRPr lang="en-US" sz="2800" dirty="0"/>
          </a:p>
        </p:txBody>
      </p:sp>
      <p:sp>
        <p:nvSpPr>
          <p:cNvPr id="12" name="Freeform 11"/>
          <p:cNvSpPr/>
          <p:nvPr/>
        </p:nvSpPr>
        <p:spPr>
          <a:xfrm>
            <a:off x="1905000" y="604102"/>
            <a:ext cx="6802280" cy="972557"/>
          </a:xfrm>
          <a:custGeom>
            <a:avLst/>
            <a:gdLst>
              <a:gd name="connsiteX0" fmla="*/ 0 w 5589438"/>
              <a:gd name="connsiteY0" fmla="*/ 0 h 833105"/>
              <a:gd name="connsiteX1" fmla="*/ 5589438 w 5589438"/>
              <a:gd name="connsiteY1" fmla="*/ 0 h 833105"/>
              <a:gd name="connsiteX2" fmla="*/ 5589438 w 5589438"/>
              <a:gd name="connsiteY2" fmla="*/ 833105 h 833105"/>
              <a:gd name="connsiteX3" fmla="*/ 0 w 5589438"/>
              <a:gd name="connsiteY3" fmla="*/ 833105 h 833105"/>
              <a:gd name="connsiteX4" fmla="*/ 0 w 5589438"/>
              <a:gd name="connsiteY4" fmla="*/ 0 h 833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9438" h="833105">
                <a:moveTo>
                  <a:pt x="0" y="0"/>
                </a:moveTo>
                <a:lnTo>
                  <a:pt x="5589438" y="0"/>
                </a:lnTo>
                <a:lnTo>
                  <a:pt x="5589438" y="833105"/>
                </a:lnTo>
                <a:lnTo>
                  <a:pt x="0" y="83310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0480" tIns="30480" rIns="30480" bIns="30480" numCol="1" spcCol="1270" anchor="ctr" anchorCtr="0">
            <a:noAutofit/>
          </a:bodyPr>
          <a:lstStyle/>
          <a:p>
            <a:pPr lvl="0" defTabSz="1066800">
              <a:lnSpc>
                <a:spcPct val="90000"/>
              </a:lnSpc>
              <a:spcBef>
                <a:spcPct val="0"/>
              </a:spcBef>
              <a:spcAft>
                <a:spcPct val="10000"/>
              </a:spcAft>
              <a:buClr>
                <a:srgbClr val="E2D6B5"/>
              </a:buClr>
              <a:buSzPct val="120000"/>
            </a:pPr>
            <a:r>
              <a:rPr lang="en-US" sz="2400" dirty="0" smtClean="0">
                <a:solidFill>
                  <a:srgbClr val="E2D6B5"/>
                </a:solidFill>
              </a:rPr>
              <a:t> </a:t>
            </a:r>
          </a:p>
          <a:p>
            <a:pPr defTabSz="1066800">
              <a:lnSpc>
                <a:spcPct val="90000"/>
              </a:lnSpc>
              <a:spcBef>
                <a:spcPct val="0"/>
              </a:spcBef>
              <a:spcAft>
                <a:spcPct val="10000"/>
              </a:spcAft>
              <a:buClr>
                <a:srgbClr val="E2D6B5"/>
              </a:buClr>
              <a:buSzPct val="120000"/>
            </a:pPr>
            <a:r>
              <a:rPr lang="en-US" sz="3600" b="1" dirty="0" smtClean="0">
                <a:solidFill>
                  <a:schemeClr val="tx1"/>
                </a:solidFill>
              </a:rPr>
              <a:t>Human </a:t>
            </a:r>
            <a:r>
              <a:rPr lang="en-US" sz="3600" b="1" dirty="0">
                <a:solidFill>
                  <a:schemeClr val="tx1"/>
                </a:solidFill>
              </a:rPr>
              <a:t>Rights </a:t>
            </a:r>
            <a:r>
              <a:rPr lang="en-US" sz="3600" b="1" dirty="0" smtClean="0">
                <a:solidFill>
                  <a:schemeClr val="tx1"/>
                </a:solidFill>
              </a:rPr>
              <a:t>Rationale</a:t>
            </a:r>
            <a:endParaRPr lang="en-US" sz="3600" dirty="0">
              <a:solidFill>
                <a:schemeClr val="tx1"/>
              </a:solidFill>
            </a:endParaRPr>
          </a:p>
          <a:p>
            <a:pPr marL="342900" lvl="0" indent="-342900" algn="l" defTabSz="1066800">
              <a:lnSpc>
                <a:spcPct val="90000"/>
              </a:lnSpc>
              <a:spcBef>
                <a:spcPct val="0"/>
              </a:spcBef>
              <a:spcAft>
                <a:spcPct val="10000"/>
              </a:spcAft>
              <a:buClr>
                <a:srgbClr val="E2D6B5"/>
              </a:buClr>
              <a:buSzPct val="120000"/>
              <a:buFont typeface="Arial" pitchFamily="34" charset="0"/>
              <a:buChar char="•"/>
            </a:pPr>
            <a:endParaRPr lang="en-US" sz="2800" kern="1200" dirty="0">
              <a:solidFill>
                <a:srgbClr val="E2D6B5"/>
              </a:solidFill>
            </a:endParaRPr>
          </a:p>
        </p:txBody>
      </p:sp>
      <p:sp>
        <p:nvSpPr>
          <p:cNvPr id="13" name="Text Box 2"/>
          <p:cNvSpPr txBox="1">
            <a:spLocks noChangeArrowheads="1"/>
          </p:cNvSpPr>
          <p:nvPr/>
        </p:nvSpPr>
        <p:spPr bwMode="auto">
          <a:xfrm>
            <a:off x="171450" y="6428197"/>
            <a:ext cx="8763000" cy="332565"/>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0"/>
              </a:spcBef>
              <a:spcAft>
                <a:spcPts val="1000"/>
              </a:spcAft>
            </a:pPr>
            <a:r>
              <a:rPr lang="en-US" sz="1100" dirty="0" smtClean="0">
                <a:solidFill>
                  <a:srgbClr val="E2D6B5"/>
                </a:solidFill>
                <a:ea typeface="Calibri"/>
                <a:cs typeface="Andalus" pitchFamily="18" charset="-78"/>
              </a:rPr>
              <a:t>Module 1: Public Health &amp; Human Rights  </a:t>
            </a:r>
            <a:r>
              <a:rPr lang="en-US" sz="1100" dirty="0">
                <a:effectLst/>
                <a:ea typeface="Calibri"/>
                <a:cs typeface="Times New Roman"/>
              </a:rPr>
              <a:t> </a:t>
            </a:r>
          </a:p>
        </p:txBody>
      </p:sp>
      <p:pic>
        <p:nvPicPr>
          <p:cNvPr id="8" name="Picture Placeholder 4"/>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450256" y="604102"/>
            <a:ext cx="1304318" cy="1280160"/>
          </a:xfrm>
          <a:prstGeom prst="ellipse">
            <a:avLst/>
          </a:prstGeom>
          <a:ln>
            <a:solidFill>
              <a:schemeClr val="lt1">
                <a:hueOff val="0"/>
                <a:satOff val="0"/>
                <a:lumOff val="0"/>
              </a:schemeClr>
            </a:solidFill>
          </a:ln>
        </p:spPr>
      </p:pic>
    </p:spTree>
    <p:extLst>
      <p:ext uri="{BB962C8B-B14F-4D97-AF65-F5344CB8AC3E}">
        <p14:creationId xmlns:p14="http://schemas.microsoft.com/office/powerpoint/2010/main" val="24228601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Linda\Documents\logotag_en_white.bmp"/>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6096000"/>
            <a:ext cx="1995985" cy="457200"/>
          </a:xfrm>
          <a:prstGeom prst="rect">
            <a:avLst/>
          </a:prstGeom>
          <a:noFill/>
          <a:ln>
            <a:noFill/>
          </a:ln>
        </p:spPr>
      </p:pic>
      <p:sp>
        <p:nvSpPr>
          <p:cNvPr id="2" name="Title 1"/>
          <p:cNvSpPr>
            <a:spLocks noGrp="1"/>
          </p:cNvSpPr>
          <p:nvPr>
            <p:ph type="ctrTitle"/>
          </p:nvPr>
        </p:nvSpPr>
        <p:spPr>
          <a:xfrm>
            <a:off x="702733" y="508631"/>
            <a:ext cx="7269580" cy="1295400"/>
          </a:xfrm>
        </p:spPr>
        <p:txBody>
          <a:bodyPr/>
          <a:lstStyle/>
          <a:p>
            <a:r>
              <a:rPr lang="en-US" b="1" dirty="0" smtClean="0"/>
              <a:t>Safe Abortion</a:t>
            </a:r>
            <a:endParaRPr lang="en-US" b="1" dirty="0"/>
          </a:p>
        </p:txBody>
      </p:sp>
      <p:sp>
        <p:nvSpPr>
          <p:cNvPr id="3" name="Subtitle 2"/>
          <p:cNvSpPr>
            <a:spLocks noGrp="1"/>
          </p:cNvSpPr>
          <p:nvPr>
            <p:ph type="subTitle" idx="1"/>
          </p:nvPr>
        </p:nvSpPr>
        <p:spPr>
          <a:xfrm>
            <a:off x="702733" y="3505200"/>
            <a:ext cx="8077200" cy="1676400"/>
          </a:xfrm>
        </p:spPr>
        <p:txBody>
          <a:bodyPr>
            <a:normAutofit lnSpcReduction="10000"/>
          </a:bodyPr>
          <a:lstStyle/>
          <a:p>
            <a:r>
              <a:rPr lang="en-US" sz="2600" b="1" i="1" dirty="0">
                <a:solidFill>
                  <a:srgbClr val="0054A0"/>
                </a:solidFill>
              </a:rPr>
              <a:t>Global</a:t>
            </a:r>
          </a:p>
          <a:p>
            <a:endParaRPr lang="en-US" sz="900" i="1" dirty="0">
              <a:solidFill>
                <a:srgbClr val="3333FF"/>
              </a:solidFill>
            </a:endParaRPr>
          </a:p>
          <a:p>
            <a:r>
              <a:rPr lang="en-US" sz="2400" b="1" dirty="0" smtClean="0">
                <a:solidFill>
                  <a:srgbClr val="E2D6B5"/>
                </a:solidFill>
              </a:rPr>
              <a:t>Module 2: Providing Clinical Care to Women Undergoing Abortion</a:t>
            </a:r>
          </a:p>
          <a:p>
            <a:endParaRPr lang="en-US" sz="3200" b="1" dirty="0" smtClean="0">
              <a:solidFill>
                <a:srgbClr val="E2D6B5"/>
              </a:solidFill>
            </a:endParaRPr>
          </a:p>
          <a:p>
            <a:endParaRPr lang="en-US" sz="3200" b="1" dirty="0" smtClean="0">
              <a:solidFill>
                <a:srgbClr val="E2D6B5"/>
              </a:solidFill>
            </a:endParaRPr>
          </a:p>
          <a:p>
            <a:endParaRPr lang="en-US" sz="2800" i="1" dirty="0">
              <a:solidFill>
                <a:srgbClr val="3333FF"/>
              </a:solidFill>
            </a:endParaRPr>
          </a:p>
          <a:p>
            <a:endParaRPr lang="en-US" dirty="0" smtClean="0"/>
          </a:p>
          <a:p>
            <a:endParaRPr lang="en-US" dirty="0" smtClean="0"/>
          </a:p>
          <a:p>
            <a:endParaRPr lang="en-US" i="1" dirty="0" smtClean="0"/>
          </a:p>
          <a:p>
            <a:endParaRPr lang="en-US" dirty="0" smtClean="0"/>
          </a:p>
          <a:p>
            <a:endParaRPr lang="en-US" dirty="0" smtClean="0"/>
          </a:p>
          <a:p>
            <a:endParaRPr lang="en-US" dirty="0" smtClean="0"/>
          </a:p>
          <a:p>
            <a:endParaRPr lang="en-US" dirty="0"/>
          </a:p>
          <a:p>
            <a:endParaRPr lang="en-US" dirty="0" smtClean="0"/>
          </a:p>
          <a:p>
            <a:endParaRPr lang="en-US" dirty="0"/>
          </a:p>
          <a:p>
            <a:endParaRPr lang="en-US" dirty="0" smtClean="0"/>
          </a:p>
          <a:p>
            <a:endParaRPr lang="en-US" dirty="0" smtClean="0"/>
          </a:p>
        </p:txBody>
      </p:sp>
      <p:sp>
        <p:nvSpPr>
          <p:cNvPr id="5" name="TextBox 4"/>
          <p:cNvSpPr txBox="1"/>
          <p:nvPr/>
        </p:nvSpPr>
        <p:spPr>
          <a:xfrm>
            <a:off x="702733" y="5346342"/>
            <a:ext cx="7551192" cy="1200329"/>
          </a:xfrm>
          <a:prstGeom prst="rect">
            <a:avLst/>
          </a:prstGeom>
          <a:noFill/>
        </p:spPr>
        <p:txBody>
          <a:bodyPr wrap="square" rtlCol="0">
            <a:spAutoFit/>
          </a:bodyPr>
          <a:lstStyle/>
          <a:p>
            <a:pPr>
              <a:spcAft>
                <a:spcPts val="0"/>
              </a:spcAft>
            </a:pPr>
            <a:r>
              <a:rPr lang="en-US" dirty="0"/>
              <a:t>A Packet to Disseminate </a:t>
            </a:r>
          </a:p>
          <a:p>
            <a:pPr>
              <a:spcAft>
                <a:spcPts val="0"/>
              </a:spcAft>
            </a:pPr>
            <a:r>
              <a:rPr lang="en-US" dirty="0"/>
              <a:t>WHO </a:t>
            </a:r>
            <a:r>
              <a:rPr lang="en-US" i="1" dirty="0"/>
              <a:t>Safe abortion: technical and policy guidance for health systems</a:t>
            </a:r>
            <a:r>
              <a:rPr lang="en-US" dirty="0"/>
              <a:t>,  Second edition, 2012 </a:t>
            </a:r>
          </a:p>
          <a:p>
            <a:endParaRPr lang="en-US" dirty="0"/>
          </a:p>
        </p:txBody>
      </p:sp>
      <p:sp>
        <p:nvSpPr>
          <p:cNvPr id="6" name="TextBox 5"/>
          <p:cNvSpPr txBox="1"/>
          <p:nvPr/>
        </p:nvSpPr>
        <p:spPr>
          <a:xfrm>
            <a:off x="2057400" y="1804031"/>
            <a:ext cx="3924123" cy="830997"/>
          </a:xfrm>
          <a:prstGeom prst="rect">
            <a:avLst/>
          </a:prstGeom>
          <a:noFill/>
        </p:spPr>
        <p:txBody>
          <a:bodyPr wrap="square" rtlCol="0">
            <a:spAutoFit/>
          </a:bodyPr>
          <a:lstStyle/>
          <a:p>
            <a:r>
              <a:rPr lang="en-US" sz="2400" b="1" dirty="0" smtClean="0">
                <a:solidFill>
                  <a:srgbClr val="0054A0"/>
                </a:solidFill>
              </a:rPr>
              <a:t>Saving Lives</a:t>
            </a:r>
          </a:p>
          <a:p>
            <a:pPr lvl="1"/>
            <a:r>
              <a:rPr lang="en-US" sz="2400" b="1" dirty="0" smtClean="0">
                <a:solidFill>
                  <a:srgbClr val="0054A0"/>
                </a:solidFill>
              </a:rPr>
              <a:t>Respecting Rights</a:t>
            </a:r>
            <a:endParaRPr lang="en-US" sz="2400" dirty="0">
              <a:solidFill>
                <a:srgbClr val="0054A0"/>
              </a:solidFill>
            </a:endParaRPr>
          </a:p>
        </p:txBody>
      </p:sp>
    </p:spTree>
    <p:extLst>
      <p:ext uri="{BB962C8B-B14F-4D97-AF65-F5344CB8AC3E}">
        <p14:creationId xmlns:p14="http://schemas.microsoft.com/office/powerpoint/2010/main" val="138370627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589488" y="304800"/>
            <a:ext cx="7124700" cy="609600"/>
          </a:xfrm>
        </p:spPr>
        <p:txBody>
          <a:bodyPr/>
          <a:lstStyle/>
          <a:p>
            <a:r>
              <a:rPr lang="en-US" b="1" dirty="0" smtClean="0"/>
              <a:t>Sections of this presentation</a:t>
            </a:r>
            <a:endParaRPr lang="en-US" b="1" dirty="0"/>
          </a:p>
        </p:txBody>
      </p:sp>
      <p:grpSp>
        <p:nvGrpSpPr>
          <p:cNvPr id="2" name="Group 1"/>
          <p:cNvGrpSpPr/>
          <p:nvPr/>
        </p:nvGrpSpPr>
        <p:grpSpPr>
          <a:xfrm>
            <a:off x="-1712381" y="1562590"/>
            <a:ext cx="10495861" cy="4868863"/>
            <a:chOff x="-1712381" y="1562590"/>
            <a:chExt cx="10495861" cy="4868863"/>
          </a:xfrm>
        </p:grpSpPr>
        <p:sp>
          <p:nvSpPr>
            <p:cNvPr id="4" name="Block Arc 3"/>
            <p:cNvSpPr/>
            <p:nvPr/>
          </p:nvSpPr>
          <p:spPr>
            <a:xfrm>
              <a:off x="-1712381" y="1562590"/>
              <a:ext cx="4670644" cy="4868863"/>
            </a:xfrm>
            <a:prstGeom prst="blockArc">
              <a:avLst>
                <a:gd name="adj1" fmla="val 17527788"/>
                <a:gd name="adj2" fmla="val 4119114"/>
                <a:gd name="adj3" fmla="val 5750"/>
              </a:avLst>
            </a:prstGeom>
            <a:solidFill>
              <a:srgbClr val="C4C65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3074342" y="1752594"/>
              <a:ext cx="5589438" cy="833105"/>
            </a:xfrm>
            <a:custGeom>
              <a:avLst/>
              <a:gdLst>
                <a:gd name="connsiteX0" fmla="*/ 0 w 5589438"/>
                <a:gd name="connsiteY0" fmla="*/ 0 h 833105"/>
                <a:gd name="connsiteX1" fmla="*/ 5589438 w 5589438"/>
                <a:gd name="connsiteY1" fmla="*/ 0 h 833105"/>
                <a:gd name="connsiteX2" fmla="*/ 5589438 w 5589438"/>
                <a:gd name="connsiteY2" fmla="*/ 833105 h 833105"/>
                <a:gd name="connsiteX3" fmla="*/ 0 w 5589438"/>
                <a:gd name="connsiteY3" fmla="*/ 833105 h 833105"/>
                <a:gd name="connsiteX4" fmla="*/ 0 w 5589438"/>
                <a:gd name="connsiteY4" fmla="*/ 0 h 833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9438" h="833105">
                  <a:moveTo>
                    <a:pt x="0" y="0"/>
                  </a:moveTo>
                  <a:lnTo>
                    <a:pt x="5589438" y="0"/>
                  </a:lnTo>
                  <a:lnTo>
                    <a:pt x="5589438" y="833105"/>
                  </a:lnTo>
                  <a:lnTo>
                    <a:pt x="0" y="83310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7940" tIns="27940" rIns="27940" bIns="27940" numCol="1" spcCol="1270" anchor="ctr" anchorCtr="0">
              <a:noAutofit/>
            </a:bodyPr>
            <a:lstStyle/>
            <a:p>
              <a:pPr lvl="0" algn="l" defTabSz="977900">
                <a:lnSpc>
                  <a:spcPct val="90000"/>
                </a:lnSpc>
                <a:spcBef>
                  <a:spcPct val="0"/>
                </a:spcBef>
                <a:spcAft>
                  <a:spcPct val="10000"/>
                </a:spcAft>
              </a:pPr>
              <a:r>
                <a:rPr lang="en-US" sz="2200" kern="1200" dirty="0" smtClean="0">
                  <a:solidFill>
                    <a:schemeClr val="tx1"/>
                  </a:solidFill>
                </a:rPr>
                <a:t>Public Health &amp; Human Rights</a:t>
              </a:r>
              <a:endParaRPr lang="en-US" sz="2200" kern="1200" dirty="0">
                <a:solidFill>
                  <a:schemeClr val="tx1"/>
                </a:solidFill>
              </a:endParaRPr>
            </a:p>
          </p:txBody>
        </p:sp>
        <p:sp>
          <p:nvSpPr>
            <p:cNvPr id="11" name="Freeform 10"/>
            <p:cNvSpPr/>
            <p:nvPr/>
          </p:nvSpPr>
          <p:spPr>
            <a:xfrm>
              <a:off x="3809994" y="2880863"/>
              <a:ext cx="4973486" cy="838909"/>
            </a:xfrm>
            <a:custGeom>
              <a:avLst/>
              <a:gdLst>
                <a:gd name="connsiteX0" fmla="*/ 0 w 4973486"/>
                <a:gd name="connsiteY0" fmla="*/ 0 h 838909"/>
                <a:gd name="connsiteX1" fmla="*/ 4973486 w 4973486"/>
                <a:gd name="connsiteY1" fmla="*/ 0 h 838909"/>
                <a:gd name="connsiteX2" fmla="*/ 4973486 w 4973486"/>
                <a:gd name="connsiteY2" fmla="*/ 838909 h 838909"/>
                <a:gd name="connsiteX3" fmla="*/ 0 w 4973486"/>
                <a:gd name="connsiteY3" fmla="*/ 838909 h 838909"/>
                <a:gd name="connsiteX4" fmla="*/ 0 w 4973486"/>
                <a:gd name="connsiteY4" fmla="*/ 0 h 838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3486" h="838909">
                  <a:moveTo>
                    <a:pt x="0" y="0"/>
                  </a:moveTo>
                  <a:lnTo>
                    <a:pt x="4973486" y="0"/>
                  </a:lnTo>
                  <a:lnTo>
                    <a:pt x="4973486" y="838909"/>
                  </a:lnTo>
                  <a:lnTo>
                    <a:pt x="0" y="83890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7940" tIns="27940" rIns="27940" bIns="27940" numCol="1" spcCol="1270" anchor="ctr" anchorCtr="0">
              <a:noAutofit/>
            </a:bodyPr>
            <a:lstStyle/>
            <a:p>
              <a:pPr lvl="0" algn="l" defTabSz="977900">
                <a:lnSpc>
                  <a:spcPct val="90000"/>
                </a:lnSpc>
                <a:spcBef>
                  <a:spcPct val="0"/>
                </a:spcBef>
                <a:spcAft>
                  <a:spcPct val="10000"/>
                </a:spcAft>
              </a:pPr>
              <a:r>
                <a:rPr lang="en-US" sz="2200" b="1" kern="1200" dirty="0" smtClean="0">
                  <a:solidFill>
                    <a:srgbClr val="0054A0"/>
                  </a:solidFill>
                  <a:effectLst>
                    <a:outerShdw blurRad="38100" dist="38100" dir="2700000" algn="tl">
                      <a:srgbClr val="000000">
                        <a:alpha val="43137"/>
                      </a:srgbClr>
                    </a:outerShdw>
                  </a:effectLst>
                </a:rPr>
                <a:t>Clinical Care</a:t>
              </a:r>
              <a:endParaRPr lang="en-US" sz="2200" b="1" kern="1200" dirty="0">
                <a:solidFill>
                  <a:srgbClr val="0054A0"/>
                </a:solidFill>
                <a:effectLst>
                  <a:outerShdw blurRad="38100" dist="38100" dir="2700000" algn="tl">
                    <a:srgbClr val="000000">
                      <a:alpha val="43137"/>
                    </a:srgbClr>
                  </a:outerShdw>
                </a:effectLst>
              </a:endParaRPr>
            </a:p>
          </p:txBody>
        </p:sp>
        <p:sp>
          <p:nvSpPr>
            <p:cNvPr id="16" name="Oval 15"/>
            <p:cNvSpPr/>
            <p:nvPr/>
          </p:nvSpPr>
          <p:spPr>
            <a:xfrm>
              <a:off x="2453083" y="2696267"/>
              <a:ext cx="1133649" cy="1133643"/>
            </a:xfrm>
            <a:prstGeom prst="ellipse">
              <a:avLst/>
            </a:prstGeom>
            <a:blipFill>
              <a:blip r:embed="rId3" cstate="print">
                <a:extLst>
                  <a:ext uri="{28A0092B-C50C-407E-A947-70E740481C1C}">
                    <a14:useLocalDpi xmlns:a14="http://schemas.microsoft.com/office/drawing/2010/main" val="0"/>
                  </a:ext>
                </a:extLst>
              </a:blip>
              <a:srcRect/>
              <a:stretch>
                <a:fillRect l="-17000" r="-17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7" name="Freeform 16"/>
            <p:cNvSpPr/>
            <p:nvPr/>
          </p:nvSpPr>
          <p:spPr>
            <a:xfrm>
              <a:off x="3809992" y="4495797"/>
              <a:ext cx="4470161" cy="683814"/>
            </a:xfrm>
            <a:custGeom>
              <a:avLst/>
              <a:gdLst>
                <a:gd name="connsiteX0" fmla="*/ 0 w 4470161"/>
                <a:gd name="connsiteY0" fmla="*/ 0 h 683814"/>
                <a:gd name="connsiteX1" fmla="*/ 4470161 w 4470161"/>
                <a:gd name="connsiteY1" fmla="*/ 0 h 683814"/>
                <a:gd name="connsiteX2" fmla="*/ 4470161 w 4470161"/>
                <a:gd name="connsiteY2" fmla="*/ 683814 h 683814"/>
                <a:gd name="connsiteX3" fmla="*/ 0 w 4470161"/>
                <a:gd name="connsiteY3" fmla="*/ 683814 h 683814"/>
                <a:gd name="connsiteX4" fmla="*/ 0 w 4470161"/>
                <a:gd name="connsiteY4" fmla="*/ 0 h 683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0161" h="683814">
                  <a:moveTo>
                    <a:pt x="0" y="0"/>
                  </a:moveTo>
                  <a:lnTo>
                    <a:pt x="4470161" y="0"/>
                  </a:lnTo>
                  <a:lnTo>
                    <a:pt x="4470161" y="683814"/>
                  </a:lnTo>
                  <a:lnTo>
                    <a:pt x="0" y="6838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7940" tIns="27940" rIns="27940" bIns="27940" numCol="1" spcCol="1270" anchor="ctr" anchorCtr="0">
              <a:noAutofit/>
            </a:bodyPr>
            <a:lstStyle/>
            <a:p>
              <a:pPr lvl="0" algn="l" defTabSz="977900">
                <a:lnSpc>
                  <a:spcPct val="90000"/>
                </a:lnSpc>
                <a:spcBef>
                  <a:spcPct val="0"/>
                </a:spcBef>
                <a:spcAft>
                  <a:spcPct val="10000"/>
                </a:spcAft>
              </a:pPr>
              <a:r>
                <a:rPr lang="en-US" sz="2200" kern="1200" dirty="0" smtClean="0">
                  <a:solidFill>
                    <a:schemeClr val="tx1"/>
                  </a:solidFill>
                </a:rPr>
                <a:t>Planning &amp; Managing Care</a:t>
              </a:r>
              <a:endParaRPr lang="en-US" sz="2200" kern="1200" dirty="0">
                <a:solidFill>
                  <a:schemeClr val="tx1"/>
                </a:solidFill>
              </a:endParaRPr>
            </a:p>
          </p:txBody>
        </p:sp>
      </p:grpSp>
      <p:sp>
        <p:nvSpPr>
          <p:cNvPr id="14" name="TextBox 13"/>
          <p:cNvSpPr txBox="1"/>
          <p:nvPr/>
        </p:nvSpPr>
        <p:spPr>
          <a:xfrm>
            <a:off x="2895600" y="5764211"/>
            <a:ext cx="5105400" cy="430887"/>
          </a:xfrm>
          <a:prstGeom prst="rect">
            <a:avLst/>
          </a:prstGeom>
          <a:noFill/>
        </p:spPr>
        <p:txBody>
          <a:bodyPr wrap="square" rtlCol="0">
            <a:spAutoFit/>
          </a:bodyPr>
          <a:lstStyle/>
          <a:p>
            <a:r>
              <a:rPr lang="en-US" sz="2200" dirty="0" smtClean="0"/>
              <a:t>Legal &amp; Policy Considerations</a:t>
            </a:r>
            <a:endParaRPr lang="en-US" sz="2200" dirty="0"/>
          </a:p>
        </p:txBody>
      </p:sp>
      <p:sp>
        <p:nvSpPr>
          <p:cNvPr id="15" name="TextBox 14"/>
          <p:cNvSpPr txBox="1"/>
          <p:nvPr/>
        </p:nvSpPr>
        <p:spPr>
          <a:xfrm>
            <a:off x="616527" y="1066798"/>
            <a:ext cx="7315200" cy="430887"/>
          </a:xfrm>
          <a:prstGeom prst="rect">
            <a:avLst/>
          </a:prstGeom>
          <a:noFill/>
        </p:spPr>
        <p:txBody>
          <a:bodyPr wrap="square" rtlCol="0">
            <a:spAutoFit/>
          </a:bodyPr>
          <a:lstStyle/>
          <a:p>
            <a:pPr>
              <a:defRPr/>
            </a:pPr>
            <a:r>
              <a:rPr lang="en-US" sz="2200" b="1" dirty="0" smtClean="0"/>
              <a:t>Introduction</a:t>
            </a:r>
            <a:endParaRPr lang="en-US" sz="2200" b="1" dirty="0"/>
          </a:p>
        </p:txBody>
      </p:sp>
      <p:sp>
        <p:nvSpPr>
          <p:cNvPr id="12" name="Oval 11"/>
          <p:cNvSpPr/>
          <p:nvPr/>
        </p:nvSpPr>
        <p:spPr>
          <a:xfrm>
            <a:off x="1676400" y="1546903"/>
            <a:ext cx="1097280" cy="1097280"/>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8" name="Picture Placeholder 8"/>
          <p:cNvPicPr>
            <a:picLocks noChangeAspect="1"/>
          </p:cNvPicPr>
          <p:nvPr/>
        </p:nvPicPr>
        <p:blipFill rotWithShape="1">
          <a:blip r:embed="rId4" cstate="print">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l="3468" r="3468" b="17015"/>
          <a:stretch/>
        </p:blipFill>
        <p:spPr>
          <a:xfrm>
            <a:off x="366940" y="2880863"/>
            <a:ext cx="2039508" cy="2011680"/>
          </a:xfrm>
          <a:prstGeom prst="ellipse">
            <a:avLst/>
          </a:prstGeom>
          <a:ln w="12700">
            <a:solidFill>
              <a:schemeClr val="tx2">
                <a:lumMod val="75000"/>
              </a:schemeClr>
            </a:solidFill>
          </a:ln>
        </p:spPr>
      </p:pic>
      <p:pic>
        <p:nvPicPr>
          <p:cNvPr id="20" name="Picture Placeholder 4"/>
          <p:cNvPicPr>
            <a:picLocks noChangeAspect="1"/>
          </p:cNvPicPr>
          <p:nvPr/>
        </p:nvPicPr>
        <p:blipFill>
          <a:blip r:embed="rId6" cstate="print">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tretch>
            <a:fillRect/>
          </a:stretch>
        </p:blipFill>
        <p:spPr>
          <a:xfrm>
            <a:off x="1628199" y="1546903"/>
            <a:ext cx="1133856" cy="1112856"/>
          </a:xfrm>
          <a:prstGeom prst="ellipse">
            <a:avLst/>
          </a:prstGeom>
          <a:ln>
            <a:solidFill>
              <a:schemeClr val="lt1">
                <a:hueOff val="0"/>
                <a:satOff val="0"/>
                <a:lumOff val="0"/>
              </a:schemeClr>
            </a:solidFill>
          </a:ln>
        </p:spPr>
      </p:pic>
      <p:sp>
        <p:nvSpPr>
          <p:cNvPr id="22" name="Text Box 2"/>
          <p:cNvSpPr txBox="1">
            <a:spLocks noChangeArrowheads="1"/>
          </p:cNvSpPr>
          <p:nvPr/>
        </p:nvSpPr>
        <p:spPr bwMode="auto">
          <a:xfrm>
            <a:off x="171450" y="6428197"/>
            <a:ext cx="8763000" cy="332565"/>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0"/>
              </a:spcBef>
              <a:spcAft>
                <a:spcPts val="1000"/>
              </a:spcAft>
            </a:pPr>
            <a:r>
              <a:rPr lang="en-US" sz="1100" dirty="0" smtClean="0">
                <a:solidFill>
                  <a:srgbClr val="E2D6B5"/>
                </a:solidFill>
                <a:ea typeface="Calibri"/>
                <a:cs typeface="Andalus" pitchFamily="18" charset="-78"/>
              </a:rPr>
              <a:t>Module 2: Clinical Care</a:t>
            </a:r>
            <a:r>
              <a:rPr lang="en-US" sz="1100" dirty="0">
                <a:effectLst/>
                <a:ea typeface="Calibri"/>
                <a:cs typeface="Times New Roman"/>
              </a:rPr>
              <a:t> </a:t>
            </a:r>
          </a:p>
        </p:txBody>
      </p:sp>
      <p:pic>
        <p:nvPicPr>
          <p:cNvPr id="23" name="Picture Placeholder 5"/>
          <p:cNvPicPr>
            <a:picLocks noChangeAspect="1"/>
          </p:cNvPicPr>
          <p:nvPr/>
        </p:nvPicPr>
        <p:blipFill>
          <a:blip r:embed="rId8" cstate="print">
            <a:extLst>
              <a:ext uri="{28A0092B-C50C-407E-A947-70E740481C1C}">
                <a14:useLocalDpi xmlns:a14="http://schemas.microsoft.com/office/drawing/2010/main" val="0"/>
              </a:ext>
            </a:extLst>
          </a:blip>
          <a:srcRect l="12487" r="12487"/>
          <a:stretch>
            <a:fillRect/>
          </a:stretch>
        </p:blipFill>
        <p:spPr>
          <a:xfrm>
            <a:off x="2464745" y="4140009"/>
            <a:ext cx="1133856" cy="1133856"/>
          </a:xfrm>
          <a:prstGeom prst="ellipse">
            <a:avLst/>
          </a:prstGeom>
          <a:ln>
            <a:solidFill>
              <a:schemeClr val="tx1"/>
            </a:solidFill>
          </a:ln>
        </p:spPr>
      </p:pic>
      <p:sp>
        <p:nvSpPr>
          <p:cNvPr id="24" name="Oval 23"/>
          <p:cNvSpPr/>
          <p:nvPr/>
        </p:nvSpPr>
        <p:spPr>
          <a:xfrm>
            <a:off x="1686094" y="5330958"/>
            <a:ext cx="1133860" cy="1133854"/>
          </a:xfrm>
          <a:prstGeom prst="ellipse">
            <a:avLst/>
          </a:prstGeom>
          <a:blipFill>
            <a:blip r:embed="rId9" cstate="print">
              <a:extLst>
                <a:ext uri="{28A0092B-C50C-407E-A947-70E740481C1C}">
                  <a14:useLocalDpi xmlns:a14="http://schemas.microsoft.com/office/drawing/2010/main" val="0"/>
                </a:ext>
              </a:extLst>
            </a:blip>
            <a:srcRect/>
            <a:stretch>
              <a:fillRect l="-25000" r="-25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55450821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Title 5"/>
          <p:cNvSpPr txBox="1">
            <a:spLocks/>
          </p:cNvSpPr>
          <p:nvPr/>
        </p:nvSpPr>
        <p:spPr>
          <a:xfrm>
            <a:off x="381001" y="290286"/>
            <a:ext cx="4419600" cy="924475"/>
          </a:xfrm>
          <a:prstGeom prst="rect">
            <a:avLst/>
          </a:prstGeom>
          <a:solidFill>
            <a:srgbClr val="E28C05"/>
          </a:solidFill>
          <a:ln>
            <a:solidFill>
              <a:schemeClr val="bg1"/>
            </a:solidFill>
          </a:ln>
        </p:spPr>
        <p:txBody>
          <a:bodyPr vert="horz" lIns="91440" tIns="45720" rIns="91440" bIns="45720" rtlCol="0" anchor="ctr">
            <a:noAutofit/>
          </a:bodyPr>
          <a:lst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smtClean="0"/>
              <a:t>Module 2</a:t>
            </a:r>
            <a:br>
              <a:rPr lang="en-US" b="1" dirty="0" smtClean="0"/>
            </a:br>
            <a:r>
              <a:rPr lang="en-US" b="1" dirty="0" smtClean="0"/>
              <a:t>Clinical Care</a:t>
            </a:r>
            <a:endParaRPr lang="en-US" b="1" dirty="0"/>
          </a:p>
        </p:txBody>
      </p:sp>
    </p:spTree>
    <p:extLst>
      <p:ext uri="{BB962C8B-B14F-4D97-AF65-F5344CB8AC3E}">
        <p14:creationId xmlns:p14="http://schemas.microsoft.com/office/powerpoint/2010/main" val="1431276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4294967295"/>
          </p:nvPr>
        </p:nvSpPr>
        <p:spPr>
          <a:xfrm>
            <a:off x="4114800" y="1066800"/>
            <a:ext cx="4572000" cy="5029200"/>
          </a:xfrm>
        </p:spPr>
        <p:txBody>
          <a:bodyPr>
            <a:normAutofit/>
          </a:bodyPr>
          <a:lstStyle/>
          <a:p>
            <a:pPr marL="0" indent="0">
              <a:buNone/>
            </a:pPr>
            <a:r>
              <a:rPr lang="en-US" sz="3800" b="1" dirty="0" smtClean="0"/>
              <a:t>Audiences</a:t>
            </a:r>
            <a:r>
              <a:rPr lang="en-US" sz="3800" b="1" dirty="0" smtClean="0">
                <a:solidFill>
                  <a:srgbClr val="3333FF"/>
                </a:solidFill>
              </a:rPr>
              <a:t>  </a:t>
            </a:r>
          </a:p>
          <a:p>
            <a:pPr marL="0" indent="0">
              <a:buNone/>
            </a:pPr>
            <a:endParaRPr lang="en-US" sz="1000" b="1" dirty="0" smtClean="0">
              <a:solidFill>
                <a:srgbClr val="3333FF"/>
              </a:solidFill>
            </a:endParaRPr>
          </a:p>
          <a:p>
            <a:pPr marL="0" indent="0">
              <a:buNone/>
            </a:pPr>
            <a:endParaRPr lang="en-US" sz="1000" b="1" dirty="0" smtClean="0">
              <a:solidFill>
                <a:srgbClr val="3333FF"/>
              </a:solidFill>
            </a:endParaRPr>
          </a:p>
          <a:p>
            <a:pPr marL="0" indent="0">
              <a:buNone/>
            </a:pPr>
            <a:endParaRPr lang="en-US" sz="1000" b="1" dirty="0">
              <a:solidFill>
                <a:srgbClr val="3333FF"/>
              </a:solidFill>
            </a:endParaRPr>
          </a:p>
          <a:p>
            <a:pPr>
              <a:buClr>
                <a:schemeClr val="tx1"/>
              </a:buClr>
              <a:buSzPct val="130000"/>
              <a:buFont typeface="Arial" pitchFamily="34" charset="0"/>
              <a:buChar char="•"/>
            </a:pPr>
            <a:r>
              <a:rPr lang="en-US" sz="3300" dirty="0" smtClean="0"/>
              <a:t>Policymakers</a:t>
            </a:r>
          </a:p>
          <a:p>
            <a:pPr>
              <a:buClr>
                <a:schemeClr val="tx1"/>
              </a:buClr>
              <a:buSzPct val="120000"/>
              <a:buFont typeface="Arial" pitchFamily="34" charset="0"/>
              <a:buChar char="•"/>
            </a:pPr>
            <a:endParaRPr lang="en-US" sz="900" dirty="0" smtClean="0"/>
          </a:p>
          <a:p>
            <a:pPr>
              <a:buClr>
                <a:schemeClr val="tx1"/>
              </a:buClr>
              <a:buSzPct val="130000"/>
              <a:buFont typeface="Arial" pitchFamily="34" charset="0"/>
              <a:buChar char="•"/>
            </a:pPr>
            <a:r>
              <a:rPr lang="en-US" sz="3300" dirty="0" smtClean="0"/>
              <a:t>Program managers </a:t>
            </a:r>
            <a:endParaRPr lang="en-US" sz="800" dirty="0" smtClean="0"/>
          </a:p>
          <a:p>
            <a:pPr>
              <a:buClr>
                <a:srgbClr val="E2D6B5"/>
              </a:buClr>
              <a:buSzPct val="120000"/>
              <a:buFont typeface="Arial" pitchFamily="34" charset="0"/>
              <a:buChar char="•"/>
            </a:pPr>
            <a:endParaRPr lang="en-US" sz="800" dirty="0" smtClean="0"/>
          </a:p>
          <a:p>
            <a:pPr>
              <a:buClr>
                <a:schemeClr val="tx1"/>
              </a:buClr>
              <a:buSzPct val="130000"/>
              <a:buFont typeface="Arial" pitchFamily="34" charset="0"/>
              <a:buChar char="•"/>
            </a:pPr>
            <a:r>
              <a:rPr lang="en-US" sz="3300" dirty="0" smtClean="0"/>
              <a:t>Service providers</a:t>
            </a:r>
          </a:p>
          <a:p>
            <a:pPr>
              <a:buClr>
                <a:srgbClr val="E2D6B5"/>
              </a:buClr>
              <a:buSzPct val="120000"/>
              <a:buFont typeface="Arial" pitchFamily="34" charset="0"/>
              <a:buChar char="•"/>
            </a:pPr>
            <a:endParaRPr lang="en-US" sz="900" dirty="0" smtClean="0"/>
          </a:p>
          <a:p>
            <a:pPr>
              <a:buClr>
                <a:schemeClr val="tx1"/>
              </a:buClr>
              <a:buSzPct val="130000"/>
              <a:buFont typeface="Arial" pitchFamily="34" charset="0"/>
              <a:buChar char="•"/>
            </a:pPr>
            <a:r>
              <a:rPr lang="en-US" sz="3300" dirty="0" smtClean="0"/>
              <a:t>Advocates</a:t>
            </a:r>
          </a:p>
          <a:p>
            <a:pPr marL="400050" lvl="1" indent="0">
              <a:buNone/>
            </a:pPr>
            <a:endParaRPr lang="en-US" dirty="0">
              <a:solidFill>
                <a:srgbClr val="3333FF"/>
              </a:solidFill>
            </a:endParaRPr>
          </a:p>
        </p:txBody>
      </p:sp>
      <p:sp>
        <p:nvSpPr>
          <p:cNvPr id="10" name="Text Box 2"/>
          <p:cNvSpPr txBox="1">
            <a:spLocks noChangeArrowheads="1"/>
          </p:cNvSpPr>
          <p:nvPr/>
        </p:nvSpPr>
        <p:spPr bwMode="auto">
          <a:xfrm>
            <a:off x="152400" y="6421623"/>
            <a:ext cx="3124200" cy="290918"/>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0"/>
              </a:spcBef>
              <a:spcAft>
                <a:spcPts val="1000"/>
              </a:spcAft>
            </a:pPr>
            <a:r>
              <a:rPr lang="en-US" sz="1100" dirty="0" smtClean="0">
                <a:solidFill>
                  <a:srgbClr val="E2D6B5"/>
                </a:solidFill>
                <a:ea typeface="Calibri"/>
                <a:cs typeface="Andalus" pitchFamily="18" charset="-78"/>
              </a:rPr>
              <a:t>Introduction</a:t>
            </a:r>
            <a:r>
              <a:rPr lang="en-US" sz="1100" dirty="0" smtClean="0">
                <a:solidFill>
                  <a:srgbClr val="C4C659"/>
                </a:solidFill>
                <a:ea typeface="Calibri"/>
                <a:cs typeface="Andalus" pitchFamily="18" charset="-78"/>
              </a:rPr>
              <a:t> </a:t>
            </a:r>
            <a:endParaRPr lang="en-US" sz="1100" dirty="0">
              <a:solidFill>
                <a:srgbClr val="C4C659"/>
              </a:solidFill>
              <a:effectLst/>
              <a:ea typeface="Calibri"/>
              <a:cs typeface="Andalus" pitchFamily="18" charset="-78"/>
            </a:endParaRPr>
          </a:p>
          <a:p>
            <a:pPr marL="0" marR="0">
              <a:lnSpc>
                <a:spcPct val="115000"/>
              </a:lnSpc>
              <a:spcBef>
                <a:spcPts val="0"/>
              </a:spcBef>
              <a:spcAft>
                <a:spcPts val="1000"/>
              </a:spcAft>
            </a:pPr>
            <a:r>
              <a:rPr lang="en-US" sz="1100" dirty="0">
                <a:effectLst/>
                <a:latin typeface="Calibri"/>
                <a:ea typeface="Calibri"/>
                <a:cs typeface="Times New Roman"/>
              </a:rPr>
              <a:t> </a:t>
            </a:r>
          </a:p>
        </p:txBody>
      </p:sp>
      <p:pic>
        <p:nvPicPr>
          <p:cNvPr id="11" name="Picture Placeholder 8"/>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l="3468" r="3468" b="17015"/>
          <a:stretch/>
        </p:blipFill>
        <p:spPr>
          <a:xfrm>
            <a:off x="533400" y="509953"/>
            <a:ext cx="3191189" cy="3147646"/>
          </a:xfrm>
          <a:prstGeom prst="ellipse">
            <a:avLst/>
          </a:prstGeom>
          <a:ln w="12700">
            <a:solidFill>
              <a:schemeClr val="tx2">
                <a:lumMod val="75000"/>
              </a:schemeClr>
            </a:solidFill>
          </a:ln>
          <a:effectLst>
            <a:glow rad="63500">
              <a:srgbClr val="FCCD80">
                <a:alpha val="85000"/>
              </a:srgbClr>
            </a:glow>
          </a:effectLst>
        </p:spPr>
      </p:pic>
    </p:spTree>
    <p:extLst>
      <p:ext uri="{BB962C8B-B14F-4D97-AF65-F5344CB8AC3E}">
        <p14:creationId xmlns:p14="http://schemas.microsoft.com/office/powerpoint/2010/main" val="43706829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1364084" y="673490"/>
            <a:ext cx="7570366" cy="609600"/>
          </a:xfrm>
        </p:spPr>
        <p:txBody>
          <a:bodyPr/>
          <a:lstStyle/>
          <a:p>
            <a:pPr marL="457200" lvl="0" indent="-457200"/>
            <a:r>
              <a:rPr lang="en-US" sz="2800" b="1" dirty="0" smtClean="0">
                <a:solidFill>
                  <a:srgbClr val="0054A0"/>
                </a:solidFill>
              </a:rPr>
              <a:t> </a:t>
            </a:r>
            <a:r>
              <a:rPr lang="en-US" b="1" dirty="0" smtClean="0"/>
              <a:t/>
            </a:r>
            <a:br>
              <a:rPr lang="en-US" b="1" dirty="0" smtClean="0"/>
            </a:br>
            <a:r>
              <a:rPr lang="en-US" b="1" dirty="0" smtClean="0"/>
              <a:t>Pre-abortion care </a:t>
            </a:r>
            <a:r>
              <a:rPr lang="en-US" dirty="0" smtClean="0"/>
              <a:t/>
            </a:r>
            <a:br>
              <a:rPr lang="en-US" dirty="0" smtClean="0"/>
            </a:br>
            <a:endParaRPr lang="en-US" b="1" dirty="0"/>
          </a:p>
        </p:txBody>
      </p:sp>
      <p:sp>
        <p:nvSpPr>
          <p:cNvPr id="2" name="Rectangle 1"/>
          <p:cNvSpPr/>
          <p:nvPr/>
        </p:nvSpPr>
        <p:spPr>
          <a:xfrm>
            <a:off x="990598" y="2057400"/>
            <a:ext cx="7541741" cy="1138773"/>
          </a:xfrm>
          <a:prstGeom prst="rect">
            <a:avLst/>
          </a:prstGeom>
        </p:spPr>
        <p:txBody>
          <a:bodyPr wrap="square">
            <a:spAutoFit/>
          </a:bodyPr>
          <a:lstStyle/>
          <a:p>
            <a:pPr marL="457200" indent="-457200">
              <a:buSzPct val="130000"/>
              <a:buFont typeface="Arial" pitchFamily="34" charset="0"/>
              <a:buChar char="•"/>
            </a:pPr>
            <a:endParaRPr lang="en-US" sz="2800" dirty="0" smtClean="0"/>
          </a:p>
          <a:p>
            <a:pPr>
              <a:buSzPct val="130000"/>
            </a:pPr>
            <a:endParaRPr lang="en-US" sz="1200" dirty="0" smtClean="0"/>
          </a:p>
          <a:p>
            <a:pPr marL="966788" lvl="1" indent="-509588">
              <a:buSzPct val="130000"/>
            </a:pPr>
            <a:endParaRPr lang="en-US" sz="2800" dirty="0" smtClean="0"/>
          </a:p>
        </p:txBody>
      </p:sp>
      <p:sp>
        <p:nvSpPr>
          <p:cNvPr id="11" name="Text Box 2"/>
          <p:cNvSpPr txBox="1">
            <a:spLocks noChangeArrowheads="1"/>
          </p:cNvSpPr>
          <p:nvPr/>
        </p:nvSpPr>
        <p:spPr bwMode="auto">
          <a:xfrm>
            <a:off x="171450" y="6428197"/>
            <a:ext cx="8763000" cy="332565"/>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0"/>
              </a:spcBef>
              <a:spcAft>
                <a:spcPts val="1000"/>
              </a:spcAft>
            </a:pPr>
            <a:r>
              <a:rPr lang="en-US" sz="1100" dirty="0" smtClean="0">
                <a:solidFill>
                  <a:srgbClr val="E2D6B5"/>
                </a:solidFill>
                <a:ea typeface="Calibri"/>
                <a:cs typeface="Andalus" pitchFamily="18" charset="-78"/>
              </a:rPr>
              <a:t>Module 2: Clinical Care</a:t>
            </a:r>
            <a:r>
              <a:rPr lang="en-US" sz="1100" dirty="0">
                <a:effectLst/>
                <a:ea typeface="Calibri"/>
                <a:cs typeface="Times New Roman"/>
              </a:rPr>
              <a:t> </a:t>
            </a:r>
          </a:p>
        </p:txBody>
      </p:sp>
      <p:sp>
        <p:nvSpPr>
          <p:cNvPr id="14" name="Oval 13"/>
          <p:cNvSpPr/>
          <p:nvPr/>
        </p:nvSpPr>
        <p:spPr>
          <a:xfrm>
            <a:off x="423773" y="381000"/>
            <a:ext cx="1133649" cy="1133643"/>
          </a:xfrm>
          <a:prstGeom prst="ellipse">
            <a:avLst/>
          </a:prstGeom>
          <a: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l="-17000" r="-17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 name="Rectangle 2"/>
          <p:cNvSpPr>
            <a:spLocks noChangeAspect="1"/>
          </p:cNvSpPr>
          <p:nvPr/>
        </p:nvSpPr>
        <p:spPr>
          <a:xfrm>
            <a:off x="1384482" y="1997128"/>
            <a:ext cx="6336935" cy="822960"/>
          </a:xfrm>
          <a:prstGeom prst="rect">
            <a:avLst/>
          </a:prstGeom>
          <a:solidFill>
            <a:srgbClr val="FCCD80"/>
          </a:solidFill>
          <a:ln>
            <a:solidFill>
              <a:srgbClr val="E2D6B5"/>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smtClean="0">
                <a:solidFill>
                  <a:schemeClr val="bg1"/>
                </a:solidFill>
              </a:rPr>
              <a:t>Determine</a:t>
            </a:r>
          </a:p>
          <a:p>
            <a:pPr algn="ctr"/>
            <a:r>
              <a:rPr lang="en-US" sz="2800" dirty="0">
                <a:solidFill>
                  <a:schemeClr val="bg1"/>
                </a:solidFill>
              </a:rPr>
              <a:t>g</a:t>
            </a:r>
            <a:r>
              <a:rPr lang="en-US" sz="2800" dirty="0" smtClean="0">
                <a:solidFill>
                  <a:schemeClr val="bg1"/>
                </a:solidFill>
              </a:rPr>
              <a:t>estational </a:t>
            </a:r>
            <a:r>
              <a:rPr lang="en-US" sz="2800" dirty="0">
                <a:solidFill>
                  <a:schemeClr val="bg1"/>
                </a:solidFill>
              </a:rPr>
              <a:t>a</a:t>
            </a:r>
            <a:r>
              <a:rPr lang="en-US" sz="2800" dirty="0" smtClean="0">
                <a:solidFill>
                  <a:schemeClr val="bg1"/>
                </a:solidFill>
              </a:rPr>
              <a:t>ge</a:t>
            </a:r>
            <a:endParaRPr lang="en-US" sz="2800" dirty="0">
              <a:solidFill>
                <a:schemeClr val="bg1"/>
              </a:solidFill>
            </a:endParaRPr>
          </a:p>
        </p:txBody>
      </p:sp>
      <p:sp>
        <p:nvSpPr>
          <p:cNvPr id="16" name="Rectangle 15"/>
          <p:cNvSpPr>
            <a:spLocks noChangeAspect="1"/>
          </p:cNvSpPr>
          <p:nvPr/>
        </p:nvSpPr>
        <p:spPr>
          <a:xfrm>
            <a:off x="1434773" y="4724400"/>
            <a:ext cx="6303407" cy="914400"/>
          </a:xfrm>
          <a:prstGeom prst="rect">
            <a:avLst/>
          </a:prstGeom>
          <a:solidFill>
            <a:srgbClr val="FCCD80"/>
          </a:solidFill>
          <a:ln>
            <a:solidFill>
              <a:srgbClr val="E2D6B5"/>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smtClean="0">
                <a:solidFill>
                  <a:schemeClr val="bg1"/>
                </a:solidFill>
              </a:rPr>
              <a:t>Routine use of antibiotics </a:t>
            </a:r>
          </a:p>
          <a:p>
            <a:pPr algn="ctr"/>
            <a:r>
              <a:rPr lang="en-US" sz="2800" dirty="0" smtClean="0">
                <a:solidFill>
                  <a:schemeClr val="bg1"/>
                </a:solidFill>
              </a:rPr>
              <a:t>with surgical abortion</a:t>
            </a:r>
            <a:endParaRPr lang="en-US" sz="2800" dirty="0">
              <a:solidFill>
                <a:schemeClr val="bg1"/>
              </a:solidFill>
            </a:endParaRPr>
          </a:p>
        </p:txBody>
      </p:sp>
      <p:sp>
        <p:nvSpPr>
          <p:cNvPr id="17" name="Rectangle 16"/>
          <p:cNvSpPr>
            <a:spLocks noChangeAspect="1"/>
          </p:cNvSpPr>
          <p:nvPr/>
        </p:nvSpPr>
        <p:spPr>
          <a:xfrm>
            <a:off x="1418010" y="3352800"/>
            <a:ext cx="6336935" cy="822960"/>
          </a:xfrm>
          <a:prstGeom prst="rect">
            <a:avLst/>
          </a:prstGeom>
          <a:solidFill>
            <a:srgbClr val="FCCD80"/>
          </a:solidFill>
          <a:ln>
            <a:solidFill>
              <a:srgbClr val="E2D6B5"/>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smtClean="0">
                <a:solidFill>
                  <a:schemeClr val="bg1"/>
                </a:solidFill>
              </a:rPr>
              <a:t>Provide information for decision-making and voluntary  consent</a:t>
            </a:r>
            <a:endParaRPr lang="en-US" sz="2800" dirty="0">
              <a:solidFill>
                <a:schemeClr val="bg1"/>
              </a:solidFill>
            </a:endParaRPr>
          </a:p>
        </p:txBody>
      </p:sp>
    </p:spTree>
    <p:extLst>
      <p:ext uri="{BB962C8B-B14F-4D97-AF65-F5344CB8AC3E}">
        <p14:creationId xmlns:p14="http://schemas.microsoft.com/office/powerpoint/2010/main" val="385842970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17"/>
          <p:cNvSpPr/>
          <p:nvPr/>
        </p:nvSpPr>
        <p:spPr>
          <a:xfrm>
            <a:off x="1147676" y="2362200"/>
            <a:ext cx="5379886" cy="3352800"/>
          </a:xfrm>
          <a:custGeom>
            <a:avLst/>
            <a:gdLst>
              <a:gd name="connsiteX0" fmla="*/ 0 w 4470161"/>
              <a:gd name="connsiteY0" fmla="*/ 0 h 683814"/>
              <a:gd name="connsiteX1" fmla="*/ 4470161 w 4470161"/>
              <a:gd name="connsiteY1" fmla="*/ 0 h 683814"/>
              <a:gd name="connsiteX2" fmla="*/ 4470161 w 4470161"/>
              <a:gd name="connsiteY2" fmla="*/ 683814 h 683814"/>
              <a:gd name="connsiteX3" fmla="*/ 0 w 4470161"/>
              <a:gd name="connsiteY3" fmla="*/ 683814 h 683814"/>
              <a:gd name="connsiteX4" fmla="*/ 0 w 4470161"/>
              <a:gd name="connsiteY4" fmla="*/ 0 h 683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0161" h="683814">
                <a:moveTo>
                  <a:pt x="0" y="0"/>
                </a:moveTo>
                <a:lnTo>
                  <a:pt x="4470161" y="0"/>
                </a:lnTo>
                <a:lnTo>
                  <a:pt x="4470161" y="683814"/>
                </a:lnTo>
                <a:lnTo>
                  <a:pt x="0" y="6838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0480" tIns="30480" rIns="30480" bIns="30480" numCol="1" spcCol="1270" anchor="ctr" anchorCtr="0">
            <a:noAutofit/>
          </a:bodyPr>
          <a:lstStyle/>
          <a:p>
            <a:pPr lvl="0" algn="l" defTabSz="1066800">
              <a:lnSpc>
                <a:spcPct val="90000"/>
              </a:lnSpc>
              <a:spcBef>
                <a:spcPct val="0"/>
              </a:spcBef>
              <a:spcAft>
                <a:spcPct val="10000"/>
              </a:spcAft>
            </a:pPr>
            <a:endParaRPr lang="en-US" sz="2400" kern="1200" dirty="0">
              <a:solidFill>
                <a:srgbClr val="E2D6B5"/>
              </a:solidFill>
            </a:endParaRPr>
          </a:p>
        </p:txBody>
      </p:sp>
      <p:sp>
        <p:nvSpPr>
          <p:cNvPr id="2" name="Rectangle 1"/>
          <p:cNvSpPr/>
          <p:nvPr/>
        </p:nvSpPr>
        <p:spPr>
          <a:xfrm>
            <a:off x="533400" y="1649163"/>
            <a:ext cx="8110581" cy="4185761"/>
          </a:xfrm>
          <a:prstGeom prst="rect">
            <a:avLst/>
          </a:prstGeom>
        </p:spPr>
        <p:txBody>
          <a:bodyPr wrap="square">
            <a:spAutoFit/>
          </a:bodyPr>
          <a:lstStyle/>
          <a:p>
            <a:pPr lvl="0" defTabSz="1066800">
              <a:lnSpc>
                <a:spcPct val="90000"/>
              </a:lnSpc>
              <a:spcBef>
                <a:spcPct val="0"/>
              </a:spcBef>
              <a:spcAft>
                <a:spcPct val="10000"/>
              </a:spcAft>
              <a:buClr>
                <a:schemeClr val="tx1"/>
              </a:buClr>
              <a:buSzPct val="130000"/>
            </a:pPr>
            <a:endParaRPr lang="en-US" sz="1000" dirty="0" smtClean="0"/>
          </a:p>
          <a:p>
            <a:pPr marL="342900" indent="-342900" defTabSz="1066800">
              <a:lnSpc>
                <a:spcPct val="200000"/>
              </a:lnSpc>
              <a:spcBef>
                <a:spcPct val="0"/>
              </a:spcBef>
              <a:buClr>
                <a:schemeClr val="tx1"/>
              </a:buClr>
              <a:buSzPct val="130000"/>
              <a:buFont typeface="Arial" pitchFamily="34" charset="0"/>
              <a:buChar char="•"/>
            </a:pPr>
            <a:r>
              <a:rPr lang="en-US" sz="3200" dirty="0" smtClean="0"/>
              <a:t>Routine laboratory tests</a:t>
            </a:r>
            <a:endParaRPr lang="en-US" sz="1000" dirty="0"/>
          </a:p>
          <a:p>
            <a:pPr marL="342900" indent="-342900" defTabSz="1066800">
              <a:lnSpc>
                <a:spcPct val="200000"/>
              </a:lnSpc>
              <a:spcBef>
                <a:spcPct val="0"/>
              </a:spcBef>
              <a:buClr>
                <a:schemeClr val="tx1"/>
              </a:buClr>
              <a:buSzPct val="130000"/>
              <a:buFont typeface="Arial" pitchFamily="34" charset="0"/>
              <a:buChar char="•"/>
            </a:pPr>
            <a:r>
              <a:rPr lang="en-US" sz="3200" dirty="0" smtClean="0"/>
              <a:t>Pre-abortion ultrasound scanning</a:t>
            </a:r>
          </a:p>
          <a:p>
            <a:pPr marL="342900" indent="-342900" defTabSz="1066800">
              <a:lnSpc>
                <a:spcPct val="200000"/>
              </a:lnSpc>
              <a:spcBef>
                <a:spcPct val="0"/>
              </a:spcBef>
              <a:buClr>
                <a:schemeClr val="tx1"/>
              </a:buClr>
              <a:buSzPct val="130000"/>
              <a:buFont typeface="Arial" pitchFamily="34" charset="0"/>
              <a:buChar char="•"/>
            </a:pPr>
            <a:r>
              <a:rPr lang="en-US" sz="3200" dirty="0" smtClean="0"/>
              <a:t>Options counseling, if not desired</a:t>
            </a:r>
          </a:p>
          <a:p>
            <a:pPr marL="342900" indent="-342900" defTabSz="1066800">
              <a:lnSpc>
                <a:spcPct val="200000"/>
              </a:lnSpc>
              <a:spcBef>
                <a:spcPct val="0"/>
              </a:spcBef>
              <a:buClr>
                <a:schemeClr val="tx1"/>
              </a:buClr>
              <a:buSzPct val="130000"/>
              <a:buFont typeface="Arial" pitchFamily="34" charset="0"/>
              <a:buChar char="•"/>
            </a:pPr>
            <a:r>
              <a:rPr lang="en-US" sz="3200" dirty="0" smtClean="0"/>
              <a:t>Routine follow-up visit</a:t>
            </a:r>
          </a:p>
        </p:txBody>
      </p:sp>
      <p:pic>
        <p:nvPicPr>
          <p:cNvPr id="9" name="Picture Placeholder 8"/>
          <p:cNvPicPr preferRelativeResize="0">
            <a:picLocks noChangeAspect="1"/>
          </p:cNvPicPr>
          <p:nvPr/>
        </p:nvPicPr>
        <p:blipFill rotWithShape="1">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l="3468" r="3468" b="17015"/>
          <a:stretch/>
        </p:blipFill>
        <p:spPr>
          <a:xfrm>
            <a:off x="409876" y="381000"/>
            <a:ext cx="1188720" cy="1188720"/>
          </a:xfrm>
          <a:prstGeom prst="ellipse">
            <a:avLst/>
          </a:prstGeom>
          <a:ln w="12700">
            <a:solidFill>
              <a:schemeClr val="tx2">
                <a:lumMod val="75000"/>
              </a:schemeClr>
            </a:solidFill>
          </a:ln>
        </p:spPr>
      </p:pic>
      <p:sp>
        <p:nvSpPr>
          <p:cNvPr id="12" name="Freeform 11"/>
          <p:cNvSpPr/>
          <p:nvPr/>
        </p:nvSpPr>
        <p:spPr>
          <a:xfrm>
            <a:off x="1746249" y="663260"/>
            <a:ext cx="6553200" cy="624199"/>
          </a:xfrm>
          <a:custGeom>
            <a:avLst/>
            <a:gdLst>
              <a:gd name="connsiteX0" fmla="*/ 0 w 5589438"/>
              <a:gd name="connsiteY0" fmla="*/ 0 h 833105"/>
              <a:gd name="connsiteX1" fmla="*/ 5589438 w 5589438"/>
              <a:gd name="connsiteY1" fmla="*/ 0 h 833105"/>
              <a:gd name="connsiteX2" fmla="*/ 5589438 w 5589438"/>
              <a:gd name="connsiteY2" fmla="*/ 833105 h 833105"/>
              <a:gd name="connsiteX3" fmla="*/ 0 w 5589438"/>
              <a:gd name="connsiteY3" fmla="*/ 833105 h 833105"/>
              <a:gd name="connsiteX4" fmla="*/ 0 w 5589438"/>
              <a:gd name="connsiteY4" fmla="*/ 0 h 833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9438" h="833105">
                <a:moveTo>
                  <a:pt x="0" y="0"/>
                </a:moveTo>
                <a:lnTo>
                  <a:pt x="5589438" y="0"/>
                </a:lnTo>
                <a:lnTo>
                  <a:pt x="5589438" y="833105"/>
                </a:lnTo>
                <a:lnTo>
                  <a:pt x="0" y="83310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0480" tIns="30480" rIns="30480" bIns="30480" numCol="1" spcCol="1270" anchor="ctr" anchorCtr="0">
            <a:noAutofit/>
          </a:bodyPr>
          <a:lstStyle/>
          <a:p>
            <a:pPr defTabSz="1066800">
              <a:lnSpc>
                <a:spcPct val="90000"/>
              </a:lnSpc>
              <a:spcBef>
                <a:spcPct val="0"/>
              </a:spcBef>
              <a:spcAft>
                <a:spcPct val="10000"/>
              </a:spcAft>
            </a:pPr>
            <a:r>
              <a:rPr lang="en-US" sz="3600" b="1" dirty="0"/>
              <a:t>Not necessary</a:t>
            </a:r>
            <a:endParaRPr lang="en-US" sz="3600" b="1" dirty="0">
              <a:solidFill>
                <a:schemeClr val="tx1"/>
              </a:solidFill>
            </a:endParaRPr>
          </a:p>
        </p:txBody>
      </p:sp>
      <p:sp>
        <p:nvSpPr>
          <p:cNvPr id="7" name="Text Box 2"/>
          <p:cNvSpPr txBox="1">
            <a:spLocks noChangeArrowheads="1"/>
          </p:cNvSpPr>
          <p:nvPr/>
        </p:nvSpPr>
        <p:spPr bwMode="auto">
          <a:xfrm>
            <a:off x="379562" y="6172200"/>
            <a:ext cx="8763000" cy="332565"/>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0"/>
              </a:spcBef>
              <a:spcAft>
                <a:spcPts val="1000"/>
              </a:spcAft>
            </a:pPr>
            <a:r>
              <a:rPr lang="en-US" sz="1100" dirty="0" smtClean="0">
                <a:solidFill>
                  <a:srgbClr val="E2D6B5"/>
                </a:solidFill>
                <a:ea typeface="Calibri"/>
                <a:cs typeface="Andalus" pitchFamily="18" charset="-78"/>
              </a:rPr>
              <a:t>Module 2: Clinical Care</a:t>
            </a:r>
            <a:r>
              <a:rPr lang="en-US" sz="1100" dirty="0">
                <a:effectLst/>
                <a:ea typeface="Calibri"/>
                <a:cs typeface="Times New Roman"/>
              </a:rPr>
              <a:t> </a:t>
            </a:r>
          </a:p>
        </p:txBody>
      </p:sp>
    </p:spTree>
    <p:extLst>
      <p:ext uri="{BB962C8B-B14F-4D97-AF65-F5344CB8AC3E}">
        <p14:creationId xmlns:p14="http://schemas.microsoft.com/office/powerpoint/2010/main" val="24028151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17"/>
          <p:cNvSpPr/>
          <p:nvPr/>
        </p:nvSpPr>
        <p:spPr>
          <a:xfrm>
            <a:off x="1249542" y="2362200"/>
            <a:ext cx="7101977" cy="3352800"/>
          </a:xfrm>
          <a:custGeom>
            <a:avLst/>
            <a:gdLst>
              <a:gd name="connsiteX0" fmla="*/ 0 w 4470161"/>
              <a:gd name="connsiteY0" fmla="*/ 0 h 683814"/>
              <a:gd name="connsiteX1" fmla="*/ 4470161 w 4470161"/>
              <a:gd name="connsiteY1" fmla="*/ 0 h 683814"/>
              <a:gd name="connsiteX2" fmla="*/ 4470161 w 4470161"/>
              <a:gd name="connsiteY2" fmla="*/ 683814 h 683814"/>
              <a:gd name="connsiteX3" fmla="*/ 0 w 4470161"/>
              <a:gd name="connsiteY3" fmla="*/ 683814 h 683814"/>
              <a:gd name="connsiteX4" fmla="*/ 0 w 4470161"/>
              <a:gd name="connsiteY4" fmla="*/ 0 h 683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0161" h="683814">
                <a:moveTo>
                  <a:pt x="0" y="0"/>
                </a:moveTo>
                <a:lnTo>
                  <a:pt x="4470161" y="0"/>
                </a:lnTo>
                <a:lnTo>
                  <a:pt x="4470161" y="683814"/>
                </a:lnTo>
                <a:lnTo>
                  <a:pt x="0" y="6838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0480" tIns="30480" rIns="30480" bIns="30480" numCol="1" spcCol="1270" anchor="ctr" anchorCtr="0">
            <a:noAutofit/>
          </a:bodyPr>
          <a:lstStyle/>
          <a:p>
            <a:pPr lvl="0" algn="l" defTabSz="1066800">
              <a:lnSpc>
                <a:spcPct val="90000"/>
              </a:lnSpc>
              <a:spcBef>
                <a:spcPct val="0"/>
              </a:spcBef>
              <a:spcAft>
                <a:spcPct val="10000"/>
              </a:spcAft>
            </a:pPr>
            <a:endParaRPr lang="en-US" sz="2400" kern="1200" dirty="0">
              <a:solidFill>
                <a:srgbClr val="E2D6B5"/>
              </a:solidFill>
            </a:endParaRPr>
          </a:p>
        </p:txBody>
      </p:sp>
      <p:sp>
        <p:nvSpPr>
          <p:cNvPr id="2" name="Rectangle 1"/>
          <p:cNvSpPr/>
          <p:nvPr/>
        </p:nvSpPr>
        <p:spPr>
          <a:xfrm>
            <a:off x="789886" y="1918066"/>
            <a:ext cx="7543799" cy="3477875"/>
          </a:xfrm>
          <a:prstGeom prst="rect">
            <a:avLst/>
          </a:prstGeom>
        </p:spPr>
        <p:txBody>
          <a:bodyPr wrap="square">
            <a:spAutoFit/>
          </a:bodyPr>
          <a:lstStyle/>
          <a:p>
            <a:pPr marL="923925" lvl="1" indent="-466725" defTabSz="1066800">
              <a:spcBef>
                <a:spcPct val="0"/>
              </a:spcBef>
              <a:spcAft>
                <a:spcPct val="10000"/>
              </a:spcAft>
              <a:buClr>
                <a:schemeClr val="tx1"/>
              </a:buClr>
              <a:buSzPct val="100000"/>
              <a:buFont typeface="Wingdings" pitchFamily="2" charset="2"/>
              <a:buChar char="þ"/>
            </a:pPr>
            <a:r>
              <a:rPr lang="en-US" sz="3200" dirty="0" smtClean="0"/>
              <a:t>Recognition </a:t>
            </a:r>
            <a:r>
              <a:rPr lang="en-US" sz="3200" dirty="0"/>
              <a:t>of pregnancy                 symptoms </a:t>
            </a:r>
            <a:endParaRPr lang="en-US" sz="3200" dirty="0" smtClean="0"/>
          </a:p>
          <a:p>
            <a:pPr marL="923925" lvl="1" indent="-466725" defTabSz="1066800">
              <a:spcBef>
                <a:spcPct val="0"/>
              </a:spcBef>
              <a:spcAft>
                <a:spcPct val="10000"/>
              </a:spcAft>
              <a:buClr>
                <a:schemeClr val="tx1"/>
              </a:buClr>
              <a:buSzPct val="100000"/>
              <a:buFont typeface="Wingdings" pitchFamily="2" charset="2"/>
              <a:buChar char="þ"/>
            </a:pPr>
            <a:endParaRPr lang="en-US" sz="1400" dirty="0"/>
          </a:p>
          <a:p>
            <a:pPr marL="914400" lvl="1" indent="-457200" defTabSz="1066800">
              <a:lnSpc>
                <a:spcPct val="150000"/>
              </a:lnSpc>
              <a:spcBef>
                <a:spcPct val="0"/>
              </a:spcBef>
              <a:spcAft>
                <a:spcPct val="10000"/>
              </a:spcAft>
              <a:buClr>
                <a:schemeClr val="tx1"/>
              </a:buClr>
              <a:buSzPct val="100000"/>
              <a:buFont typeface="Wingdings" pitchFamily="2" charset="2"/>
              <a:buChar char="þ"/>
            </a:pPr>
            <a:r>
              <a:rPr lang="en-US" sz="3200" dirty="0" smtClean="0"/>
              <a:t>Bimanual pelvic examination</a:t>
            </a:r>
          </a:p>
          <a:p>
            <a:pPr marL="914400" lvl="1" indent="-457200" defTabSz="1066800">
              <a:lnSpc>
                <a:spcPct val="150000"/>
              </a:lnSpc>
              <a:spcBef>
                <a:spcPct val="0"/>
              </a:spcBef>
              <a:spcAft>
                <a:spcPct val="10000"/>
              </a:spcAft>
              <a:buClr>
                <a:schemeClr val="tx1"/>
              </a:buClr>
              <a:buSzPct val="100000"/>
              <a:buFont typeface="Wingdings" pitchFamily="2" charset="2"/>
              <a:buChar char="þ"/>
            </a:pPr>
            <a:endParaRPr lang="en-US" sz="1400" dirty="0" smtClean="0"/>
          </a:p>
          <a:p>
            <a:pPr lvl="1" defTabSz="1066800">
              <a:lnSpc>
                <a:spcPct val="150000"/>
              </a:lnSpc>
              <a:spcBef>
                <a:spcPct val="0"/>
              </a:spcBef>
              <a:spcAft>
                <a:spcPct val="10000"/>
              </a:spcAft>
              <a:buClr>
                <a:schemeClr val="tx1"/>
              </a:buClr>
              <a:buSzPct val="100000"/>
            </a:pPr>
            <a:r>
              <a:rPr lang="en-US" sz="3200" dirty="0" smtClean="0">
                <a:sym typeface="Wingdings"/>
              </a:rPr>
              <a:t> </a:t>
            </a:r>
            <a:r>
              <a:rPr lang="en-US" sz="3200" dirty="0" smtClean="0"/>
              <a:t>Abdominal examination</a:t>
            </a:r>
            <a:endParaRPr lang="en-US" sz="1400" dirty="0" smtClean="0"/>
          </a:p>
          <a:p>
            <a:pPr marL="342900" indent="-342900" defTabSz="1066800">
              <a:lnSpc>
                <a:spcPct val="90000"/>
              </a:lnSpc>
              <a:spcBef>
                <a:spcPct val="0"/>
              </a:spcBef>
              <a:spcAft>
                <a:spcPct val="10000"/>
              </a:spcAft>
              <a:buClr>
                <a:schemeClr val="tx1"/>
              </a:buClr>
              <a:buSzPct val="130000"/>
              <a:buFont typeface="Arial" pitchFamily="34" charset="0"/>
              <a:buChar char="•"/>
            </a:pPr>
            <a:endParaRPr lang="en-US" sz="1400" dirty="0"/>
          </a:p>
        </p:txBody>
      </p:sp>
      <p:sp>
        <p:nvSpPr>
          <p:cNvPr id="8" name="Oval 7"/>
          <p:cNvSpPr/>
          <p:nvPr/>
        </p:nvSpPr>
        <p:spPr>
          <a:xfrm>
            <a:off x="423773" y="381000"/>
            <a:ext cx="1133649" cy="1133643"/>
          </a:xfrm>
          <a:prstGeom prst="ellipse">
            <a:avLst/>
          </a:prstGeom>
          <a: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l="-17000" r="-17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7" name="Rectangle 6"/>
          <p:cNvSpPr>
            <a:spLocks noChangeAspect="1"/>
          </p:cNvSpPr>
          <p:nvPr/>
        </p:nvSpPr>
        <p:spPr>
          <a:xfrm>
            <a:off x="1828800" y="536341"/>
            <a:ext cx="6336935" cy="822960"/>
          </a:xfrm>
          <a:prstGeom prst="rect">
            <a:avLst/>
          </a:prstGeom>
          <a:solidFill>
            <a:srgbClr val="FCCD80"/>
          </a:solidFill>
          <a:ln>
            <a:solidFill>
              <a:srgbClr val="E28C05"/>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smtClean="0">
                <a:solidFill>
                  <a:schemeClr val="bg1"/>
                </a:solidFill>
              </a:rPr>
              <a:t>Determine</a:t>
            </a:r>
          </a:p>
          <a:p>
            <a:pPr algn="ctr"/>
            <a:r>
              <a:rPr lang="en-US" sz="2800" dirty="0" smtClean="0">
                <a:solidFill>
                  <a:schemeClr val="bg1"/>
                </a:solidFill>
              </a:rPr>
              <a:t>Gestational Age</a:t>
            </a:r>
            <a:endParaRPr lang="en-US" sz="2800" dirty="0">
              <a:solidFill>
                <a:schemeClr val="bg1"/>
              </a:solidFill>
            </a:endParaRPr>
          </a:p>
        </p:txBody>
      </p:sp>
      <p:sp>
        <p:nvSpPr>
          <p:cNvPr id="9" name="Text Box 2"/>
          <p:cNvSpPr txBox="1">
            <a:spLocks noChangeArrowheads="1"/>
          </p:cNvSpPr>
          <p:nvPr/>
        </p:nvSpPr>
        <p:spPr bwMode="auto">
          <a:xfrm>
            <a:off x="171450" y="6428197"/>
            <a:ext cx="8763000" cy="332565"/>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0"/>
              </a:spcBef>
              <a:spcAft>
                <a:spcPts val="1000"/>
              </a:spcAft>
            </a:pPr>
            <a:r>
              <a:rPr lang="en-US" sz="1100" dirty="0" smtClean="0">
                <a:solidFill>
                  <a:srgbClr val="E2D6B5"/>
                </a:solidFill>
                <a:ea typeface="Calibri"/>
                <a:cs typeface="Andalus" pitchFamily="18" charset="-78"/>
              </a:rPr>
              <a:t>Module 2: Clinical Care</a:t>
            </a:r>
            <a:r>
              <a:rPr lang="en-US" sz="1100" dirty="0">
                <a:effectLst/>
                <a:ea typeface="Calibri"/>
                <a:cs typeface="Times New Roman"/>
              </a:rPr>
              <a:t> </a:t>
            </a:r>
          </a:p>
        </p:txBody>
      </p:sp>
    </p:spTree>
    <p:extLst>
      <p:ext uri="{BB962C8B-B14F-4D97-AF65-F5344CB8AC3E}">
        <p14:creationId xmlns:p14="http://schemas.microsoft.com/office/powerpoint/2010/main" val="111561233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597" y="2057400"/>
            <a:ext cx="7541742" cy="3724096"/>
          </a:xfrm>
          <a:prstGeom prst="rect">
            <a:avLst/>
          </a:prstGeom>
        </p:spPr>
        <p:txBody>
          <a:bodyPr wrap="square">
            <a:spAutoFit/>
          </a:bodyPr>
          <a:lstStyle/>
          <a:p>
            <a:pPr marL="457200" indent="-457200">
              <a:buSzPct val="130000"/>
              <a:buFont typeface="Arial" pitchFamily="34" charset="0"/>
              <a:buChar char="•"/>
            </a:pPr>
            <a:r>
              <a:rPr lang="en-US" sz="2800" dirty="0" smtClean="0"/>
              <a:t>Essential for quality abortion services</a:t>
            </a:r>
          </a:p>
          <a:p>
            <a:pPr marL="457200" indent="-457200">
              <a:buSzPct val="130000"/>
              <a:buFont typeface="Arial" pitchFamily="34" charset="0"/>
              <a:buChar char="•"/>
            </a:pPr>
            <a:endParaRPr lang="en-US" sz="2000" dirty="0" smtClean="0"/>
          </a:p>
          <a:p>
            <a:pPr marL="457200" lvl="0" indent="-457200">
              <a:buSzPct val="130000"/>
              <a:buFont typeface="Arial" pitchFamily="34" charset="0"/>
              <a:buChar char="•"/>
            </a:pPr>
            <a:r>
              <a:rPr lang="en-US" sz="2800" dirty="0" smtClean="0"/>
              <a:t>Clear</a:t>
            </a:r>
            <a:r>
              <a:rPr lang="en-US" sz="2800" dirty="0"/>
              <a:t>, accurate, easily understood, easy to recall </a:t>
            </a:r>
            <a:endParaRPr lang="en-US" sz="2800" dirty="0" smtClean="0"/>
          </a:p>
          <a:p>
            <a:pPr marL="457200" lvl="0" indent="-457200">
              <a:buSzPct val="130000"/>
              <a:buFont typeface="Arial" pitchFamily="34" charset="0"/>
              <a:buChar char="•"/>
            </a:pPr>
            <a:endParaRPr lang="en-US" sz="2000" dirty="0" smtClean="0"/>
          </a:p>
          <a:p>
            <a:pPr marL="457200" lvl="0" indent="-457200">
              <a:buSzPct val="130000"/>
              <a:buFont typeface="Arial" pitchFamily="34" charset="0"/>
              <a:buChar char="•"/>
            </a:pPr>
            <a:r>
              <a:rPr lang="en-US" sz="2800" dirty="0" smtClean="0"/>
              <a:t>May help the individual woman to decide:</a:t>
            </a:r>
          </a:p>
          <a:p>
            <a:pPr marL="914400" lvl="0">
              <a:buSzPct val="130000"/>
            </a:pPr>
            <a:r>
              <a:rPr lang="en-US" sz="2800" dirty="0" smtClean="0">
                <a:sym typeface="Wingdings"/>
              </a:rPr>
              <a:t> </a:t>
            </a:r>
            <a:r>
              <a:rPr lang="en-US" sz="2800" dirty="0" smtClean="0"/>
              <a:t>whether to have an abortion</a:t>
            </a:r>
          </a:p>
          <a:p>
            <a:pPr marL="1422400" lvl="0" indent="-508000">
              <a:buSzPct val="130000"/>
            </a:pPr>
            <a:r>
              <a:rPr lang="en-US" sz="2800" dirty="0" smtClean="0">
                <a:sym typeface="Wingdings"/>
              </a:rPr>
              <a:t> </a:t>
            </a:r>
            <a:r>
              <a:rPr lang="en-US" sz="2800" dirty="0" smtClean="0"/>
              <a:t>which method of abortion</a:t>
            </a:r>
            <a:endParaRPr lang="en-US" sz="2800" dirty="0"/>
          </a:p>
        </p:txBody>
      </p:sp>
      <p:sp>
        <p:nvSpPr>
          <p:cNvPr id="11" name="Text Box 2"/>
          <p:cNvSpPr txBox="1">
            <a:spLocks noChangeArrowheads="1"/>
          </p:cNvSpPr>
          <p:nvPr/>
        </p:nvSpPr>
        <p:spPr bwMode="auto">
          <a:xfrm>
            <a:off x="171450" y="6428197"/>
            <a:ext cx="8763000" cy="332565"/>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0"/>
              </a:spcBef>
              <a:spcAft>
                <a:spcPts val="1000"/>
              </a:spcAft>
            </a:pPr>
            <a:r>
              <a:rPr lang="en-US" sz="1100" dirty="0" smtClean="0">
                <a:solidFill>
                  <a:srgbClr val="E2D6B5"/>
                </a:solidFill>
                <a:ea typeface="Calibri"/>
                <a:cs typeface="Andalus" pitchFamily="18" charset="-78"/>
              </a:rPr>
              <a:t>Module 2: Clinical Care</a:t>
            </a:r>
            <a:r>
              <a:rPr lang="en-US" sz="1100" dirty="0">
                <a:effectLst/>
                <a:ea typeface="Calibri"/>
                <a:cs typeface="Times New Roman"/>
              </a:rPr>
              <a:t> </a:t>
            </a:r>
          </a:p>
        </p:txBody>
      </p:sp>
      <p:sp>
        <p:nvSpPr>
          <p:cNvPr id="14" name="Oval 13"/>
          <p:cNvSpPr/>
          <p:nvPr/>
        </p:nvSpPr>
        <p:spPr>
          <a:xfrm>
            <a:off x="423773" y="381000"/>
            <a:ext cx="1133649" cy="1133643"/>
          </a:xfrm>
          <a:prstGeom prst="ellipse">
            <a:avLst/>
          </a:prstGeom>
          <a: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l="-17000" r="-17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6" name="Rectangle 5"/>
          <p:cNvSpPr>
            <a:spLocks noChangeAspect="1"/>
          </p:cNvSpPr>
          <p:nvPr/>
        </p:nvSpPr>
        <p:spPr>
          <a:xfrm>
            <a:off x="1828800" y="536341"/>
            <a:ext cx="6336935" cy="822960"/>
          </a:xfrm>
          <a:prstGeom prst="rect">
            <a:avLst/>
          </a:prstGeom>
          <a:solidFill>
            <a:srgbClr val="FCCD80"/>
          </a:solidFill>
          <a:ln>
            <a:solidFill>
              <a:srgbClr val="E2D6B5"/>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smtClean="0">
                <a:solidFill>
                  <a:schemeClr val="bg1"/>
                </a:solidFill>
              </a:rPr>
              <a:t>Provide Information</a:t>
            </a:r>
            <a:endParaRPr lang="en-US" sz="2800" dirty="0">
              <a:solidFill>
                <a:schemeClr val="bg1"/>
              </a:solidFill>
            </a:endParaRPr>
          </a:p>
        </p:txBody>
      </p:sp>
    </p:spTree>
    <p:extLst>
      <p:ext uri="{BB962C8B-B14F-4D97-AF65-F5344CB8AC3E}">
        <p14:creationId xmlns:p14="http://schemas.microsoft.com/office/powerpoint/2010/main" val="228159629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2057400"/>
            <a:ext cx="7943853" cy="4247317"/>
          </a:xfrm>
          <a:prstGeom prst="rect">
            <a:avLst/>
          </a:prstGeom>
        </p:spPr>
        <p:txBody>
          <a:bodyPr wrap="square">
            <a:spAutoFit/>
          </a:bodyPr>
          <a:lstStyle/>
          <a:p>
            <a:pPr marL="457200" indent="-457200">
              <a:buSzPct val="130000"/>
              <a:buFont typeface="Arial" pitchFamily="34" charset="0"/>
              <a:buChar char="•"/>
            </a:pPr>
            <a:r>
              <a:rPr lang="en-US" sz="2800" dirty="0" smtClean="0"/>
              <a:t>Abortion methods available</a:t>
            </a:r>
          </a:p>
          <a:p>
            <a:pPr marL="457200" indent="-457200">
              <a:buSzPct val="130000"/>
              <a:buFont typeface="Arial" pitchFamily="34" charset="0"/>
              <a:buChar char="•"/>
            </a:pPr>
            <a:endParaRPr lang="en-US" sz="1400" dirty="0"/>
          </a:p>
          <a:p>
            <a:pPr marL="457200" indent="-457200">
              <a:buSzPct val="130000"/>
              <a:buFont typeface="Arial" pitchFamily="34" charset="0"/>
              <a:buChar char="•"/>
            </a:pPr>
            <a:r>
              <a:rPr lang="en-US" sz="2800" dirty="0" smtClean="0"/>
              <a:t>What will be done &amp; length of procedure</a:t>
            </a:r>
          </a:p>
          <a:p>
            <a:pPr marL="457200" indent="-457200">
              <a:buSzPct val="130000"/>
              <a:buFont typeface="Arial" pitchFamily="34" charset="0"/>
              <a:buChar char="•"/>
            </a:pPr>
            <a:endParaRPr lang="en-US" sz="1200" dirty="0" smtClean="0"/>
          </a:p>
          <a:p>
            <a:pPr marL="457200" indent="-457200">
              <a:buSzPct val="130000"/>
              <a:buFont typeface="Arial" pitchFamily="34" charset="0"/>
              <a:buChar char="•"/>
            </a:pPr>
            <a:r>
              <a:rPr lang="en-US" sz="2800" dirty="0" smtClean="0"/>
              <a:t>What woman will likely experience</a:t>
            </a:r>
          </a:p>
          <a:p>
            <a:pPr marL="457200" indent="-457200">
              <a:buSzPct val="130000"/>
              <a:buFont typeface="Arial" pitchFamily="34" charset="0"/>
              <a:buChar char="•"/>
            </a:pPr>
            <a:endParaRPr lang="en-US" sz="1200" dirty="0" smtClean="0"/>
          </a:p>
          <a:p>
            <a:pPr marL="457200" indent="-457200">
              <a:buSzPct val="130000"/>
              <a:buFont typeface="Arial" pitchFamily="34" charset="0"/>
              <a:buChar char="•"/>
            </a:pPr>
            <a:r>
              <a:rPr lang="en-US" sz="2800" dirty="0" smtClean="0"/>
              <a:t>Pain management </a:t>
            </a:r>
          </a:p>
          <a:p>
            <a:pPr marL="457200" indent="-457200">
              <a:buSzPct val="130000"/>
              <a:buFont typeface="Arial" pitchFamily="34" charset="0"/>
              <a:buChar char="•"/>
            </a:pPr>
            <a:endParaRPr lang="en-US" sz="1200" dirty="0" smtClean="0"/>
          </a:p>
          <a:p>
            <a:pPr marL="457200" indent="-457200">
              <a:buSzPct val="130000"/>
              <a:buFont typeface="Arial" pitchFamily="34" charset="0"/>
              <a:buChar char="•"/>
            </a:pPr>
            <a:r>
              <a:rPr lang="en-US" sz="2800" dirty="0" smtClean="0"/>
              <a:t>Risks and complications</a:t>
            </a:r>
          </a:p>
          <a:p>
            <a:pPr marL="457200" indent="-457200">
              <a:buSzPct val="130000"/>
              <a:buFont typeface="Arial" pitchFamily="34" charset="0"/>
              <a:buChar char="•"/>
            </a:pPr>
            <a:endParaRPr lang="en-US" sz="1200" dirty="0" smtClean="0"/>
          </a:p>
          <a:p>
            <a:pPr marL="457200" indent="-457200">
              <a:buSzPct val="130000"/>
              <a:buFont typeface="Arial" pitchFamily="34" charset="0"/>
              <a:buChar char="•"/>
            </a:pPr>
            <a:r>
              <a:rPr lang="en-US" sz="2800" dirty="0" smtClean="0"/>
              <a:t>When normal activity can resume</a:t>
            </a:r>
          </a:p>
          <a:p>
            <a:pPr marL="457200" indent="-457200">
              <a:buSzPct val="130000"/>
              <a:buFont typeface="Arial" pitchFamily="34" charset="0"/>
              <a:buChar char="•"/>
            </a:pPr>
            <a:endParaRPr lang="en-US" sz="1200" dirty="0" smtClean="0"/>
          </a:p>
          <a:p>
            <a:pPr marL="457200" indent="-457200">
              <a:buSzPct val="130000"/>
              <a:buFont typeface="Arial" pitchFamily="34" charset="0"/>
              <a:buChar char="•"/>
            </a:pPr>
            <a:r>
              <a:rPr lang="en-US" sz="2800" dirty="0" smtClean="0"/>
              <a:t>Any follow-up care</a:t>
            </a:r>
            <a:endParaRPr lang="en-US" sz="2800" dirty="0"/>
          </a:p>
        </p:txBody>
      </p:sp>
      <p:sp>
        <p:nvSpPr>
          <p:cNvPr id="11" name="Text Box 2"/>
          <p:cNvSpPr txBox="1">
            <a:spLocks noChangeArrowheads="1"/>
          </p:cNvSpPr>
          <p:nvPr/>
        </p:nvSpPr>
        <p:spPr bwMode="auto">
          <a:xfrm>
            <a:off x="171450" y="6428197"/>
            <a:ext cx="8763000" cy="332565"/>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0"/>
              </a:spcBef>
              <a:spcAft>
                <a:spcPts val="1000"/>
              </a:spcAft>
            </a:pPr>
            <a:r>
              <a:rPr lang="en-US" sz="1100" dirty="0" smtClean="0">
                <a:solidFill>
                  <a:srgbClr val="E2D6B5"/>
                </a:solidFill>
                <a:ea typeface="Calibri"/>
                <a:cs typeface="Andalus" pitchFamily="18" charset="-78"/>
              </a:rPr>
              <a:t>Module 2: Clinical Care</a:t>
            </a:r>
            <a:r>
              <a:rPr lang="en-US" sz="1100" dirty="0">
                <a:effectLst/>
                <a:ea typeface="Calibri"/>
                <a:cs typeface="Times New Roman"/>
              </a:rPr>
              <a:t> </a:t>
            </a:r>
          </a:p>
        </p:txBody>
      </p:sp>
      <p:sp>
        <p:nvSpPr>
          <p:cNvPr id="14" name="Oval 13"/>
          <p:cNvSpPr/>
          <p:nvPr/>
        </p:nvSpPr>
        <p:spPr>
          <a:xfrm>
            <a:off x="423773" y="381000"/>
            <a:ext cx="1133649" cy="1133643"/>
          </a:xfrm>
          <a:prstGeom prst="ellipse">
            <a:avLst/>
          </a:prstGeom>
          <a: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l="-17000" r="-17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6" name="Rectangle 5"/>
          <p:cNvSpPr>
            <a:spLocks noChangeAspect="1"/>
          </p:cNvSpPr>
          <p:nvPr/>
        </p:nvSpPr>
        <p:spPr>
          <a:xfrm>
            <a:off x="1828800" y="536341"/>
            <a:ext cx="6336935" cy="822960"/>
          </a:xfrm>
          <a:prstGeom prst="rect">
            <a:avLst/>
          </a:prstGeom>
          <a:solidFill>
            <a:srgbClr val="FCCD80"/>
          </a:solidFill>
          <a:ln>
            <a:solidFill>
              <a:srgbClr val="E2D6B5"/>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smtClean="0">
                <a:solidFill>
                  <a:schemeClr val="bg1"/>
                </a:solidFill>
              </a:rPr>
              <a:t>Provide Information</a:t>
            </a:r>
            <a:endParaRPr lang="en-US" sz="2800" dirty="0">
              <a:solidFill>
                <a:schemeClr val="bg1"/>
              </a:solidFill>
            </a:endParaRPr>
          </a:p>
        </p:txBody>
      </p:sp>
    </p:spTree>
    <p:extLst>
      <p:ext uri="{BB962C8B-B14F-4D97-AF65-F5344CB8AC3E}">
        <p14:creationId xmlns:p14="http://schemas.microsoft.com/office/powerpoint/2010/main" val="173655696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1364084" y="673490"/>
            <a:ext cx="7570366" cy="609600"/>
          </a:xfrm>
        </p:spPr>
        <p:txBody>
          <a:bodyPr/>
          <a:lstStyle/>
          <a:p>
            <a:pPr marL="457200" lvl="0" indent="-457200"/>
            <a:r>
              <a:rPr lang="en-US" sz="2800" b="1" dirty="0" smtClean="0">
                <a:solidFill>
                  <a:srgbClr val="0054A0"/>
                </a:solidFill>
              </a:rPr>
              <a:t> </a:t>
            </a:r>
            <a:r>
              <a:rPr lang="en-US" b="1" dirty="0" smtClean="0"/>
              <a:t/>
            </a:r>
            <a:br>
              <a:rPr lang="en-US" b="1" dirty="0" smtClean="0"/>
            </a:br>
            <a:r>
              <a:rPr lang="en-US" b="1" dirty="0" smtClean="0"/>
              <a:t>Options Counseling</a:t>
            </a:r>
            <a:r>
              <a:rPr lang="en-US" dirty="0" smtClean="0"/>
              <a:t/>
            </a:r>
            <a:br>
              <a:rPr lang="en-US" dirty="0" smtClean="0"/>
            </a:br>
            <a:endParaRPr lang="en-US" b="1" dirty="0"/>
          </a:p>
        </p:txBody>
      </p:sp>
      <p:sp>
        <p:nvSpPr>
          <p:cNvPr id="2" name="Rectangle 1"/>
          <p:cNvSpPr/>
          <p:nvPr/>
        </p:nvSpPr>
        <p:spPr>
          <a:xfrm>
            <a:off x="967151" y="1676400"/>
            <a:ext cx="7541741" cy="4216539"/>
          </a:xfrm>
          <a:prstGeom prst="rect">
            <a:avLst/>
          </a:prstGeom>
        </p:spPr>
        <p:txBody>
          <a:bodyPr wrap="square">
            <a:spAutoFit/>
          </a:bodyPr>
          <a:lstStyle/>
          <a:p>
            <a:pPr marL="457200" indent="-457200">
              <a:buSzPct val="130000"/>
              <a:buFont typeface="Arial" pitchFamily="34" charset="0"/>
              <a:buChar char="•"/>
            </a:pPr>
            <a:r>
              <a:rPr lang="en-US" sz="2800" dirty="0" smtClean="0"/>
              <a:t>Not mandatory for women who have already decided</a:t>
            </a:r>
          </a:p>
          <a:p>
            <a:pPr marL="457200" indent="-457200">
              <a:buSzPct val="130000"/>
              <a:buFont typeface="Arial" pitchFamily="34" charset="0"/>
              <a:buChar char="•"/>
            </a:pPr>
            <a:endParaRPr lang="en-US" sz="2800" dirty="0" smtClean="0"/>
          </a:p>
          <a:p>
            <a:pPr marL="457200" indent="-457200">
              <a:buSzPct val="130000"/>
              <a:buFont typeface="Arial" pitchFamily="34" charset="0"/>
              <a:buChar char="•"/>
            </a:pPr>
            <a:r>
              <a:rPr lang="en-US" sz="2800" dirty="0" smtClean="0"/>
              <a:t>Can be important for women considering their options</a:t>
            </a:r>
          </a:p>
          <a:p>
            <a:pPr marL="457200" indent="-457200">
              <a:buSzPct val="130000"/>
              <a:buFont typeface="Arial" pitchFamily="34" charset="0"/>
              <a:buChar char="•"/>
            </a:pPr>
            <a:endParaRPr lang="en-US" sz="2800" dirty="0" smtClean="0"/>
          </a:p>
          <a:p>
            <a:pPr marL="457200" indent="-457200">
              <a:buSzPct val="130000"/>
              <a:buFont typeface="Arial" pitchFamily="34" charset="0"/>
              <a:buChar char="•"/>
            </a:pPr>
            <a:r>
              <a:rPr lang="en-US" sz="2800" dirty="0" smtClean="0"/>
              <a:t>Should be:</a:t>
            </a:r>
          </a:p>
          <a:p>
            <a:pPr marL="1371600" indent="-404813">
              <a:buSzPct val="130000"/>
              <a:tabLst>
                <a:tab pos="1266825" algn="l"/>
              </a:tabLst>
            </a:pPr>
            <a:r>
              <a:rPr lang="en-US" sz="2400" dirty="0" smtClean="0">
                <a:sym typeface="Wingdings"/>
              </a:rPr>
              <a:t> timely, </a:t>
            </a:r>
            <a:r>
              <a:rPr lang="en-US" sz="2400" dirty="0" smtClean="0"/>
              <a:t>voluntary</a:t>
            </a:r>
            <a:r>
              <a:rPr lang="en-US" sz="2400" dirty="0"/>
              <a:t>, confidential, </a:t>
            </a:r>
            <a:r>
              <a:rPr lang="en-US" sz="2400" dirty="0" smtClean="0"/>
              <a:t>non-   directive </a:t>
            </a:r>
            <a:endParaRPr lang="en-US" sz="2400" dirty="0"/>
          </a:p>
          <a:p>
            <a:pPr marL="914400">
              <a:buSzPct val="130000"/>
            </a:pPr>
            <a:r>
              <a:rPr lang="en-US" sz="2400" dirty="0">
                <a:sym typeface="Wingdings"/>
              </a:rPr>
              <a:t> </a:t>
            </a:r>
            <a:r>
              <a:rPr lang="en-US" sz="2400" dirty="0" smtClean="0">
                <a:sym typeface="Wingdings"/>
              </a:rPr>
              <a:t>p</a:t>
            </a:r>
            <a:r>
              <a:rPr lang="en-US" sz="2400" dirty="0" smtClean="0"/>
              <a:t>rovided by a trained person</a:t>
            </a:r>
          </a:p>
        </p:txBody>
      </p:sp>
      <p:sp>
        <p:nvSpPr>
          <p:cNvPr id="11" name="Text Box 2"/>
          <p:cNvSpPr txBox="1">
            <a:spLocks noChangeArrowheads="1"/>
          </p:cNvSpPr>
          <p:nvPr/>
        </p:nvSpPr>
        <p:spPr bwMode="auto">
          <a:xfrm>
            <a:off x="171450" y="6428197"/>
            <a:ext cx="8763000" cy="332565"/>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0"/>
              </a:spcBef>
              <a:spcAft>
                <a:spcPts val="1000"/>
              </a:spcAft>
            </a:pPr>
            <a:r>
              <a:rPr lang="en-US" sz="1100" dirty="0" smtClean="0">
                <a:solidFill>
                  <a:srgbClr val="E2D6B5"/>
                </a:solidFill>
                <a:ea typeface="Calibri"/>
                <a:cs typeface="Andalus" pitchFamily="18" charset="-78"/>
              </a:rPr>
              <a:t>Module 2: Clinical Care</a:t>
            </a:r>
            <a:r>
              <a:rPr lang="en-US" sz="1100" dirty="0">
                <a:effectLst/>
                <a:ea typeface="Calibri"/>
                <a:cs typeface="Times New Roman"/>
              </a:rPr>
              <a:t> </a:t>
            </a:r>
          </a:p>
        </p:txBody>
      </p:sp>
      <p:sp>
        <p:nvSpPr>
          <p:cNvPr id="14" name="Oval 13"/>
          <p:cNvSpPr/>
          <p:nvPr/>
        </p:nvSpPr>
        <p:spPr>
          <a:xfrm>
            <a:off x="423773" y="381000"/>
            <a:ext cx="1133649" cy="1133643"/>
          </a:xfrm>
          <a:prstGeom prst="ellipse">
            <a:avLst/>
          </a:prstGeom>
          <a: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l="-17000" r="-17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323379783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17"/>
          <p:cNvSpPr/>
          <p:nvPr/>
        </p:nvSpPr>
        <p:spPr>
          <a:xfrm>
            <a:off x="1147676" y="2362200"/>
            <a:ext cx="5379886" cy="3352800"/>
          </a:xfrm>
          <a:custGeom>
            <a:avLst/>
            <a:gdLst>
              <a:gd name="connsiteX0" fmla="*/ 0 w 4470161"/>
              <a:gd name="connsiteY0" fmla="*/ 0 h 683814"/>
              <a:gd name="connsiteX1" fmla="*/ 4470161 w 4470161"/>
              <a:gd name="connsiteY1" fmla="*/ 0 h 683814"/>
              <a:gd name="connsiteX2" fmla="*/ 4470161 w 4470161"/>
              <a:gd name="connsiteY2" fmla="*/ 683814 h 683814"/>
              <a:gd name="connsiteX3" fmla="*/ 0 w 4470161"/>
              <a:gd name="connsiteY3" fmla="*/ 683814 h 683814"/>
              <a:gd name="connsiteX4" fmla="*/ 0 w 4470161"/>
              <a:gd name="connsiteY4" fmla="*/ 0 h 683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0161" h="683814">
                <a:moveTo>
                  <a:pt x="0" y="0"/>
                </a:moveTo>
                <a:lnTo>
                  <a:pt x="4470161" y="0"/>
                </a:lnTo>
                <a:lnTo>
                  <a:pt x="4470161" y="683814"/>
                </a:lnTo>
                <a:lnTo>
                  <a:pt x="0" y="6838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0480" tIns="30480" rIns="30480" bIns="30480" numCol="1" spcCol="1270" anchor="ctr" anchorCtr="0">
            <a:noAutofit/>
          </a:bodyPr>
          <a:lstStyle/>
          <a:p>
            <a:pPr lvl="0" algn="l" defTabSz="1066800">
              <a:lnSpc>
                <a:spcPct val="90000"/>
              </a:lnSpc>
              <a:spcBef>
                <a:spcPct val="0"/>
              </a:spcBef>
              <a:spcAft>
                <a:spcPct val="10000"/>
              </a:spcAft>
            </a:pPr>
            <a:endParaRPr lang="en-US" sz="2400" kern="1200" dirty="0">
              <a:solidFill>
                <a:srgbClr val="E2D6B5"/>
              </a:solidFill>
            </a:endParaRPr>
          </a:p>
        </p:txBody>
      </p:sp>
      <p:sp>
        <p:nvSpPr>
          <p:cNvPr id="2" name="Rectangle 1"/>
          <p:cNvSpPr/>
          <p:nvPr/>
        </p:nvSpPr>
        <p:spPr>
          <a:xfrm>
            <a:off x="640404" y="2643602"/>
            <a:ext cx="8029749" cy="3233193"/>
          </a:xfrm>
          <a:prstGeom prst="rect">
            <a:avLst/>
          </a:prstGeom>
        </p:spPr>
        <p:txBody>
          <a:bodyPr wrap="square">
            <a:spAutoFit/>
          </a:bodyPr>
          <a:lstStyle/>
          <a:p>
            <a:pPr lvl="0" defTabSz="1066800">
              <a:lnSpc>
                <a:spcPct val="90000"/>
              </a:lnSpc>
              <a:spcBef>
                <a:spcPct val="0"/>
              </a:spcBef>
              <a:spcAft>
                <a:spcPct val="10000"/>
              </a:spcAft>
              <a:buClr>
                <a:schemeClr val="tx1"/>
              </a:buClr>
              <a:buSzPct val="130000"/>
            </a:pPr>
            <a:r>
              <a:rPr lang="en-US" sz="3200" dirty="0" smtClean="0"/>
              <a:t>Contraceptive information, counseling  &amp; services, including</a:t>
            </a:r>
          </a:p>
          <a:p>
            <a:pPr lvl="0" defTabSz="1066800">
              <a:lnSpc>
                <a:spcPct val="90000"/>
              </a:lnSpc>
              <a:spcBef>
                <a:spcPct val="0"/>
              </a:spcBef>
              <a:spcAft>
                <a:spcPct val="10000"/>
              </a:spcAft>
              <a:buClr>
                <a:schemeClr val="tx1"/>
              </a:buClr>
              <a:buSzPct val="130000"/>
            </a:pPr>
            <a:endParaRPr lang="en-US" sz="1050" dirty="0"/>
          </a:p>
          <a:p>
            <a:pPr marL="1257300" lvl="2" indent="-342900" defTabSz="1066800">
              <a:lnSpc>
                <a:spcPct val="90000"/>
              </a:lnSpc>
              <a:spcBef>
                <a:spcPct val="0"/>
              </a:spcBef>
              <a:spcAft>
                <a:spcPct val="10000"/>
              </a:spcAft>
              <a:buClr>
                <a:schemeClr val="tx1"/>
              </a:buClr>
              <a:buSzPct val="120000"/>
              <a:buFont typeface="Arial" pitchFamily="34" charset="0"/>
              <a:buChar char="•"/>
            </a:pPr>
            <a:endParaRPr lang="en-US" sz="1600" dirty="0" smtClean="0"/>
          </a:p>
          <a:p>
            <a:pPr marL="914400" lvl="1" indent="-457200" defTabSz="1066800">
              <a:lnSpc>
                <a:spcPct val="90000"/>
              </a:lnSpc>
              <a:spcBef>
                <a:spcPct val="0"/>
              </a:spcBef>
              <a:spcAft>
                <a:spcPct val="10000"/>
              </a:spcAft>
              <a:buClr>
                <a:schemeClr val="tx1"/>
              </a:buClr>
              <a:buSzPct val="100000"/>
              <a:buFont typeface="Wingdings" pitchFamily="2" charset="2"/>
              <a:buChar char="à"/>
            </a:pPr>
            <a:r>
              <a:rPr lang="en-US" sz="3200" dirty="0"/>
              <a:t>Hormonal </a:t>
            </a:r>
            <a:r>
              <a:rPr lang="en-US" sz="3200" dirty="0" smtClean="0"/>
              <a:t>contraception</a:t>
            </a:r>
          </a:p>
          <a:p>
            <a:pPr marL="914400" lvl="1" indent="-457200" defTabSz="1066800">
              <a:lnSpc>
                <a:spcPct val="90000"/>
              </a:lnSpc>
              <a:spcBef>
                <a:spcPct val="0"/>
              </a:spcBef>
              <a:spcAft>
                <a:spcPct val="10000"/>
              </a:spcAft>
              <a:buClr>
                <a:schemeClr val="tx1"/>
              </a:buClr>
              <a:buSzPct val="130000"/>
              <a:buFont typeface="Wingdings" pitchFamily="2" charset="2"/>
              <a:buChar char="à"/>
            </a:pPr>
            <a:endParaRPr lang="en-US" sz="1200" dirty="0"/>
          </a:p>
          <a:p>
            <a:pPr marL="914400" lvl="1" indent="-457200" defTabSz="1066800">
              <a:lnSpc>
                <a:spcPct val="90000"/>
              </a:lnSpc>
              <a:spcBef>
                <a:spcPct val="0"/>
              </a:spcBef>
              <a:spcAft>
                <a:spcPct val="10000"/>
              </a:spcAft>
              <a:buClr>
                <a:schemeClr val="tx1"/>
              </a:buClr>
              <a:buSzPct val="100000"/>
              <a:buFont typeface="Wingdings" pitchFamily="2" charset="2"/>
              <a:buChar char="à"/>
            </a:pPr>
            <a:r>
              <a:rPr lang="en-US" sz="3200" dirty="0"/>
              <a:t>IUDs</a:t>
            </a:r>
          </a:p>
          <a:p>
            <a:pPr marL="1371600" lvl="2" indent="-457200" defTabSz="1066800">
              <a:lnSpc>
                <a:spcPct val="90000"/>
              </a:lnSpc>
              <a:spcBef>
                <a:spcPct val="0"/>
              </a:spcBef>
              <a:spcAft>
                <a:spcPct val="10000"/>
              </a:spcAft>
              <a:buClr>
                <a:schemeClr val="tx1"/>
              </a:buClr>
              <a:buSzPct val="100000"/>
              <a:buFont typeface="Wingdings" pitchFamily="2" charset="2"/>
              <a:buChar char="§"/>
            </a:pPr>
            <a:endParaRPr lang="en-US" sz="1200" dirty="0" smtClean="0"/>
          </a:p>
          <a:p>
            <a:pPr marL="914400" lvl="1" indent="-457200" defTabSz="1066800">
              <a:lnSpc>
                <a:spcPct val="90000"/>
              </a:lnSpc>
              <a:spcBef>
                <a:spcPct val="0"/>
              </a:spcBef>
              <a:spcAft>
                <a:spcPct val="10000"/>
              </a:spcAft>
              <a:buClr>
                <a:schemeClr val="tx1"/>
              </a:buClr>
              <a:buSzPct val="100000"/>
              <a:buFont typeface="Wingdings" pitchFamily="2" charset="2"/>
              <a:buChar char="à"/>
            </a:pPr>
            <a:r>
              <a:rPr lang="en-US" sz="3200" dirty="0" smtClean="0"/>
              <a:t>Voluntary surgical methods</a:t>
            </a:r>
          </a:p>
        </p:txBody>
      </p:sp>
      <p:sp>
        <p:nvSpPr>
          <p:cNvPr id="12" name="Freeform 11"/>
          <p:cNvSpPr/>
          <p:nvPr/>
        </p:nvSpPr>
        <p:spPr>
          <a:xfrm>
            <a:off x="2019300" y="929957"/>
            <a:ext cx="6553200" cy="624199"/>
          </a:xfrm>
          <a:custGeom>
            <a:avLst/>
            <a:gdLst>
              <a:gd name="connsiteX0" fmla="*/ 0 w 5589438"/>
              <a:gd name="connsiteY0" fmla="*/ 0 h 833105"/>
              <a:gd name="connsiteX1" fmla="*/ 5589438 w 5589438"/>
              <a:gd name="connsiteY1" fmla="*/ 0 h 833105"/>
              <a:gd name="connsiteX2" fmla="*/ 5589438 w 5589438"/>
              <a:gd name="connsiteY2" fmla="*/ 833105 h 833105"/>
              <a:gd name="connsiteX3" fmla="*/ 0 w 5589438"/>
              <a:gd name="connsiteY3" fmla="*/ 833105 h 833105"/>
              <a:gd name="connsiteX4" fmla="*/ 0 w 5589438"/>
              <a:gd name="connsiteY4" fmla="*/ 0 h 833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9438" h="833105">
                <a:moveTo>
                  <a:pt x="0" y="0"/>
                </a:moveTo>
                <a:lnTo>
                  <a:pt x="5589438" y="0"/>
                </a:lnTo>
                <a:lnTo>
                  <a:pt x="5589438" y="833105"/>
                </a:lnTo>
                <a:lnTo>
                  <a:pt x="0" y="83310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0480" tIns="30480" rIns="30480" bIns="30480" numCol="1" spcCol="1270" anchor="ctr" anchorCtr="0">
            <a:noAutofit/>
          </a:bodyPr>
          <a:lstStyle/>
          <a:p>
            <a:pPr defTabSz="1066800">
              <a:lnSpc>
                <a:spcPct val="90000"/>
              </a:lnSpc>
              <a:spcBef>
                <a:spcPct val="0"/>
              </a:spcBef>
              <a:spcAft>
                <a:spcPct val="10000"/>
              </a:spcAft>
            </a:pPr>
            <a:r>
              <a:rPr lang="en-US" sz="3200" b="1" dirty="0" smtClean="0">
                <a:solidFill>
                  <a:schemeClr val="tx1"/>
                </a:solidFill>
              </a:rPr>
              <a:t>An essential part of abortion care</a:t>
            </a:r>
            <a:endParaRPr lang="en-US" sz="3200" b="1" dirty="0">
              <a:solidFill>
                <a:schemeClr val="tx1"/>
              </a:solidFill>
            </a:endParaRPr>
          </a:p>
        </p:txBody>
      </p:sp>
      <p:sp>
        <p:nvSpPr>
          <p:cNvPr id="7" name="Text Box 2"/>
          <p:cNvSpPr txBox="1">
            <a:spLocks noChangeArrowheads="1"/>
          </p:cNvSpPr>
          <p:nvPr/>
        </p:nvSpPr>
        <p:spPr bwMode="auto">
          <a:xfrm>
            <a:off x="273778" y="6248400"/>
            <a:ext cx="8763000" cy="332565"/>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0"/>
              </a:spcBef>
              <a:spcAft>
                <a:spcPts val="1000"/>
              </a:spcAft>
            </a:pPr>
            <a:r>
              <a:rPr lang="en-US" sz="1100" dirty="0" smtClean="0">
                <a:solidFill>
                  <a:srgbClr val="E2D6B5"/>
                </a:solidFill>
                <a:ea typeface="Calibri"/>
                <a:cs typeface="Andalus" pitchFamily="18" charset="-78"/>
              </a:rPr>
              <a:t>Module 2: Clinical Care</a:t>
            </a:r>
            <a:r>
              <a:rPr lang="en-US" sz="1100" dirty="0">
                <a:effectLst/>
                <a:ea typeface="Calibri"/>
                <a:cs typeface="Times New Roman"/>
              </a:rPr>
              <a:t> </a:t>
            </a:r>
          </a:p>
        </p:txBody>
      </p:sp>
      <p:sp>
        <p:nvSpPr>
          <p:cNvPr id="8" name="Oval 7"/>
          <p:cNvSpPr/>
          <p:nvPr/>
        </p:nvSpPr>
        <p:spPr>
          <a:xfrm>
            <a:off x="423773" y="381000"/>
            <a:ext cx="1133649" cy="1133643"/>
          </a:xfrm>
          <a:prstGeom prst="ellipse">
            <a:avLst/>
          </a:prstGeom>
          <a: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l="-17000" r="-17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196865948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17"/>
          <p:cNvSpPr/>
          <p:nvPr/>
        </p:nvSpPr>
        <p:spPr>
          <a:xfrm>
            <a:off x="1147437" y="2274301"/>
            <a:ext cx="5379886" cy="3352800"/>
          </a:xfrm>
          <a:custGeom>
            <a:avLst/>
            <a:gdLst>
              <a:gd name="connsiteX0" fmla="*/ 0 w 4470161"/>
              <a:gd name="connsiteY0" fmla="*/ 0 h 683814"/>
              <a:gd name="connsiteX1" fmla="*/ 4470161 w 4470161"/>
              <a:gd name="connsiteY1" fmla="*/ 0 h 683814"/>
              <a:gd name="connsiteX2" fmla="*/ 4470161 w 4470161"/>
              <a:gd name="connsiteY2" fmla="*/ 683814 h 683814"/>
              <a:gd name="connsiteX3" fmla="*/ 0 w 4470161"/>
              <a:gd name="connsiteY3" fmla="*/ 683814 h 683814"/>
              <a:gd name="connsiteX4" fmla="*/ 0 w 4470161"/>
              <a:gd name="connsiteY4" fmla="*/ 0 h 683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0161" h="683814">
                <a:moveTo>
                  <a:pt x="0" y="0"/>
                </a:moveTo>
                <a:lnTo>
                  <a:pt x="4470161" y="0"/>
                </a:lnTo>
                <a:lnTo>
                  <a:pt x="4470161" y="683814"/>
                </a:lnTo>
                <a:lnTo>
                  <a:pt x="0" y="6838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0480" tIns="30480" rIns="30480" bIns="30480" numCol="1" spcCol="1270" anchor="ctr" anchorCtr="0">
            <a:noAutofit/>
          </a:bodyPr>
          <a:lstStyle/>
          <a:p>
            <a:pPr lvl="0" algn="l" defTabSz="1066800">
              <a:lnSpc>
                <a:spcPct val="90000"/>
              </a:lnSpc>
              <a:spcBef>
                <a:spcPct val="0"/>
              </a:spcBef>
              <a:spcAft>
                <a:spcPct val="10000"/>
              </a:spcAft>
            </a:pPr>
            <a:endParaRPr lang="en-US" sz="2400" kern="1200" dirty="0">
              <a:solidFill>
                <a:srgbClr val="E2D6B5"/>
              </a:solidFill>
            </a:endParaRPr>
          </a:p>
        </p:txBody>
      </p:sp>
      <p:sp>
        <p:nvSpPr>
          <p:cNvPr id="2" name="Rectangle 1"/>
          <p:cNvSpPr/>
          <p:nvPr/>
        </p:nvSpPr>
        <p:spPr>
          <a:xfrm>
            <a:off x="1159879" y="2584239"/>
            <a:ext cx="7952745" cy="3093154"/>
          </a:xfrm>
          <a:prstGeom prst="rect">
            <a:avLst/>
          </a:prstGeom>
        </p:spPr>
        <p:txBody>
          <a:bodyPr wrap="square">
            <a:spAutoFit/>
          </a:bodyPr>
          <a:lstStyle/>
          <a:p>
            <a:endParaRPr lang="en-US" sz="800" dirty="0" smtClean="0">
              <a:solidFill>
                <a:srgbClr val="E2D6B5"/>
              </a:solidFill>
            </a:endParaRPr>
          </a:p>
          <a:p>
            <a:pPr marL="457200" indent="-457200">
              <a:buSzPct val="130000"/>
              <a:buFont typeface="Arial" pitchFamily="34" charset="0"/>
              <a:buChar char="•"/>
            </a:pPr>
            <a:r>
              <a:rPr lang="en-US" sz="2800" dirty="0" smtClean="0"/>
              <a:t>Oral mifepristone</a:t>
            </a:r>
          </a:p>
          <a:p>
            <a:pPr marL="457200" indent="-457200">
              <a:buSzPct val="130000"/>
              <a:buFont typeface="Arial" pitchFamily="34" charset="0"/>
              <a:buChar char="•"/>
            </a:pPr>
            <a:endParaRPr lang="en-US" sz="1600" dirty="0" smtClean="0"/>
          </a:p>
          <a:p>
            <a:pPr marL="457200" indent="-457200">
              <a:buSzPct val="130000"/>
              <a:buFont typeface="Arial" pitchFamily="34" charset="0"/>
              <a:buChar char="•"/>
            </a:pPr>
            <a:endParaRPr lang="en-US" sz="900" dirty="0" smtClean="0"/>
          </a:p>
          <a:p>
            <a:pPr marL="457200" indent="-457200">
              <a:buSzPct val="130000"/>
              <a:buFont typeface="Arial" pitchFamily="34" charset="0"/>
              <a:buChar char="•"/>
            </a:pPr>
            <a:r>
              <a:rPr lang="en-US" sz="2800" dirty="0" smtClean="0"/>
              <a:t>Misoprostol administered sublingually</a:t>
            </a:r>
          </a:p>
          <a:p>
            <a:pPr marL="457200" indent="-457200">
              <a:buSzPct val="130000"/>
              <a:buFont typeface="Arial" pitchFamily="34" charset="0"/>
              <a:buChar char="•"/>
            </a:pPr>
            <a:endParaRPr lang="en-US" sz="1600" dirty="0" smtClean="0"/>
          </a:p>
          <a:p>
            <a:pPr marL="457200" indent="-457200">
              <a:buSzPct val="130000"/>
              <a:buFont typeface="Arial" pitchFamily="34" charset="0"/>
              <a:buChar char="•"/>
            </a:pPr>
            <a:endParaRPr lang="en-US" sz="900" dirty="0" smtClean="0"/>
          </a:p>
          <a:p>
            <a:pPr marL="457200" indent="-457200">
              <a:buSzPct val="130000"/>
              <a:buFont typeface="Arial" pitchFamily="34" charset="0"/>
              <a:buChar char="•"/>
            </a:pPr>
            <a:r>
              <a:rPr lang="en-US" sz="2800" dirty="0" smtClean="0"/>
              <a:t>Misoprostol administered vaginally </a:t>
            </a:r>
          </a:p>
          <a:p>
            <a:pPr marL="457200" indent="-457200">
              <a:buSzPct val="130000"/>
              <a:buFont typeface="Arial" pitchFamily="34" charset="0"/>
              <a:buChar char="•"/>
            </a:pPr>
            <a:endParaRPr lang="en-US" sz="1600" dirty="0" smtClean="0"/>
          </a:p>
          <a:p>
            <a:pPr marL="457200" indent="-457200">
              <a:buSzPct val="130000"/>
              <a:buFont typeface="Arial" pitchFamily="34" charset="0"/>
              <a:buChar char="•"/>
            </a:pPr>
            <a:endParaRPr lang="en-US" sz="900" dirty="0" smtClean="0"/>
          </a:p>
          <a:p>
            <a:pPr marL="457200" indent="-457200">
              <a:buSzPct val="130000"/>
              <a:buFont typeface="Arial" pitchFamily="34" charset="0"/>
              <a:buChar char="•"/>
            </a:pPr>
            <a:r>
              <a:rPr lang="en-US" sz="2800" dirty="0" smtClean="0"/>
              <a:t>Laminaria placed intracervically </a:t>
            </a:r>
          </a:p>
        </p:txBody>
      </p:sp>
      <p:sp>
        <p:nvSpPr>
          <p:cNvPr id="3" name="TextBox 2"/>
          <p:cNvSpPr txBox="1"/>
          <p:nvPr/>
        </p:nvSpPr>
        <p:spPr>
          <a:xfrm>
            <a:off x="1127080" y="1989195"/>
            <a:ext cx="8337640" cy="523220"/>
          </a:xfrm>
          <a:prstGeom prst="rect">
            <a:avLst/>
          </a:prstGeom>
          <a:noFill/>
        </p:spPr>
        <p:txBody>
          <a:bodyPr wrap="square" rtlCol="0">
            <a:spAutoFit/>
          </a:bodyPr>
          <a:lstStyle/>
          <a:p>
            <a:r>
              <a:rPr lang="en-US" sz="2800" b="1" dirty="0" smtClean="0"/>
              <a:t>Methods:</a:t>
            </a:r>
            <a:endParaRPr lang="en-US" sz="2800" b="1" dirty="0"/>
          </a:p>
        </p:txBody>
      </p:sp>
      <p:sp>
        <p:nvSpPr>
          <p:cNvPr id="12" name="Freeform 11"/>
          <p:cNvSpPr/>
          <p:nvPr/>
        </p:nvSpPr>
        <p:spPr>
          <a:xfrm>
            <a:off x="2019300" y="636404"/>
            <a:ext cx="6553200" cy="624199"/>
          </a:xfrm>
          <a:custGeom>
            <a:avLst/>
            <a:gdLst>
              <a:gd name="connsiteX0" fmla="*/ 0 w 5589438"/>
              <a:gd name="connsiteY0" fmla="*/ 0 h 833105"/>
              <a:gd name="connsiteX1" fmla="*/ 5589438 w 5589438"/>
              <a:gd name="connsiteY1" fmla="*/ 0 h 833105"/>
              <a:gd name="connsiteX2" fmla="*/ 5589438 w 5589438"/>
              <a:gd name="connsiteY2" fmla="*/ 833105 h 833105"/>
              <a:gd name="connsiteX3" fmla="*/ 0 w 5589438"/>
              <a:gd name="connsiteY3" fmla="*/ 833105 h 833105"/>
              <a:gd name="connsiteX4" fmla="*/ 0 w 5589438"/>
              <a:gd name="connsiteY4" fmla="*/ 0 h 833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9438" h="833105">
                <a:moveTo>
                  <a:pt x="0" y="0"/>
                </a:moveTo>
                <a:lnTo>
                  <a:pt x="5589438" y="0"/>
                </a:lnTo>
                <a:lnTo>
                  <a:pt x="5589438" y="833105"/>
                </a:lnTo>
                <a:lnTo>
                  <a:pt x="0" y="83310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0480" tIns="30480" rIns="30480" bIns="30480" numCol="1" spcCol="1270" anchor="ctr" anchorCtr="0">
            <a:noAutofit/>
          </a:bodyPr>
          <a:lstStyle/>
          <a:p>
            <a:pPr defTabSz="1066800">
              <a:lnSpc>
                <a:spcPct val="90000"/>
              </a:lnSpc>
              <a:spcBef>
                <a:spcPct val="0"/>
              </a:spcBef>
              <a:spcAft>
                <a:spcPct val="10000"/>
              </a:spcAft>
            </a:pPr>
            <a:r>
              <a:rPr lang="en-US" sz="3600" b="1" dirty="0" smtClean="0"/>
              <a:t>Cervical preparation</a:t>
            </a:r>
          </a:p>
          <a:p>
            <a:pPr defTabSz="1066800">
              <a:lnSpc>
                <a:spcPct val="90000"/>
              </a:lnSpc>
              <a:spcBef>
                <a:spcPct val="0"/>
              </a:spcBef>
              <a:spcAft>
                <a:spcPct val="10000"/>
              </a:spcAft>
            </a:pPr>
            <a:r>
              <a:rPr lang="en-US" sz="3600" b="1" dirty="0" smtClean="0">
                <a:solidFill>
                  <a:schemeClr val="tx1"/>
                </a:solidFill>
              </a:rPr>
              <a:t>12-14 weeks</a:t>
            </a:r>
            <a:endParaRPr lang="en-US" sz="3600" b="1" dirty="0">
              <a:solidFill>
                <a:schemeClr val="tx1"/>
              </a:solidFill>
            </a:endParaRPr>
          </a:p>
        </p:txBody>
      </p:sp>
      <p:sp>
        <p:nvSpPr>
          <p:cNvPr id="8" name="Oval 7"/>
          <p:cNvSpPr/>
          <p:nvPr/>
        </p:nvSpPr>
        <p:spPr>
          <a:xfrm>
            <a:off x="423773" y="381000"/>
            <a:ext cx="1133649" cy="1133643"/>
          </a:xfrm>
          <a:prstGeom prst="ellipse">
            <a:avLst/>
          </a:prstGeom>
          <a: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l="-17000" r="-17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1" name="Text Box 2"/>
          <p:cNvSpPr txBox="1">
            <a:spLocks noChangeArrowheads="1"/>
          </p:cNvSpPr>
          <p:nvPr/>
        </p:nvSpPr>
        <p:spPr bwMode="auto">
          <a:xfrm>
            <a:off x="273778" y="6248400"/>
            <a:ext cx="8763000" cy="332565"/>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0"/>
              </a:spcBef>
              <a:spcAft>
                <a:spcPts val="1000"/>
              </a:spcAft>
            </a:pPr>
            <a:r>
              <a:rPr lang="en-US" sz="1100" dirty="0" smtClean="0">
                <a:solidFill>
                  <a:srgbClr val="E2D6B5"/>
                </a:solidFill>
                <a:ea typeface="Calibri"/>
                <a:cs typeface="Andalus" pitchFamily="18" charset="-78"/>
              </a:rPr>
              <a:t>Module 2: Clinical Care</a:t>
            </a:r>
            <a:r>
              <a:rPr lang="en-US" sz="1100" dirty="0">
                <a:effectLst/>
                <a:ea typeface="Calibri"/>
                <a:cs typeface="Times New Roman"/>
              </a:rPr>
              <a:t> </a:t>
            </a:r>
          </a:p>
        </p:txBody>
      </p:sp>
    </p:spTree>
    <p:extLst>
      <p:ext uri="{BB962C8B-B14F-4D97-AF65-F5344CB8AC3E}">
        <p14:creationId xmlns:p14="http://schemas.microsoft.com/office/powerpoint/2010/main" val="14518572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p:cNvSpPr/>
          <p:nvPr/>
        </p:nvSpPr>
        <p:spPr>
          <a:xfrm>
            <a:off x="2057400" y="1595718"/>
            <a:ext cx="6553200" cy="624199"/>
          </a:xfrm>
          <a:custGeom>
            <a:avLst/>
            <a:gdLst>
              <a:gd name="connsiteX0" fmla="*/ 0 w 5589438"/>
              <a:gd name="connsiteY0" fmla="*/ 0 h 833105"/>
              <a:gd name="connsiteX1" fmla="*/ 5589438 w 5589438"/>
              <a:gd name="connsiteY1" fmla="*/ 0 h 833105"/>
              <a:gd name="connsiteX2" fmla="*/ 5589438 w 5589438"/>
              <a:gd name="connsiteY2" fmla="*/ 833105 h 833105"/>
              <a:gd name="connsiteX3" fmla="*/ 0 w 5589438"/>
              <a:gd name="connsiteY3" fmla="*/ 833105 h 833105"/>
              <a:gd name="connsiteX4" fmla="*/ 0 w 5589438"/>
              <a:gd name="connsiteY4" fmla="*/ 0 h 833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9438" h="833105">
                <a:moveTo>
                  <a:pt x="0" y="0"/>
                </a:moveTo>
                <a:lnTo>
                  <a:pt x="5589438" y="0"/>
                </a:lnTo>
                <a:lnTo>
                  <a:pt x="5589438" y="833105"/>
                </a:lnTo>
                <a:lnTo>
                  <a:pt x="0" y="83310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0480" tIns="30480" rIns="30480" bIns="30480" numCol="1" spcCol="1270" anchor="ctr" anchorCtr="0">
            <a:noAutofit/>
          </a:bodyPr>
          <a:lstStyle/>
          <a:p>
            <a:pPr lvl="0" algn="l" defTabSz="1066800">
              <a:lnSpc>
                <a:spcPct val="90000"/>
              </a:lnSpc>
              <a:spcBef>
                <a:spcPct val="0"/>
              </a:spcBef>
              <a:spcAft>
                <a:spcPct val="10000"/>
              </a:spcAft>
            </a:pPr>
            <a:endParaRPr lang="en-US" sz="2400" dirty="0">
              <a:solidFill>
                <a:srgbClr val="E2D6B5"/>
              </a:solidFill>
            </a:endParaRPr>
          </a:p>
        </p:txBody>
      </p:sp>
      <p:sp>
        <p:nvSpPr>
          <p:cNvPr id="18" name="Freeform 17"/>
          <p:cNvSpPr/>
          <p:nvPr/>
        </p:nvSpPr>
        <p:spPr>
          <a:xfrm>
            <a:off x="1147676" y="2362200"/>
            <a:ext cx="5379886" cy="3352800"/>
          </a:xfrm>
          <a:custGeom>
            <a:avLst/>
            <a:gdLst>
              <a:gd name="connsiteX0" fmla="*/ 0 w 4470161"/>
              <a:gd name="connsiteY0" fmla="*/ 0 h 683814"/>
              <a:gd name="connsiteX1" fmla="*/ 4470161 w 4470161"/>
              <a:gd name="connsiteY1" fmla="*/ 0 h 683814"/>
              <a:gd name="connsiteX2" fmla="*/ 4470161 w 4470161"/>
              <a:gd name="connsiteY2" fmla="*/ 683814 h 683814"/>
              <a:gd name="connsiteX3" fmla="*/ 0 w 4470161"/>
              <a:gd name="connsiteY3" fmla="*/ 683814 h 683814"/>
              <a:gd name="connsiteX4" fmla="*/ 0 w 4470161"/>
              <a:gd name="connsiteY4" fmla="*/ 0 h 683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0161" h="683814">
                <a:moveTo>
                  <a:pt x="0" y="0"/>
                </a:moveTo>
                <a:lnTo>
                  <a:pt x="4470161" y="0"/>
                </a:lnTo>
                <a:lnTo>
                  <a:pt x="4470161" y="683814"/>
                </a:lnTo>
                <a:lnTo>
                  <a:pt x="0" y="6838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0480" tIns="30480" rIns="30480" bIns="30480" numCol="1" spcCol="1270" anchor="ctr" anchorCtr="0">
            <a:noAutofit/>
          </a:bodyPr>
          <a:lstStyle/>
          <a:p>
            <a:pPr lvl="0" algn="l" defTabSz="1066800">
              <a:lnSpc>
                <a:spcPct val="90000"/>
              </a:lnSpc>
              <a:spcBef>
                <a:spcPct val="0"/>
              </a:spcBef>
              <a:spcAft>
                <a:spcPct val="10000"/>
              </a:spcAft>
            </a:pPr>
            <a:endParaRPr lang="en-US" sz="2400" kern="1200" dirty="0">
              <a:solidFill>
                <a:srgbClr val="E2D6B5"/>
              </a:solidFill>
            </a:endParaRPr>
          </a:p>
        </p:txBody>
      </p:sp>
      <p:sp>
        <p:nvSpPr>
          <p:cNvPr id="2" name="Rectangle 1"/>
          <p:cNvSpPr/>
          <p:nvPr/>
        </p:nvSpPr>
        <p:spPr>
          <a:xfrm>
            <a:off x="809451" y="1514642"/>
            <a:ext cx="8029749" cy="4210383"/>
          </a:xfrm>
          <a:prstGeom prst="rect">
            <a:avLst/>
          </a:prstGeom>
        </p:spPr>
        <p:txBody>
          <a:bodyPr wrap="square">
            <a:spAutoFit/>
          </a:bodyPr>
          <a:lstStyle/>
          <a:p>
            <a:pPr lvl="0" defTabSz="1066800">
              <a:lnSpc>
                <a:spcPct val="90000"/>
              </a:lnSpc>
              <a:spcBef>
                <a:spcPct val="0"/>
              </a:spcBef>
              <a:spcAft>
                <a:spcPct val="10000"/>
              </a:spcAft>
              <a:buClr>
                <a:schemeClr val="tx1"/>
              </a:buClr>
              <a:buSzPct val="130000"/>
            </a:pPr>
            <a:r>
              <a:rPr lang="en-US" sz="2800" dirty="0" smtClean="0"/>
              <a:t>Medication </a:t>
            </a:r>
            <a:r>
              <a:rPr lang="en-US" sz="2800" dirty="0"/>
              <a:t>for pain management </a:t>
            </a:r>
            <a:r>
              <a:rPr lang="en-US" sz="2800" b="1" u="sng" dirty="0">
                <a:solidFill>
                  <a:srgbClr val="0054A0"/>
                </a:solidFill>
              </a:rPr>
              <a:t>should always be offered </a:t>
            </a:r>
            <a:r>
              <a:rPr lang="en-US" sz="2800" dirty="0"/>
              <a:t>for both medical and surgical methods of </a:t>
            </a:r>
            <a:r>
              <a:rPr lang="en-US" sz="2800" dirty="0" smtClean="0"/>
              <a:t>abortion</a:t>
            </a:r>
          </a:p>
          <a:p>
            <a:pPr lvl="0" defTabSz="1066800">
              <a:lnSpc>
                <a:spcPct val="90000"/>
              </a:lnSpc>
              <a:spcBef>
                <a:spcPct val="0"/>
              </a:spcBef>
              <a:spcAft>
                <a:spcPct val="10000"/>
              </a:spcAft>
              <a:buClr>
                <a:schemeClr val="tx1"/>
              </a:buClr>
              <a:buSzPct val="130000"/>
            </a:pPr>
            <a:endParaRPr lang="en-US" dirty="0"/>
          </a:p>
          <a:p>
            <a:pPr marL="342900" lvl="0" indent="-342900" defTabSz="1066800">
              <a:lnSpc>
                <a:spcPct val="90000"/>
              </a:lnSpc>
              <a:spcBef>
                <a:spcPct val="0"/>
              </a:spcBef>
              <a:spcAft>
                <a:spcPct val="10000"/>
              </a:spcAft>
              <a:buClr>
                <a:schemeClr val="tx1"/>
              </a:buClr>
              <a:buSzPct val="130000"/>
              <a:buFont typeface="Arial" pitchFamily="34" charset="0"/>
              <a:buChar char="•"/>
            </a:pPr>
            <a:r>
              <a:rPr lang="en-US" sz="2800" dirty="0"/>
              <a:t>Provide without delay upon </a:t>
            </a:r>
            <a:r>
              <a:rPr lang="en-US" sz="2800" dirty="0" smtClean="0"/>
              <a:t>request</a:t>
            </a:r>
          </a:p>
          <a:p>
            <a:pPr marL="342900" lvl="0" indent="-342900" defTabSz="1066800">
              <a:lnSpc>
                <a:spcPct val="90000"/>
              </a:lnSpc>
              <a:spcBef>
                <a:spcPct val="0"/>
              </a:spcBef>
              <a:spcAft>
                <a:spcPct val="10000"/>
              </a:spcAft>
              <a:buClr>
                <a:schemeClr val="tx1"/>
              </a:buClr>
              <a:buSzPct val="130000"/>
              <a:buFont typeface="Arial" pitchFamily="34" charset="0"/>
              <a:buChar char="•"/>
            </a:pPr>
            <a:endParaRPr lang="en-US" dirty="0" smtClean="0"/>
          </a:p>
          <a:p>
            <a:pPr marL="342900" lvl="0" indent="-342900" defTabSz="1066800">
              <a:lnSpc>
                <a:spcPct val="90000"/>
              </a:lnSpc>
              <a:spcBef>
                <a:spcPct val="0"/>
              </a:spcBef>
              <a:spcAft>
                <a:spcPct val="10000"/>
              </a:spcAft>
              <a:buClr>
                <a:schemeClr val="tx1"/>
              </a:buClr>
              <a:buSzPct val="130000"/>
              <a:buFont typeface="Arial" pitchFamily="34" charset="0"/>
              <a:buChar char="•"/>
            </a:pPr>
            <a:r>
              <a:rPr lang="en-US" sz="2800" dirty="0"/>
              <a:t>Analgesics (not </a:t>
            </a:r>
            <a:r>
              <a:rPr lang="en-US" sz="2800" dirty="0" err="1"/>
              <a:t>paracetamol</a:t>
            </a:r>
            <a:r>
              <a:rPr lang="en-US" sz="2800" dirty="0"/>
              <a:t>), </a:t>
            </a:r>
            <a:r>
              <a:rPr lang="en-US" sz="2800" dirty="0" smtClean="0"/>
              <a:t>local anesthesia</a:t>
            </a:r>
          </a:p>
          <a:p>
            <a:pPr marL="342900" lvl="0" indent="-342900" defTabSz="1066800">
              <a:lnSpc>
                <a:spcPct val="90000"/>
              </a:lnSpc>
              <a:spcBef>
                <a:spcPct val="0"/>
              </a:spcBef>
              <a:spcAft>
                <a:spcPct val="10000"/>
              </a:spcAft>
              <a:buClr>
                <a:schemeClr val="tx1"/>
              </a:buClr>
              <a:buSzPct val="130000"/>
              <a:buFont typeface="Arial" pitchFamily="34" charset="0"/>
              <a:buChar char="•"/>
            </a:pPr>
            <a:endParaRPr lang="en-US" dirty="0" smtClean="0"/>
          </a:p>
          <a:p>
            <a:pPr marL="342900" lvl="0" indent="-342900" defTabSz="1066800">
              <a:lnSpc>
                <a:spcPct val="90000"/>
              </a:lnSpc>
              <a:spcBef>
                <a:spcPct val="0"/>
              </a:spcBef>
              <a:spcAft>
                <a:spcPct val="10000"/>
              </a:spcAft>
              <a:buClr>
                <a:schemeClr val="tx1"/>
              </a:buClr>
              <a:buSzPct val="130000"/>
              <a:buFont typeface="Arial" pitchFamily="34" charset="0"/>
              <a:buChar char="•"/>
            </a:pPr>
            <a:r>
              <a:rPr lang="en-US" sz="3000" dirty="0" smtClean="0"/>
              <a:t>General anesthesia not routinely recommended</a:t>
            </a:r>
          </a:p>
        </p:txBody>
      </p:sp>
      <p:sp>
        <p:nvSpPr>
          <p:cNvPr id="14" name="Freeform 13"/>
          <p:cNvSpPr/>
          <p:nvPr/>
        </p:nvSpPr>
        <p:spPr>
          <a:xfrm>
            <a:off x="1828800" y="626493"/>
            <a:ext cx="6553200" cy="624199"/>
          </a:xfrm>
          <a:custGeom>
            <a:avLst/>
            <a:gdLst>
              <a:gd name="connsiteX0" fmla="*/ 0 w 5589438"/>
              <a:gd name="connsiteY0" fmla="*/ 0 h 833105"/>
              <a:gd name="connsiteX1" fmla="*/ 5589438 w 5589438"/>
              <a:gd name="connsiteY1" fmla="*/ 0 h 833105"/>
              <a:gd name="connsiteX2" fmla="*/ 5589438 w 5589438"/>
              <a:gd name="connsiteY2" fmla="*/ 833105 h 833105"/>
              <a:gd name="connsiteX3" fmla="*/ 0 w 5589438"/>
              <a:gd name="connsiteY3" fmla="*/ 833105 h 833105"/>
              <a:gd name="connsiteX4" fmla="*/ 0 w 5589438"/>
              <a:gd name="connsiteY4" fmla="*/ 0 h 833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9438" h="833105">
                <a:moveTo>
                  <a:pt x="0" y="0"/>
                </a:moveTo>
                <a:lnTo>
                  <a:pt x="5589438" y="0"/>
                </a:lnTo>
                <a:lnTo>
                  <a:pt x="5589438" y="833105"/>
                </a:lnTo>
                <a:lnTo>
                  <a:pt x="0" y="83310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0480" tIns="30480" rIns="30480" bIns="30480" numCol="1" spcCol="1270" anchor="ctr" anchorCtr="0">
            <a:noAutofit/>
          </a:bodyPr>
          <a:lstStyle/>
          <a:p>
            <a:pPr defTabSz="1066800">
              <a:lnSpc>
                <a:spcPct val="90000"/>
              </a:lnSpc>
              <a:spcBef>
                <a:spcPct val="0"/>
              </a:spcBef>
              <a:spcAft>
                <a:spcPct val="10000"/>
              </a:spcAft>
            </a:pPr>
            <a:r>
              <a:rPr lang="en-US" sz="3600" b="1" dirty="0"/>
              <a:t>Pain management</a:t>
            </a:r>
            <a:endParaRPr lang="en-US" sz="3600" b="1" dirty="0">
              <a:solidFill>
                <a:schemeClr val="tx1"/>
              </a:solidFill>
            </a:endParaRPr>
          </a:p>
        </p:txBody>
      </p:sp>
      <p:sp>
        <p:nvSpPr>
          <p:cNvPr id="8" name="Oval 7"/>
          <p:cNvSpPr/>
          <p:nvPr/>
        </p:nvSpPr>
        <p:spPr>
          <a:xfrm>
            <a:off x="423773" y="381000"/>
            <a:ext cx="1133649" cy="1133643"/>
          </a:xfrm>
          <a:prstGeom prst="ellipse">
            <a:avLst/>
          </a:prstGeom>
          <a: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l="-17000" r="-17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0" name="Text Box 2"/>
          <p:cNvSpPr txBox="1">
            <a:spLocks noChangeArrowheads="1"/>
          </p:cNvSpPr>
          <p:nvPr/>
        </p:nvSpPr>
        <p:spPr bwMode="auto">
          <a:xfrm>
            <a:off x="273778" y="6248400"/>
            <a:ext cx="8763000" cy="332565"/>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0"/>
              </a:spcBef>
              <a:spcAft>
                <a:spcPts val="1000"/>
              </a:spcAft>
            </a:pPr>
            <a:r>
              <a:rPr lang="en-US" sz="1100" dirty="0" smtClean="0">
                <a:solidFill>
                  <a:srgbClr val="E2D6B5"/>
                </a:solidFill>
                <a:ea typeface="Calibri"/>
                <a:cs typeface="Andalus" pitchFamily="18" charset="-78"/>
              </a:rPr>
              <a:t>Module 2: Clinical Care</a:t>
            </a:r>
            <a:r>
              <a:rPr lang="en-US" sz="1100" dirty="0">
                <a:effectLst/>
                <a:ea typeface="Calibri"/>
                <a:cs typeface="Times New Roman"/>
              </a:rPr>
              <a:t> </a:t>
            </a:r>
          </a:p>
        </p:txBody>
      </p:sp>
    </p:spTree>
    <p:extLst>
      <p:ext uri="{BB962C8B-B14F-4D97-AF65-F5344CB8AC3E}">
        <p14:creationId xmlns:p14="http://schemas.microsoft.com/office/powerpoint/2010/main" val="132091785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p:cNvSpPr/>
          <p:nvPr/>
        </p:nvSpPr>
        <p:spPr>
          <a:xfrm>
            <a:off x="1754030" y="728260"/>
            <a:ext cx="6553200" cy="624199"/>
          </a:xfrm>
          <a:custGeom>
            <a:avLst/>
            <a:gdLst>
              <a:gd name="connsiteX0" fmla="*/ 0 w 5589438"/>
              <a:gd name="connsiteY0" fmla="*/ 0 h 833105"/>
              <a:gd name="connsiteX1" fmla="*/ 5589438 w 5589438"/>
              <a:gd name="connsiteY1" fmla="*/ 0 h 833105"/>
              <a:gd name="connsiteX2" fmla="*/ 5589438 w 5589438"/>
              <a:gd name="connsiteY2" fmla="*/ 833105 h 833105"/>
              <a:gd name="connsiteX3" fmla="*/ 0 w 5589438"/>
              <a:gd name="connsiteY3" fmla="*/ 833105 h 833105"/>
              <a:gd name="connsiteX4" fmla="*/ 0 w 5589438"/>
              <a:gd name="connsiteY4" fmla="*/ 0 h 833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9438" h="833105">
                <a:moveTo>
                  <a:pt x="0" y="0"/>
                </a:moveTo>
                <a:lnTo>
                  <a:pt x="5589438" y="0"/>
                </a:lnTo>
                <a:lnTo>
                  <a:pt x="5589438" y="833105"/>
                </a:lnTo>
                <a:lnTo>
                  <a:pt x="0" y="83310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0480" tIns="30480" rIns="30480" bIns="30480" numCol="1" spcCol="1270" anchor="ctr" anchorCtr="0">
            <a:noAutofit/>
          </a:bodyPr>
          <a:lstStyle/>
          <a:p>
            <a:pPr defTabSz="1066800">
              <a:lnSpc>
                <a:spcPct val="90000"/>
              </a:lnSpc>
              <a:spcBef>
                <a:spcPct val="0"/>
              </a:spcBef>
              <a:spcAft>
                <a:spcPct val="10000"/>
              </a:spcAft>
            </a:pPr>
            <a:r>
              <a:rPr lang="en-US" sz="3200" b="1" dirty="0" smtClean="0">
                <a:solidFill>
                  <a:schemeClr val="tx1"/>
                </a:solidFill>
              </a:rPr>
              <a:t>Clinical recommendations</a:t>
            </a:r>
            <a:endParaRPr lang="en-US" sz="3200" b="1" dirty="0">
              <a:solidFill>
                <a:schemeClr val="tx1"/>
              </a:solidFill>
            </a:endParaRPr>
          </a:p>
          <a:p>
            <a:pPr lvl="0" algn="l" defTabSz="1066800">
              <a:lnSpc>
                <a:spcPct val="90000"/>
              </a:lnSpc>
              <a:spcBef>
                <a:spcPct val="0"/>
              </a:spcBef>
              <a:spcAft>
                <a:spcPct val="10000"/>
              </a:spcAft>
            </a:pPr>
            <a:endParaRPr lang="en-US" sz="2400" dirty="0">
              <a:solidFill>
                <a:srgbClr val="E2D6B5"/>
              </a:solidFill>
            </a:endParaRPr>
          </a:p>
        </p:txBody>
      </p:sp>
      <p:sp>
        <p:nvSpPr>
          <p:cNvPr id="18" name="Freeform 17"/>
          <p:cNvSpPr/>
          <p:nvPr/>
        </p:nvSpPr>
        <p:spPr>
          <a:xfrm>
            <a:off x="1147676" y="2518184"/>
            <a:ext cx="5379886" cy="3352800"/>
          </a:xfrm>
          <a:custGeom>
            <a:avLst/>
            <a:gdLst>
              <a:gd name="connsiteX0" fmla="*/ 0 w 4470161"/>
              <a:gd name="connsiteY0" fmla="*/ 0 h 683814"/>
              <a:gd name="connsiteX1" fmla="*/ 4470161 w 4470161"/>
              <a:gd name="connsiteY1" fmla="*/ 0 h 683814"/>
              <a:gd name="connsiteX2" fmla="*/ 4470161 w 4470161"/>
              <a:gd name="connsiteY2" fmla="*/ 683814 h 683814"/>
              <a:gd name="connsiteX3" fmla="*/ 0 w 4470161"/>
              <a:gd name="connsiteY3" fmla="*/ 683814 h 683814"/>
              <a:gd name="connsiteX4" fmla="*/ 0 w 4470161"/>
              <a:gd name="connsiteY4" fmla="*/ 0 h 683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0161" h="683814">
                <a:moveTo>
                  <a:pt x="0" y="0"/>
                </a:moveTo>
                <a:lnTo>
                  <a:pt x="4470161" y="0"/>
                </a:lnTo>
                <a:lnTo>
                  <a:pt x="4470161" y="683814"/>
                </a:lnTo>
                <a:lnTo>
                  <a:pt x="0" y="6838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0480" tIns="30480" rIns="30480" bIns="30480" numCol="1" spcCol="1270" anchor="ctr" anchorCtr="0">
            <a:noAutofit/>
          </a:bodyPr>
          <a:lstStyle/>
          <a:p>
            <a:pPr lvl="0" algn="l" defTabSz="1066800">
              <a:lnSpc>
                <a:spcPct val="90000"/>
              </a:lnSpc>
              <a:spcBef>
                <a:spcPct val="0"/>
              </a:spcBef>
              <a:spcAft>
                <a:spcPct val="10000"/>
              </a:spcAft>
            </a:pPr>
            <a:endParaRPr lang="en-US" sz="2400" kern="1200" dirty="0">
              <a:solidFill>
                <a:srgbClr val="E2D6B5"/>
              </a:solidFill>
            </a:endParaRPr>
          </a:p>
        </p:txBody>
      </p:sp>
      <p:sp>
        <p:nvSpPr>
          <p:cNvPr id="2" name="Rectangle 1"/>
          <p:cNvSpPr/>
          <p:nvPr/>
        </p:nvSpPr>
        <p:spPr>
          <a:xfrm>
            <a:off x="1133680" y="2209800"/>
            <a:ext cx="7466480" cy="978729"/>
          </a:xfrm>
          <a:prstGeom prst="rect">
            <a:avLst/>
          </a:prstGeom>
        </p:spPr>
        <p:txBody>
          <a:bodyPr wrap="square">
            <a:spAutoFit/>
          </a:bodyPr>
          <a:lstStyle/>
          <a:p>
            <a:pPr algn="ctr" defTabSz="1066800">
              <a:lnSpc>
                <a:spcPct val="90000"/>
              </a:lnSpc>
              <a:spcBef>
                <a:spcPct val="0"/>
              </a:spcBef>
              <a:spcAft>
                <a:spcPct val="10000"/>
              </a:spcAft>
              <a:buClr>
                <a:schemeClr val="tx1"/>
              </a:buClr>
              <a:buSzPct val="130000"/>
            </a:pPr>
            <a:r>
              <a:rPr lang="en-US" sz="3200" dirty="0" smtClean="0"/>
              <a:t>Women </a:t>
            </a:r>
            <a:r>
              <a:rPr lang="en-US" sz="3200" dirty="0"/>
              <a:t>should have a choice of abortion </a:t>
            </a:r>
            <a:r>
              <a:rPr lang="en-US" sz="3200" dirty="0" smtClean="0"/>
              <a:t>method</a:t>
            </a:r>
          </a:p>
        </p:txBody>
      </p:sp>
      <p:sp>
        <p:nvSpPr>
          <p:cNvPr id="16" name="Rectangle 15"/>
          <p:cNvSpPr/>
          <p:nvPr/>
        </p:nvSpPr>
        <p:spPr>
          <a:xfrm>
            <a:off x="5290457" y="3911918"/>
            <a:ext cx="2286000" cy="914400"/>
          </a:xfrm>
          <a:prstGeom prst="rect">
            <a:avLst/>
          </a:prstGeom>
          <a:solidFill>
            <a:srgbClr val="E2D6B5"/>
          </a:solidFill>
          <a:ln>
            <a:solidFill>
              <a:srgbClr val="FFC000"/>
            </a:solidFill>
          </a:ln>
          <a:effectLst>
            <a:glow rad="76200">
              <a:srgbClr val="E28C05">
                <a:alpha val="49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rPr>
              <a:t>Medical</a:t>
            </a:r>
            <a:endParaRPr lang="en-US" sz="2400" b="1" dirty="0">
              <a:solidFill>
                <a:schemeClr val="bg1"/>
              </a:solidFill>
            </a:endParaRPr>
          </a:p>
        </p:txBody>
      </p:sp>
      <p:sp>
        <p:nvSpPr>
          <p:cNvPr id="17" name="Rectangle 16"/>
          <p:cNvSpPr/>
          <p:nvPr/>
        </p:nvSpPr>
        <p:spPr>
          <a:xfrm>
            <a:off x="2107941" y="3911918"/>
            <a:ext cx="2286000" cy="914400"/>
          </a:xfrm>
          <a:prstGeom prst="rect">
            <a:avLst/>
          </a:prstGeom>
          <a:solidFill>
            <a:srgbClr val="E2D6B5"/>
          </a:solidFill>
          <a:ln>
            <a:solidFill>
              <a:srgbClr val="FFC000"/>
            </a:solidFill>
          </a:ln>
          <a:effectLst>
            <a:glow rad="76200">
              <a:srgbClr val="E28C05">
                <a:alpha val="49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rPr>
              <a:t>Surgical</a:t>
            </a:r>
            <a:endParaRPr lang="en-US" sz="2400" b="1" dirty="0">
              <a:solidFill>
                <a:schemeClr val="bg1"/>
              </a:solidFill>
            </a:endParaRPr>
          </a:p>
        </p:txBody>
      </p:sp>
      <p:cxnSp>
        <p:nvCxnSpPr>
          <p:cNvPr id="20" name="Straight Connector 19"/>
          <p:cNvCxnSpPr>
            <a:stCxn id="2" idx="2"/>
            <a:endCxn id="17" idx="0"/>
          </p:cNvCxnSpPr>
          <p:nvPr/>
        </p:nvCxnSpPr>
        <p:spPr>
          <a:xfrm flipH="1">
            <a:off x="3250941" y="3188529"/>
            <a:ext cx="1615979" cy="723389"/>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2" idx="2"/>
            <a:endCxn id="16" idx="0"/>
          </p:cNvCxnSpPr>
          <p:nvPr/>
        </p:nvCxnSpPr>
        <p:spPr>
          <a:xfrm>
            <a:off x="4866920" y="3188529"/>
            <a:ext cx="1566537" cy="723389"/>
          </a:xfrm>
          <a:prstGeom prst="line">
            <a:avLst/>
          </a:prstGeom>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23773" y="381000"/>
            <a:ext cx="1133649" cy="1133643"/>
          </a:xfrm>
          <a:prstGeom prst="ellipse">
            <a:avLst/>
          </a:prstGeom>
          <a: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l="-17000" r="-17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5" name="Text Box 2"/>
          <p:cNvSpPr txBox="1">
            <a:spLocks noChangeArrowheads="1"/>
          </p:cNvSpPr>
          <p:nvPr/>
        </p:nvSpPr>
        <p:spPr bwMode="auto">
          <a:xfrm>
            <a:off x="273778" y="6248400"/>
            <a:ext cx="8763000" cy="332565"/>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0"/>
              </a:spcBef>
              <a:spcAft>
                <a:spcPts val="1000"/>
              </a:spcAft>
            </a:pPr>
            <a:r>
              <a:rPr lang="en-US" sz="1100" dirty="0" smtClean="0">
                <a:solidFill>
                  <a:srgbClr val="E2D6B5"/>
                </a:solidFill>
                <a:ea typeface="Calibri"/>
                <a:cs typeface="Andalus" pitchFamily="18" charset="-78"/>
              </a:rPr>
              <a:t>Module 2: Clinical Care</a:t>
            </a:r>
            <a:r>
              <a:rPr lang="en-US" sz="1100" dirty="0">
                <a:effectLst/>
                <a:ea typeface="Calibri"/>
                <a:cs typeface="Times New Roman"/>
              </a:rPr>
              <a:t> </a:t>
            </a:r>
          </a:p>
        </p:txBody>
      </p: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03019" y="4953000"/>
            <a:ext cx="69532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77748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828124"/>
            <a:ext cx="5974080" cy="695876"/>
          </a:xfrm>
        </p:spPr>
        <p:txBody>
          <a:bodyPr/>
          <a:lstStyle/>
          <a:p>
            <a:pPr marL="457200" lvl="0" indent="-457200"/>
            <a:r>
              <a:rPr lang="en-US" dirty="0" smtClean="0"/>
              <a:t/>
            </a:r>
            <a:br>
              <a:rPr lang="en-US" dirty="0" smtClean="0"/>
            </a:br>
            <a:r>
              <a:rPr lang="en-US" b="1" dirty="0" smtClean="0"/>
              <a:t>WHO </a:t>
            </a:r>
            <a:r>
              <a:rPr lang="en-US" b="1" dirty="0"/>
              <a:t>standards </a:t>
            </a:r>
            <a:r>
              <a:rPr lang="en-US" b="1" dirty="0" smtClean="0"/>
              <a:t>&amp; requirements</a:t>
            </a:r>
            <a:endParaRPr lang="en-US" b="1" dirty="0"/>
          </a:p>
        </p:txBody>
      </p:sp>
      <p:sp>
        <p:nvSpPr>
          <p:cNvPr id="4" name="Text Box 2"/>
          <p:cNvSpPr txBox="1">
            <a:spLocks noChangeArrowheads="1"/>
          </p:cNvSpPr>
          <p:nvPr/>
        </p:nvSpPr>
        <p:spPr bwMode="auto">
          <a:xfrm>
            <a:off x="152400" y="6421623"/>
            <a:ext cx="3124200" cy="290918"/>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0"/>
              </a:spcBef>
              <a:spcAft>
                <a:spcPts val="1000"/>
              </a:spcAft>
            </a:pPr>
            <a:r>
              <a:rPr lang="en-US" sz="1100" dirty="0" smtClean="0">
                <a:solidFill>
                  <a:srgbClr val="E2D6B5"/>
                </a:solidFill>
                <a:ea typeface="Calibri"/>
                <a:cs typeface="Andalus" pitchFamily="18" charset="-78"/>
              </a:rPr>
              <a:t>Introduction</a:t>
            </a:r>
            <a:r>
              <a:rPr lang="en-US" sz="1100" dirty="0" smtClean="0">
                <a:solidFill>
                  <a:srgbClr val="C4C659"/>
                </a:solidFill>
                <a:ea typeface="Calibri"/>
                <a:cs typeface="Andalus" pitchFamily="18" charset="-78"/>
              </a:rPr>
              <a:t> </a:t>
            </a:r>
            <a:endParaRPr lang="en-US" sz="1100" dirty="0">
              <a:solidFill>
                <a:srgbClr val="C4C659"/>
              </a:solidFill>
              <a:effectLst/>
              <a:ea typeface="Calibri"/>
              <a:cs typeface="Andalus" pitchFamily="18" charset="-78"/>
            </a:endParaRPr>
          </a:p>
          <a:p>
            <a:pPr marL="0" marR="0">
              <a:lnSpc>
                <a:spcPct val="115000"/>
              </a:lnSpc>
              <a:spcBef>
                <a:spcPts val="0"/>
              </a:spcBef>
              <a:spcAft>
                <a:spcPts val="1000"/>
              </a:spcAft>
            </a:pPr>
            <a:r>
              <a:rPr lang="en-US" sz="1100" dirty="0">
                <a:effectLst/>
                <a:latin typeface="Calibri"/>
                <a:ea typeface="Calibri"/>
                <a:cs typeface="Times New Roman"/>
              </a:rPr>
              <a:t> </a:t>
            </a:r>
          </a:p>
        </p:txBody>
      </p:sp>
      <p:sp>
        <p:nvSpPr>
          <p:cNvPr id="3" name="Content Placeholder 2"/>
          <p:cNvSpPr>
            <a:spLocks noGrp="1"/>
          </p:cNvSpPr>
          <p:nvPr>
            <p:ph idx="1"/>
          </p:nvPr>
        </p:nvSpPr>
        <p:spPr>
          <a:xfrm>
            <a:off x="609600" y="2507659"/>
            <a:ext cx="8153400" cy="4059423"/>
          </a:xfrm>
        </p:spPr>
        <p:txBody>
          <a:bodyPr>
            <a:noAutofit/>
          </a:bodyPr>
          <a:lstStyle/>
          <a:p>
            <a:pPr lvl="1">
              <a:lnSpc>
                <a:spcPct val="150000"/>
              </a:lnSpc>
              <a:buClr>
                <a:schemeClr val="tx1"/>
              </a:buClr>
              <a:buSzPct val="130000"/>
              <a:buFont typeface="Arial" pitchFamily="34" charset="0"/>
              <a:buChar char="•"/>
            </a:pPr>
            <a:r>
              <a:rPr lang="en-US" sz="2400" dirty="0" smtClean="0"/>
              <a:t>Priority </a:t>
            </a:r>
            <a:r>
              <a:rPr lang="en-US" sz="2400" dirty="0"/>
              <a:t>questions </a:t>
            </a:r>
            <a:r>
              <a:rPr lang="en-US" sz="2400" dirty="0" smtClean="0"/>
              <a:t>&amp; outcomes</a:t>
            </a:r>
            <a:endParaRPr lang="en-US" sz="2400" dirty="0"/>
          </a:p>
          <a:p>
            <a:pPr lvl="1">
              <a:lnSpc>
                <a:spcPct val="150000"/>
              </a:lnSpc>
              <a:buClr>
                <a:schemeClr val="tx1"/>
              </a:buClr>
              <a:buSzPct val="130000"/>
              <a:buFont typeface="Arial" pitchFamily="34" charset="0"/>
              <a:buChar char="•"/>
            </a:pPr>
            <a:r>
              <a:rPr lang="en-US" sz="2400" dirty="0"/>
              <a:t>Evidence retrieval</a:t>
            </a:r>
          </a:p>
          <a:p>
            <a:pPr lvl="1">
              <a:lnSpc>
                <a:spcPct val="150000"/>
              </a:lnSpc>
              <a:buClr>
                <a:schemeClr val="tx1"/>
              </a:buClr>
              <a:buSzPct val="130000"/>
              <a:buFont typeface="Arial" pitchFamily="34" charset="0"/>
              <a:buChar char="•"/>
            </a:pPr>
            <a:r>
              <a:rPr lang="en-US" sz="2400" dirty="0"/>
              <a:t>Assessment &amp;</a:t>
            </a:r>
            <a:r>
              <a:rPr lang="en-US" sz="2400" dirty="0" smtClean="0"/>
              <a:t> </a:t>
            </a:r>
            <a:r>
              <a:rPr lang="en-US" sz="2400" dirty="0"/>
              <a:t>synthesis</a:t>
            </a:r>
          </a:p>
          <a:p>
            <a:pPr lvl="1">
              <a:lnSpc>
                <a:spcPct val="150000"/>
              </a:lnSpc>
              <a:buClr>
                <a:schemeClr val="tx1"/>
              </a:buClr>
              <a:buSzPct val="130000"/>
              <a:buFont typeface="Arial" pitchFamily="34" charset="0"/>
              <a:buChar char="•"/>
            </a:pPr>
            <a:r>
              <a:rPr lang="en-US" sz="2400" dirty="0"/>
              <a:t>Formulation of recommendations</a:t>
            </a:r>
          </a:p>
          <a:p>
            <a:pPr lvl="1">
              <a:buClr>
                <a:schemeClr val="tx1"/>
              </a:buClr>
              <a:buSzPct val="130000"/>
              <a:buFont typeface="Arial" pitchFamily="34" charset="0"/>
              <a:buChar char="•"/>
            </a:pPr>
            <a:r>
              <a:rPr lang="en-US" sz="2400" dirty="0"/>
              <a:t>D</a:t>
            </a:r>
            <a:r>
              <a:rPr lang="en-US" sz="2400" dirty="0" smtClean="0"/>
              <a:t>issemination</a:t>
            </a:r>
            <a:r>
              <a:rPr lang="en-US" sz="2400" dirty="0"/>
              <a:t>, implementation, impact evaluation &amp;</a:t>
            </a:r>
            <a:r>
              <a:rPr lang="en-US" sz="2400" dirty="0" smtClean="0"/>
              <a:t> </a:t>
            </a:r>
            <a:r>
              <a:rPr lang="en-US" sz="2400" dirty="0"/>
              <a:t>updating</a:t>
            </a:r>
          </a:p>
        </p:txBody>
      </p:sp>
      <p:pic>
        <p:nvPicPr>
          <p:cNvPr id="6" name="Picture Placeholder 8"/>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l="3468" r="3468" b="17015"/>
          <a:stretch/>
        </p:blipFill>
        <p:spPr>
          <a:xfrm>
            <a:off x="459258" y="472440"/>
            <a:ext cx="2132213" cy="2103120"/>
          </a:xfrm>
          <a:prstGeom prst="ellipse">
            <a:avLst/>
          </a:prstGeom>
          <a:ln w="12700">
            <a:solidFill>
              <a:schemeClr val="tx2">
                <a:lumMod val="75000"/>
              </a:schemeClr>
            </a:solidFill>
          </a:ln>
          <a:effectLst>
            <a:glow rad="38100">
              <a:srgbClr val="FCCD80">
                <a:alpha val="85000"/>
              </a:srgbClr>
            </a:glow>
          </a:effectLst>
        </p:spPr>
      </p:pic>
    </p:spTree>
    <p:extLst>
      <p:ext uri="{BB962C8B-B14F-4D97-AF65-F5344CB8AC3E}">
        <p14:creationId xmlns:p14="http://schemas.microsoft.com/office/powerpoint/2010/main" val="63569481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p:cNvSpPr/>
          <p:nvPr/>
        </p:nvSpPr>
        <p:spPr>
          <a:xfrm>
            <a:off x="1754030" y="728260"/>
            <a:ext cx="7085170" cy="624199"/>
          </a:xfrm>
          <a:custGeom>
            <a:avLst/>
            <a:gdLst>
              <a:gd name="connsiteX0" fmla="*/ 0 w 5589438"/>
              <a:gd name="connsiteY0" fmla="*/ 0 h 833105"/>
              <a:gd name="connsiteX1" fmla="*/ 5589438 w 5589438"/>
              <a:gd name="connsiteY1" fmla="*/ 0 h 833105"/>
              <a:gd name="connsiteX2" fmla="*/ 5589438 w 5589438"/>
              <a:gd name="connsiteY2" fmla="*/ 833105 h 833105"/>
              <a:gd name="connsiteX3" fmla="*/ 0 w 5589438"/>
              <a:gd name="connsiteY3" fmla="*/ 833105 h 833105"/>
              <a:gd name="connsiteX4" fmla="*/ 0 w 5589438"/>
              <a:gd name="connsiteY4" fmla="*/ 0 h 833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9438" h="833105">
                <a:moveTo>
                  <a:pt x="0" y="0"/>
                </a:moveTo>
                <a:lnTo>
                  <a:pt x="5589438" y="0"/>
                </a:lnTo>
                <a:lnTo>
                  <a:pt x="5589438" y="833105"/>
                </a:lnTo>
                <a:lnTo>
                  <a:pt x="0" y="83310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0480" tIns="30480" rIns="30480" bIns="30480" numCol="1" spcCol="1270" anchor="ctr" anchorCtr="0">
            <a:noAutofit/>
          </a:bodyPr>
          <a:lstStyle/>
          <a:p>
            <a:pPr defTabSz="1066800">
              <a:lnSpc>
                <a:spcPct val="90000"/>
              </a:lnSpc>
              <a:spcBef>
                <a:spcPct val="0"/>
              </a:spcBef>
              <a:spcAft>
                <a:spcPct val="10000"/>
              </a:spcAft>
            </a:pPr>
            <a:r>
              <a:rPr lang="en-US" sz="3200" b="1" dirty="0" smtClean="0">
                <a:solidFill>
                  <a:schemeClr val="tx1"/>
                </a:solidFill>
              </a:rPr>
              <a:t>Surgical Methods</a:t>
            </a:r>
            <a:endParaRPr lang="en-US" sz="3200" b="1" dirty="0">
              <a:solidFill>
                <a:schemeClr val="tx1"/>
              </a:solidFill>
            </a:endParaRPr>
          </a:p>
        </p:txBody>
      </p:sp>
      <p:sp>
        <p:nvSpPr>
          <p:cNvPr id="18" name="Freeform 17"/>
          <p:cNvSpPr/>
          <p:nvPr/>
        </p:nvSpPr>
        <p:spPr>
          <a:xfrm>
            <a:off x="1147676" y="2518184"/>
            <a:ext cx="5379886" cy="3352800"/>
          </a:xfrm>
          <a:custGeom>
            <a:avLst/>
            <a:gdLst>
              <a:gd name="connsiteX0" fmla="*/ 0 w 4470161"/>
              <a:gd name="connsiteY0" fmla="*/ 0 h 683814"/>
              <a:gd name="connsiteX1" fmla="*/ 4470161 w 4470161"/>
              <a:gd name="connsiteY1" fmla="*/ 0 h 683814"/>
              <a:gd name="connsiteX2" fmla="*/ 4470161 w 4470161"/>
              <a:gd name="connsiteY2" fmla="*/ 683814 h 683814"/>
              <a:gd name="connsiteX3" fmla="*/ 0 w 4470161"/>
              <a:gd name="connsiteY3" fmla="*/ 683814 h 683814"/>
              <a:gd name="connsiteX4" fmla="*/ 0 w 4470161"/>
              <a:gd name="connsiteY4" fmla="*/ 0 h 683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0161" h="683814">
                <a:moveTo>
                  <a:pt x="0" y="0"/>
                </a:moveTo>
                <a:lnTo>
                  <a:pt x="4470161" y="0"/>
                </a:lnTo>
                <a:lnTo>
                  <a:pt x="4470161" y="683814"/>
                </a:lnTo>
                <a:lnTo>
                  <a:pt x="0" y="6838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0480" tIns="30480" rIns="30480" bIns="30480" numCol="1" spcCol="1270" anchor="ctr" anchorCtr="0">
            <a:noAutofit/>
          </a:bodyPr>
          <a:lstStyle/>
          <a:p>
            <a:pPr lvl="0" algn="l" defTabSz="1066800">
              <a:lnSpc>
                <a:spcPct val="90000"/>
              </a:lnSpc>
              <a:spcBef>
                <a:spcPct val="0"/>
              </a:spcBef>
              <a:spcAft>
                <a:spcPct val="10000"/>
              </a:spcAft>
            </a:pPr>
            <a:endParaRPr lang="en-US" sz="2400" kern="1200" dirty="0">
              <a:solidFill>
                <a:srgbClr val="E2D6B5"/>
              </a:solidFill>
            </a:endParaRPr>
          </a:p>
        </p:txBody>
      </p:sp>
      <p:sp>
        <p:nvSpPr>
          <p:cNvPr id="15" name="Rectangle 14"/>
          <p:cNvSpPr>
            <a:spLocks noChangeAspect="1"/>
          </p:cNvSpPr>
          <p:nvPr/>
        </p:nvSpPr>
        <p:spPr>
          <a:xfrm>
            <a:off x="787400" y="2152424"/>
            <a:ext cx="7823199" cy="731520"/>
          </a:xfrm>
          <a:prstGeom prst="rect">
            <a:avLst/>
          </a:prstGeom>
          <a:solidFill>
            <a:srgbClr val="7C6D63"/>
          </a:solidFill>
          <a:ln>
            <a:solidFill>
              <a:srgbClr val="E2D6B5"/>
            </a:solidFill>
          </a:ln>
          <a:effectLst>
            <a:glow rad="139700">
              <a:srgbClr val="E2D6B5">
                <a:alpha val="8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rPr>
              <a:t>Up to 12 to 14 weeks</a:t>
            </a:r>
            <a:endParaRPr lang="en-US" sz="2000" b="1" dirty="0">
              <a:solidFill>
                <a:schemeClr val="bg1"/>
              </a:solidFill>
            </a:endParaRPr>
          </a:p>
        </p:txBody>
      </p:sp>
      <p:sp>
        <p:nvSpPr>
          <p:cNvPr id="12" name="Rectangle 11"/>
          <p:cNvSpPr>
            <a:spLocks noChangeAspect="1"/>
          </p:cNvSpPr>
          <p:nvPr/>
        </p:nvSpPr>
        <p:spPr>
          <a:xfrm>
            <a:off x="1147676" y="3371624"/>
            <a:ext cx="3239403" cy="822960"/>
          </a:xfrm>
          <a:prstGeom prst="rect">
            <a:avLst/>
          </a:prstGeom>
          <a:solidFill>
            <a:srgbClr val="FCCD80"/>
          </a:solidFill>
          <a:ln>
            <a:solidFill>
              <a:srgbClr val="E2D6B5"/>
            </a:solidFill>
          </a:ln>
          <a:effectLst>
            <a:glow rad="139700">
              <a:srgbClr val="E2D6B5">
                <a:alpha val="8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rPr>
              <a:t>Manual vacuum aspiration (MVA)</a:t>
            </a:r>
            <a:endParaRPr lang="en-US" sz="2000" b="1" dirty="0">
              <a:solidFill>
                <a:schemeClr val="bg1"/>
              </a:solidFill>
            </a:endParaRPr>
          </a:p>
        </p:txBody>
      </p:sp>
      <p:sp>
        <p:nvSpPr>
          <p:cNvPr id="13" name="Rectangle 12"/>
          <p:cNvSpPr>
            <a:spLocks noChangeAspect="1"/>
          </p:cNvSpPr>
          <p:nvPr/>
        </p:nvSpPr>
        <p:spPr>
          <a:xfrm>
            <a:off x="2992016" y="4959784"/>
            <a:ext cx="3555762" cy="947012"/>
          </a:xfrm>
          <a:prstGeom prst="rect">
            <a:avLst/>
          </a:prstGeom>
          <a:solidFill>
            <a:srgbClr val="A09288"/>
          </a:solidFill>
          <a:ln>
            <a:solidFill>
              <a:srgbClr val="FF0000"/>
            </a:solidFill>
          </a:ln>
          <a:effectLst>
            <a:glow>
              <a:srgbClr val="E2D6B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Replace</a:t>
            </a:r>
          </a:p>
          <a:p>
            <a:pPr algn="ctr"/>
            <a:r>
              <a:rPr lang="en-US" sz="1600" b="1" dirty="0" smtClean="0">
                <a:solidFill>
                  <a:schemeClr val="bg1"/>
                </a:solidFill>
              </a:rPr>
              <a:t>D&amp;C (sharp curettage) </a:t>
            </a:r>
          </a:p>
          <a:p>
            <a:pPr algn="ctr"/>
            <a:r>
              <a:rPr lang="en-US" sz="1600" b="1" dirty="0" smtClean="0">
                <a:solidFill>
                  <a:schemeClr val="bg1"/>
                </a:solidFill>
              </a:rPr>
              <a:t>with MVA or EVA</a:t>
            </a:r>
            <a:endParaRPr lang="en-US" sz="1600" b="1" dirty="0">
              <a:solidFill>
                <a:schemeClr val="bg1"/>
              </a:solidFill>
            </a:endParaRPr>
          </a:p>
        </p:txBody>
      </p:sp>
      <p:sp>
        <p:nvSpPr>
          <p:cNvPr id="14" name="Rectangle 13"/>
          <p:cNvSpPr>
            <a:spLocks noChangeAspect="1"/>
          </p:cNvSpPr>
          <p:nvPr/>
        </p:nvSpPr>
        <p:spPr>
          <a:xfrm>
            <a:off x="5083475" y="3371624"/>
            <a:ext cx="3374726" cy="822960"/>
          </a:xfrm>
          <a:prstGeom prst="rect">
            <a:avLst/>
          </a:prstGeom>
          <a:solidFill>
            <a:srgbClr val="FCCD80"/>
          </a:solidFill>
          <a:ln>
            <a:solidFill>
              <a:srgbClr val="E2D6B5"/>
            </a:solidFill>
          </a:ln>
          <a:effectLst>
            <a:glow rad="139700">
              <a:srgbClr val="E2D6B5">
                <a:alpha val="8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rPr>
              <a:t>Electric vacuum aspiration  (EVA)</a:t>
            </a:r>
            <a:endParaRPr lang="en-US" sz="2000" b="1" dirty="0">
              <a:solidFill>
                <a:schemeClr val="bg1"/>
              </a:solidFill>
            </a:endParaRPr>
          </a:p>
        </p:txBody>
      </p:sp>
      <p:sp>
        <p:nvSpPr>
          <p:cNvPr id="2" name="AutoShape 2" descr="data:image/jpeg;base64,/9j/4AAQSkZJRgABAQAAAQABAAD/2wCEAAkGBhQSERUUExMTFRMWGBQYFhgXFxcXGRQYIBwVFR4hFxgYHCoqHBkjHhwVKy8gJCkpLSwsGB89NTMqNSYrLSkBCQoKDgwOGg8PGTUkHyU0LTQ1LSwsLC8vNC4sMiwsLTUsLSwsKS00NTQvLC0sKSw0KSksLCktLCwsNSw0KSkqNf/AABEIAHcAeAMBIgACEQEDEQH/xAAcAAEAAgMBAQEAAAAAAAAAAAAABgcEBQgBAwL/xABBEAABAwEDCAcFBgQHAQAAAAABAAIDBAUGEQcSITFBUWGBEyIycZGhsUJSYnLSFCOCssHRQ5Ki4TNTZIOjw+MX/8QAGgEAAgMBAQAAAAAAAAAAAAAABAYAAwUCAf/EADERAAEDAgMFBwMFAQAAAAAAAAEAAgMEEQUSISIxUWHwEzJBcZGh0RSBsSNCweHxFf/aAAwDAQACEQMRAD8AvFERRRF+JpmsaXOcGtGkkkAAcSdS1F571w0MedIcXnHMjHaef0bvJVMXjvdPWuxkdgwHqxt0Mby2nifJVSShnmtGkw+So2tzePwrGt3KzBFi2Bpnd73ZYOeGJ5DmoRaWUutlxwlETd0bQP6jifNRVbmybn1dTgYoXFp9t3UbyLtfLFCGR79yYGUVLTi7gPN3Vlg1FrTSduaV/wA0jz6lYucd5U/pMjk5/wASaJnABzyPT1Wb/wDFv9X/AMP/AKqdk8+C9/6FKzTN6A/Cr6mtiePsTTM+WR48gVILNym1sXakErd0jQT/ADNwK2dZkdqG6Y5on8CHMJ9R5qL2tdOqptM0Lw33h1mfzN1c8FLPYuhJSVOmh/PyrNsLKvTzYNmBgedpOcw/iA0cxzU2jlDgHNILSMQQcQRwI1rmVb67N856J3UdnRY9aNx6p7vdPEc8VYyc/uWfU4Q0jNCbHgVfyLU3cvNDWx58R0jDPYe0w8Ru3HUVtkWCDqEuvY5ji1wsUREXq5RaW9d52UMBkdpedEbNr3fSNp/cLbzzNY0ucQGtBLidQA0klUBe28bq2pdIcQwdWNvus2czrP8AZVSyZBzWjh9J9RJtd0b/AIWBalqSVErpZXFz3eAGwAbANy9smy31EzIY8M95wGJAG/WeHNLKsmWpk6OFhe/AnDVoAxOJOr9yFjkOY72mvaeIc1wPkQUBzKbtAMjLAgenDRXTdnJtT0wDpAJpvecOq0/A0+pxPcpeoLcC/wCKkCCcgVA7LtQmH18NuxTpaEeW2ykusEwkImOvW5ERFYhEXhGK9RRRQy8+TKCoBdCBBLwHUcfiaNXePNVHa1jy00hjmYWvHg4b2naOK6PWovNdmKthMcgwcMSx4GljuHDeNqokhDtRvWvRYm+I5ZDdvuFRFjWzLSytlidg4eDhtDhtBV8XZvHHWwCVmg6nt2sdtB4bjtCoW17KkppnwyjB7TyI2EcCFtLlXmNFUh5J6J2DZR8O/De3X470PFIWGxWvX0jamPOzveHMdblfiL8xvDgCCCCAQRqI4Ij0oqC5Wrd6KmbA09aY9bhG3AnxOA8VT6lOUq0ultCQY9WINjHIYnzJWvufZP2mthiIxaXZz/lb1j44Yc1nyHO+ycaJgp6UOPC568lamTa7IpqYSOH30wDnY62t1tb4aTxPBY9/rgiqBmgAFQBpGoTDjufuO3UdmE3RG9mMuVLP1cgmMwOvWi5nIcx3tNe08Q5rgfIgq3rgX/FSBBOQJx2XahMPr4bdi/d/rgiqBmgAFQBpGoTDcdz9x5HZhTxDmO9pr2niHNcD5EFCbULkxfo4lDwcPUH4XTCKC3Av+KkCCcgTjsu1CUfXw2qdIxrg4XCWJ4HwPLHhERF0qUREUUUJyoXZE9P07B97CCfmj1uHLWOe9Uyum3NBGB0g6+K53vLZX2aqmh2Mec35T1m+RHgg6htjmTLg9QXNMR8NR5K1Mldu9NSdE44vgIb3sOJb4YOH4UUIyWWl0Ve1mPVla5h7x1x6HxRXwuzNWXiUPZTm2469fdRq1ajpJ5X+9JI7xc4qa5HKTGpmk9yMAcC537NKgDtZVmZFtdV/sf8AchItXhMOIbFK63L8hWeiItBJqKE3+uCKoGaAAVAGkahKNx3O3HkeE2RcuaHCxV0Mz4Xh7DquZ3Ncx2BzmvaeIc1wPkQVbtwMoAqQIKggTjsu1CUfXw2r63+uCKoGaEAVAGkahKNx3O3HkdmFOua5jsDnNe08Q5rgfIgoPahcmf8ARxKHg4eoPwumEUEyf5QBUAQVBAnHZcdAlH18NqnaMa4OFwlieB8Dyx4RERdKlFTmV6kzaxjx7cTce8FzfTBXGqpyzH76n35j/wAw/uqZ+4tTCjapH3UKu5U9HV07900XgXAHyJRY1n/4sfzx/maiHicQFr4hA2RzSV9LZpujqJme7LI3kHOw8sFMsj1bm1UsZPbjxHEtI/QuWuyn2Z0Ve92HVlDZB39k+Y81p7rWt9mq4ZvZa4B/yHqu8jjyXI2Hol4+ppNPEe/+rodF412IxGkFerQSWiIiiiKFX9uCKoGaEAVAGkahKNx3O3HkeE1RcuaHCxV0Mz4Xh7DquZ3Ncx2BzmvaeIc1wPkQVbuT/KAKgCCoIE40NcdAlH1+q+1/bgiraZoQBUAaRqEoGw7nbjyOzCnHscx2BDmvadOsOa4HyIKD2oXJnBhxKHgR6g/C6YRQPJ/lAFQBBUECcaGOOgSj6/VTxGNcHC4SxPA+B+R4RU1lcrM6uawfw4mg95LnehCuKWUNaXOIDQCSTsA0lc7W9an2mplm995I4N1NHgAqag7NlqYPEXSl/Aflfu7NN0lZTs3zR+AcHHyBRSHJRZnSV3SYdWFjnfiPUHq7wReQN2brrF5j2wa07gpllUsHpqUStGL4CXd7DgHeGDTyKpldNPYCCCAQdBB1EcVQ197rmiqC0A9C/F0R4bW472+mG9czs/cERhFSCOxd9v5ViZL7zien6B5+9hAA+KPUDy1HlvU3XN1l2nJTytliOD2HEbjvBG0Eawr2ureuKuizmHCQYdJHjpYf1adh/VdwyXFjvQeJ0RieZWDZPsVu0REQsdERFFEUKv7cIVbTNCAKgDSNQlG4/FuPI8Jqi5c0OFiroZnwvD2HVczvY5jiCHNe06RpDmuHoQVbmT/KAKgCnqCBONDHHQJRx+P1WRf24Qq2maEBtQBp2CUbj8W48jwpt7HRuIIc17TpBxBa4ehBQe1C5M4MOIw8HD1B+FbWVS9Aih+zMP3ko6+Hsx/u7V3YqoV9qysfK8vkcXvdrcdJOxSG4N1TWVALh9xGQ6Q7Hbm89vDHguHEyOV8MTKKDaO7Unn1oFY2TGwvs9GHuGEkxDzwbhgweGn8RXqloCI9oyiyUJpTLIXnxXq1l4rvx1kDopNulrhrY7YR+20YrZovSL6FcNcWEOadQudLesGWkmMUowI0tI7L272nd6L4WdaUkEgkieWPGoj0I2jgV0Bb134ayLo5m4j2XDQ5h3tOw+R2qm70XCnoyXYGSHZI0avnHsnjq4oKSIs1G5NdHiEdQ3JJo72PXBTm7OVWGUBlThDJqzv4bufs89HFTqKUOAc0gtOkEEEHuIXMyzrNtuenOMMskfBp0HvbqXTagjvKmowdjjeI25eHXqujkVL0mVitYMHdDJxcwg/0ELMOWOo/yIMe9/7q3t2LNOE1A8B6q3F85p2saXPc1rRrLiAB3kqmazKvWv7Jij+RmJ/rLlGbRtiac4zSvk+ZxIHcNQXJqB4K6PBpT33Ae6s+8+VeKMFlKBK/VnnHMb3e8fLvVV1ta+aR0kji57ji5x1kr4KVXVyez1ZD3AxQe+4aXD4GnX36u9DlzpCtmOGCiZm3czv65LU3du7LWTCOIcXuPZY3ef0G1XxYViR0kLYYh1RrO1ztpdxK9sWw4qWIRwtzWjWdZcd7jtKz0XFFk80u11cak2GjR1qiIiuWaiIiiiLwjFEUUUTt3JnS1GLmtMMh2x4ZpPFh0eGCg9pZJaqPExOjlb35jvB2jzRFU6JrloQ4jPFoHXHPX+1FLQsmWA4SszD3tP5SVhoiBcLGybIJDJGHHxWbZ1izTnCJmefmYPzOCllmZI6p+BlfHE3vz3eA0eaIr4omuFysivr5YX5GWU5sHJvSU2Di0zSD2pMCAfhZqHmeKlWCIiw0N3JfklfKbvN0REXqqRERRRf/2Q=="/>
          <p:cNvSpPr>
            <a:spLocks noChangeAspect="1" noChangeArrowheads="1"/>
          </p:cNvSpPr>
          <p:nvPr/>
        </p:nvSpPr>
        <p:spPr bwMode="auto">
          <a:xfrm>
            <a:off x="63500" y="-554038"/>
            <a:ext cx="1143000" cy="11334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AutoShape 4" descr="data:image/jpeg;base64,/9j/4AAQSkZJRgABAQAAAQABAAD/2wCEAAkGBhQSERUUExMTFRMWGBQYFhgXFxcXGRQYIBwVFR4hFxgYHCoqHBkjHhwVKy8gJCkpLSwsGB89NTMqNSYrLSkBCQoKDgwOGg8PGTUkHyU0LTQ1LSwsLC8vNC4sMiwsLTUsLSwsKS00NTQvLC0sKSw0KSksLCktLCwsNSw0KSkqNf/AABEIAHcAeAMBIgACEQEDEQH/xAAcAAEAAgMBAQEAAAAAAAAAAAAABgcEBQgBAwL/xABBEAABAwEDCAcFBgQHAQAAAAABAAIDBAUGEQcSITFBUWGBEyIycZGhsUJSYnLSFCOCssHRQ5Ki4TNTZIOjw+MX/8QAGgEAAgMBAQAAAAAAAAAAAAAABAYAAwUCAf/EADERAAEDAgMFBwMFAQAAAAAAAAEAAgMEEQUSISIxUWHwEzJBcZGh0RSBsSNCweHxFf/aAAwDAQACEQMRAD8AvFERRRF+JpmsaXOcGtGkkkAAcSdS1F571w0MedIcXnHMjHaef0bvJVMXjvdPWuxkdgwHqxt0Mby2nifJVSShnmtGkw+So2tzePwrGt3KzBFi2Bpnd73ZYOeGJ5DmoRaWUutlxwlETd0bQP6jifNRVbmybn1dTgYoXFp9t3UbyLtfLFCGR79yYGUVLTi7gPN3Vlg1FrTSduaV/wA0jz6lYucd5U/pMjk5/wASaJnABzyPT1Wb/wDFv9X/AMP/AKqdk8+C9/6FKzTN6A/Cr6mtiePsTTM+WR48gVILNym1sXakErd0jQT/ADNwK2dZkdqG6Y5on8CHMJ9R5qL2tdOqptM0Lw33h1mfzN1c8FLPYuhJSVOmh/PyrNsLKvTzYNmBgedpOcw/iA0cxzU2jlDgHNILSMQQcQRwI1rmVb67N856J3UdnRY9aNx6p7vdPEc8VYyc/uWfU4Q0jNCbHgVfyLU3cvNDWx58R0jDPYe0w8Ru3HUVtkWCDqEuvY5ji1wsUREXq5RaW9d52UMBkdpedEbNr3fSNp/cLbzzNY0ucQGtBLidQA0klUBe28bq2pdIcQwdWNvus2czrP8AZVSyZBzWjh9J9RJtd0b/AIWBalqSVErpZXFz3eAGwAbANy9smy31EzIY8M95wGJAG/WeHNLKsmWpk6OFhe/AnDVoAxOJOr9yFjkOY72mvaeIc1wPkQUBzKbtAMjLAgenDRXTdnJtT0wDpAJpvecOq0/A0+pxPcpeoLcC/wCKkCCcgVA7LtQmH18NuxTpaEeW2ykusEwkImOvW5ERFYhEXhGK9RRRQy8+TKCoBdCBBLwHUcfiaNXePNVHa1jy00hjmYWvHg4b2naOK6PWovNdmKthMcgwcMSx4GljuHDeNqokhDtRvWvRYm+I5ZDdvuFRFjWzLSytlidg4eDhtDhtBV8XZvHHWwCVmg6nt2sdtB4bjtCoW17KkppnwyjB7TyI2EcCFtLlXmNFUh5J6J2DZR8O/De3X470PFIWGxWvX0jamPOzveHMdblfiL8xvDgCCCCAQRqI4Ij0oqC5Wrd6KmbA09aY9bhG3AnxOA8VT6lOUq0ultCQY9WINjHIYnzJWvufZP2mthiIxaXZz/lb1j44Yc1nyHO+ycaJgp6UOPC568lamTa7IpqYSOH30wDnY62t1tb4aTxPBY9/rgiqBmgAFQBpGoTDjufuO3UdmE3RG9mMuVLP1cgmMwOvWi5nIcx3tNe08Q5rgfIgq3rgX/FSBBOQJx2XahMPr4bdi/d/rgiqBmgAFQBpGoTDcdz9x5HZhTxDmO9pr2niHNcD5EFCbULkxfo4lDwcPUH4XTCKC3Av+KkCCcgTjsu1CUfXw2qdIxrg4XCWJ4HwPLHhERF0qUREUUUJyoXZE9P07B97CCfmj1uHLWOe9Uyum3NBGB0g6+K53vLZX2aqmh2Mec35T1m+RHgg6htjmTLg9QXNMR8NR5K1Mldu9NSdE44vgIb3sOJb4YOH4UUIyWWl0Ve1mPVla5h7x1x6HxRXwuzNWXiUPZTm2469fdRq1ajpJ5X+9JI7xc4qa5HKTGpmk9yMAcC537NKgDtZVmZFtdV/sf8AchItXhMOIbFK63L8hWeiItBJqKE3+uCKoGaAAVAGkahKNx3O3HkeE2RcuaHCxV0Mz4Xh7DquZ3Ncx2BzmvaeIc1wPkQVbtwMoAqQIKggTjsu1CUfXw2r63+uCKoGaEAVAGkahKNx3O3HkdmFOua5jsDnNe08Q5rgfIgoPahcmf8ARxKHg4eoPwumEUEyf5QBUAQVBAnHZcdAlH18NqnaMa4OFwlieB8Dyx4RERdKlFTmV6kzaxjx7cTce8FzfTBXGqpyzH76n35j/wAw/uqZ+4tTCjapH3UKu5U9HV07900XgXAHyJRY1n/4sfzx/maiHicQFr4hA2RzSV9LZpujqJme7LI3kHOw8sFMsj1bm1UsZPbjxHEtI/QuWuyn2Z0Ve92HVlDZB39k+Y81p7rWt9mq4ZvZa4B/yHqu8jjyXI2Hol4+ppNPEe/+rodF412IxGkFerQSWiIiiiKFX9uCKoGaEAVAGkahKNx3O3HkeE1RcuaHCxV0Mz4Xh7DquZ3Ncx2BzmvaeIc1wPkQVbuT/KAKgCCoIE40NcdAlH1+q+1/bgiraZoQBUAaRqEoGw7nbjyOzCnHscx2BDmvadOsOa4HyIKD2oXJnBhxKHgR6g/C6YRQPJ/lAFQBBUECcaGOOgSj6/VTxGNcHC4SxPA+B+R4RU1lcrM6uawfw4mg95LnehCuKWUNaXOIDQCSTsA0lc7W9an2mplm995I4N1NHgAqag7NlqYPEXSl/Aflfu7NN0lZTs3zR+AcHHyBRSHJRZnSV3SYdWFjnfiPUHq7wReQN2brrF5j2wa07gpllUsHpqUStGL4CXd7DgHeGDTyKpldNPYCCCAQdBB1EcVQ197rmiqC0A9C/F0R4bW472+mG9czs/cERhFSCOxd9v5ViZL7zien6B5+9hAA+KPUDy1HlvU3XN1l2nJTytliOD2HEbjvBG0Eawr2ureuKuizmHCQYdJHjpYf1adh/VdwyXFjvQeJ0RieZWDZPsVu0REQsdERFFEUKv7cIVbTNCAKgDSNQlG4/FuPI8Jqi5c0OFiroZnwvD2HVczvY5jiCHNe06RpDmuHoQVbmT/KAKgCnqCBONDHHQJRx+P1WRf24Qq2maEBtQBp2CUbj8W48jwpt7HRuIIc17TpBxBa4ehBQe1C5M4MOIw8HD1B+FbWVS9Aih+zMP3ko6+Hsx/u7V3YqoV9qysfK8vkcXvdrcdJOxSG4N1TWVALh9xGQ6Q7Hbm89vDHguHEyOV8MTKKDaO7Unn1oFY2TGwvs9GHuGEkxDzwbhgweGn8RXqloCI9oyiyUJpTLIXnxXq1l4rvx1kDopNulrhrY7YR+20YrZovSL6FcNcWEOadQudLesGWkmMUowI0tI7L272nd6L4WdaUkEgkieWPGoj0I2jgV0Bb134ayLo5m4j2XDQ5h3tOw+R2qm70XCnoyXYGSHZI0avnHsnjq4oKSIs1G5NdHiEdQ3JJo72PXBTm7OVWGUBlThDJqzv4bufs89HFTqKUOAc0gtOkEEEHuIXMyzrNtuenOMMskfBp0HvbqXTagjvKmowdjjeI25eHXqujkVL0mVitYMHdDJxcwg/0ELMOWOo/yIMe9/7q3t2LNOE1A8B6q3F85p2saXPc1rRrLiAB3kqmazKvWv7Jij+RmJ/rLlGbRtiac4zSvk+ZxIHcNQXJqB4K6PBpT33Ae6s+8+VeKMFlKBK/VnnHMb3e8fLvVV1ta+aR0kji57ji5x1kr4KVXVyez1ZD3AxQe+4aXD4GnX36u9DlzpCtmOGCiZm3czv65LU3du7LWTCOIcXuPZY3ef0G1XxYViR0kLYYh1RrO1ztpdxK9sWw4qWIRwtzWjWdZcd7jtKz0XFFk80u11cak2GjR1qiIiuWaiIiiiLwjFEUUUTt3JnS1GLmtMMh2x4ZpPFh0eGCg9pZJaqPExOjlb35jvB2jzRFU6JrloQ4jPFoHXHPX+1FLQsmWA4SszD3tP5SVhoiBcLGybIJDJGHHxWbZ1izTnCJmefmYPzOCllmZI6p+BlfHE3vz3eA0eaIr4omuFysivr5YX5GWU5sHJvSU2Di0zSD2pMCAfhZqHmeKlWCIiw0N3JfklfKbvN0REXqqRERRRf/2Q=="/>
          <p:cNvSpPr>
            <a:spLocks noChangeAspect="1" noChangeArrowheads="1"/>
          </p:cNvSpPr>
          <p:nvPr/>
        </p:nvSpPr>
        <p:spPr bwMode="auto">
          <a:xfrm>
            <a:off x="215900" y="-401638"/>
            <a:ext cx="1143000" cy="11334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cxnSp>
        <p:nvCxnSpPr>
          <p:cNvPr id="8" name="Straight Connector 7"/>
          <p:cNvCxnSpPr>
            <a:stCxn id="15" idx="2"/>
            <a:endCxn id="12" idx="0"/>
          </p:cNvCxnSpPr>
          <p:nvPr/>
        </p:nvCxnSpPr>
        <p:spPr>
          <a:xfrm flipH="1">
            <a:off x="2767378" y="2883944"/>
            <a:ext cx="1931622" cy="48768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5" idx="2"/>
            <a:endCxn id="14" idx="0"/>
          </p:cNvCxnSpPr>
          <p:nvPr/>
        </p:nvCxnSpPr>
        <p:spPr>
          <a:xfrm>
            <a:off x="4699000" y="2883944"/>
            <a:ext cx="2071838" cy="487680"/>
          </a:xfrm>
          <a:prstGeom prst="line">
            <a:avLst/>
          </a:prstGeom>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423773" y="381000"/>
            <a:ext cx="1133649" cy="1133643"/>
          </a:xfrm>
          <a:prstGeom prst="ellipse">
            <a:avLst/>
          </a:prstGeom>
          <a: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l="-17000" r="-17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9" name="Text Box 2"/>
          <p:cNvSpPr txBox="1">
            <a:spLocks noChangeArrowheads="1"/>
          </p:cNvSpPr>
          <p:nvPr/>
        </p:nvSpPr>
        <p:spPr bwMode="auto">
          <a:xfrm>
            <a:off x="273778" y="6248400"/>
            <a:ext cx="8763000" cy="332565"/>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0"/>
              </a:spcBef>
              <a:spcAft>
                <a:spcPts val="1000"/>
              </a:spcAft>
            </a:pPr>
            <a:r>
              <a:rPr lang="en-US" sz="1100" dirty="0" smtClean="0">
                <a:solidFill>
                  <a:srgbClr val="E2D6B5"/>
                </a:solidFill>
                <a:ea typeface="Calibri"/>
                <a:cs typeface="Andalus" pitchFamily="18" charset="-78"/>
              </a:rPr>
              <a:t>Module 2: Clinical Care</a:t>
            </a:r>
            <a:r>
              <a:rPr lang="en-US" sz="1100" dirty="0">
                <a:effectLst/>
                <a:ea typeface="Calibri"/>
                <a:cs typeface="Times New Roman"/>
              </a:rPr>
              <a:t> </a:t>
            </a:r>
          </a:p>
        </p:txBody>
      </p:sp>
    </p:spTree>
    <p:extLst>
      <p:ext uri="{BB962C8B-B14F-4D97-AF65-F5344CB8AC3E}">
        <p14:creationId xmlns:p14="http://schemas.microsoft.com/office/powerpoint/2010/main" val="384262754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p:cNvSpPr/>
          <p:nvPr/>
        </p:nvSpPr>
        <p:spPr>
          <a:xfrm>
            <a:off x="1754030" y="728260"/>
            <a:ext cx="7085170" cy="624199"/>
          </a:xfrm>
          <a:custGeom>
            <a:avLst/>
            <a:gdLst>
              <a:gd name="connsiteX0" fmla="*/ 0 w 5589438"/>
              <a:gd name="connsiteY0" fmla="*/ 0 h 833105"/>
              <a:gd name="connsiteX1" fmla="*/ 5589438 w 5589438"/>
              <a:gd name="connsiteY1" fmla="*/ 0 h 833105"/>
              <a:gd name="connsiteX2" fmla="*/ 5589438 w 5589438"/>
              <a:gd name="connsiteY2" fmla="*/ 833105 h 833105"/>
              <a:gd name="connsiteX3" fmla="*/ 0 w 5589438"/>
              <a:gd name="connsiteY3" fmla="*/ 833105 h 833105"/>
              <a:gd name="connsiteX4" fmla="*/ 0 w 5589438"/>
              <a:gd name="connsiteY4" fmla="*/ 0 h 833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9438" h="833105">
                <a:moveTo>
                  <a:pt x="0" y="0"/>
                </a:moveTo>
                <a:lnTo>
                  <a:pt x="5589438" y="0"/>
                </a:lnTo>
                <a:lnTo>
                  <a:pt x="5589438" y="833105"/>
                </a:lnTo>
                <a:lnTo>
                  <a:pt x="0" y="83310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0480" tIns="30480" rIns="30480" bIns="30480" numCol="1" spcCol="1270" anchor="ctr" anchorCtr="0">
            <a:noAutofit/>
          </a:bodyPr>
          <a:lstStyle/>
          <a:p>
            <a:pPr defTabSz="1066800">
              <a:lnSpc>
                <a:spcPct val="90000"/>
              </a:lnSpc>
              <a:spcBef>
                <a:spcPct val="0"/>
              </a:spcBef>
              <a:spcAft>
                <a:spcPct val="10000"/>
              </a:spcAft>
            </a:pPr>
            <a:r>
              <a:rPr lang="en-US" sz="3200" b="1" dirty="0" smtClean="0">
                <a:solidFill>
                  <a:schemeClr val="tx1"/>
                </a:solidFill>
              </a:rPr>
              <a:t>Surgical Methods</a:t>
            </a:r>
            <a:endParaRPr lang="en-US" sz="3200" b="1" dirty="0">
              <a:solidFill>
                <a:schemeClr val="tx1"/>
              </a:solidFill>
            </a:endParaRPr>
          </a:p>
        </p:txBody>
      </p:sp>
      <p:sp>
        <p:nvSpPr>
          <p:cNvPr id="18" name="Freeform 17"/>
          <p:cNvSpPr/>
          <p:nvPr/>
        </p:nvSpPr>
        <p:spPr>
          <a:xfrm>
            <a:off x="1147676" y="2518184"/>
            <a:ext cx="5379886" cy="3352800"/>
          </a:xfrm>
          <a:custGeom>
            <a:avLst/>
            <a:gdLst>
              <a:gd name="connsiteX0" fmla="*/ 0 w 4470161"/>
              <a:gd name="connsiteY0" fmla="*/ 0 h 683814"/>
              <a:gd name="connsiteX1" fmla="*/ 4470161 w 4470161"/>
              <a:gd name="connsiteY1" fmla="*/ 0 h 683814"/>
              <a:gd name="connsiteX2" fmla="*/ 4470161 w 4470161"/>
              <a:gd name="connsiteY2" fmla="*/ 683814 h 683814"/>
              <a:gd name="connsiteX3" fmla="*/ 0 w 4470161"/>
              <a:gd name="connsiteY3" fmla="*/ 683814 h 683814"/>
              <a:gd name="connsiteX4" fmla="*/ 0 w 4470161"/>
              <a:gd name="connsiteY4" fmla="*/ 0 h 683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0161" h="683814">
                <a:moveTo>
                  <a:pt x="0" y="0"/>
                </a:moveTo>
                <a:lnTo>
                  <a:pt x="4470161" y="0"/>
                </a:lnTo>
                <a:lnTo>
                  <a:pt x="4470161" y="683814"/>
                </a:lnTo>
                <a:lnTo>
                  <a:pt x="0" y="6838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0480" tIns="30480" rIns="30480" bIns="30480" numCol="1" spcCol="1270" anchor="ctr" anchorCtr="0">
            <a:noAutofit/>
          </a:bodyPr>
          <a:lstStyle/>
          <a:p>
            <a:pPr lvl="0" algn="l" defTabSz="1066800">
              <a:lnSpc>
                <a:spcPct val="90000"/>
              </a:lnSpc>
              <a:spcBef>
                <a:spcPct val="0"/>
              </a:spcBef>
              <a:spcAft>
                <a:spcPct val="10000"/>
              </a:spcAft>
            </a:pPr>
            <a:endParaRPr lang="en-US" sz="2400" kern="1200" dirty="0">
              <a:solidFill>
                <a:srgbClr val="E2D6B5"/>
              </a:solidFill>
            </a:endParaRPr>
          </a:p>
        </p:txBody>
      </p:sp>
      <p:sp>
        <p:nvSpPr>
          <p:cNvPr id="15" name="Rectangle 14"/>
          <p:cNvSpPr>
            <a:spLocks noChangeAspect="1"/>
          </p:cNvSpPr>
          <p:nvPr/>
        </p:nvSpPr>
        <p:spPr>
          <a:xfrm>
            <a:off x="1573055" y="2149199"/>
            <a:ext cx="6275545" cy="731520"/>
          </a:xfrm>
          <a:prstGeom prst="rect">
            <a:avLst/>
          </a:prstGeom>
          <a:solidFill>
            <a:srgbClr val="7C6D63"/>
          </a:solidFill>
          <a:ln>
            <a:noFill/>
          </a:ln>
          <a:effectLst>
            <a:glow rad="139700">
              <a:srgbClr val="E2D6B5">
                <a:alpha val="8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rPr>
              <a:t>After 12 to 14 weeks</a:t>
            </a:r>
            <a:endParaRPr lang="en-US" sz="2000" b="1" dirty="0">
              <a:solidFill>
                <a:schemeClr val="bg1"/>
              </a:solidFill>
            </a:endParaRPr>
          </a:p>
        </p:txBody>
      </p:sp>
      <p:sp>
        <p:nvSpPr>
          <p:cNvPr id="12" name="Rectangle 11"/>
          <p:cNvSpPr>
            <a:spLocks noChangeAspect="1"/>
          </p:cNvSpPr>
          <p:nvPr/>
        </p:nvSpPr>
        <p:spPr>
          <a:xfrm>
            <a:off x="2361107" y="3419307"/>
            <a:ext cx="4869180" cy="822960"/>
          </a:xfrm>
          <a:prstGeom prst="rect">
            <a:avLst/>
          </a:prstGeom>
          <a:solidFill>
            <a:schemeClr val="bg2">
              <a:lumMod val="20000"/>
              <a:lumOff val="80000"/>
            </a:schemeClr>
          </a:solidFill>
          <a:ln>
            <a:noFill/>
          </a:ln>
          <a:effectLst>
            <a:glow rad="139700">
              <a:srgbClr val="E2D6B5">
                <a:alpha val="8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Dilatation and evacuation</a:t>
            </a:r>
          </a:p>
          <a:p>
            <a:pPr algn="ctr"/>
            <a:r>
              <a:rPr lang="en-US" sz="2000" b="1" dirty="0" smtClean="0">
                <a:solidFill>
                  <a:schemeClr val="bg1"/>
                </a:solidFill>
              </a:rPr>
              <a:t>(D&amp;E)</a:t>
            </a:r>
            <a:endParaRPr lang="en-US" sz="2000" b="1" dirty="0">
              <a:solidFill>
                <a:schemeClr val="bg1"/>
              </a:solidFill>
            </a:endParaRPr>
          </a:p>
        </p:txBody>
      </p:sp>
      <p:sp>
        <p:nvSpPr>
          <p:cNvPr id="2" name="AutoShape 2" descr="data:image/jpeg;base64,/9j/4AAQSkZJRgABAQAAAQABAAD/2wCEAAkGBhQSERUUExMTFRMWGBQYFhgXFxcXGRQYIBwVFR4hFxgYHCoqHBkjHhwVKy8gJCkpLSwsGB89NTMqNSYrLSkBCQoKDgwOGg8PGTUkHyU0LTQ1LSwsLC8vNC4sMiwsLTUsLSwsKS00NTQvLC0sKSw0KSksLCktLCwsNSw0KSkqNf/AABEIAHcAeAMBIgACEQEDEQH/xAAcAAEAAgMBAQEAAAAAAAAAAAAABgcEBQgBAwL/xABBEAABAwEDCAcFBgQHAQAAAAABAAIDBAUGEQcSITFBUWGBEyIycZGhsUJSYnLSFCOCssHRQ5Ki4TNTZIOjw+MX/8QAGgEAAgMBAQAAAAAAAAAAAAAABAYAAwUCAf/EADERAAEDAgMFBwMFAQAAAAAAAAEAAgMEEQUSISIxUWHwEzJBcZGh0RSBsSNCweHxFf/aAAwDAQACEQMRAD8AvFERRRF+JpmsaXOcGtGkkkAAcSdS1F571w0MedIcXnHMjHaef0bvJVMXjvdPWuxkdgwHqxt0Mby2nifJVSShnmtGkw+So2tzePwrGt3KzBFi2Bpnd73ZYOeGJ5DmoRaWUutlxwlETd0bQP6jifNRVbmybn1dTgYoXFp9t3UbyLtfLFCGR79yYGUVLTi7gPN3Vlg1FrTSduaV/wA0jz6lYucd5U/pMjk5/wASaJnABzyPT1Wb/wDFv9X/AMP/AKqdk8+C9/6FKzTN6A/Cr6mtiePsTTM+WR48gVILNym1sXakErd0jQT/ADNwK2dZkdqG6Y5on8CHMJ9R5qL2tdOqptM0Lw33h1mfzN1c8FLPYuhJSVOmh/PyrNsLKvTzYNmBgedpOcw/iA0cxzU2jlDgHNILSMQQcQRwI1rmVb67N856J3UdnRY9aNx6p7vdPEc8VYyc/uWfU4Q0jNCbHgVfyLU3cvNDWx58R0jDPYe0w8Ru3HUVtkWCDqEuvY5ji1wsUREXq5RaW9d52UMBkdpedEbNr3fSNp/cLbzzNY0ucQGtBLidQA0klUBe28bq2pdIcQwdWNvus2czrP8AZVSyZBzWjh9J9RJtd0b/AIWBalqSVErpZXFz3eAGwAbANy9smy31EzIY8M95wGJAG/WeHNLKsmWpk6OFhe/AnDVoAxOJOr9yFjkOY72mvaeIc1wPkQUBzKbtAMjLAgenDRXTdnJtT0wDpAJpvecOq0/A0+pxPcpeoLcC/wCKkCCcgVA7LtQmH18NuxTpaEeW2ykusEwkImOvW5ERFYhEXhGK9RRRQy8+TKCoBdCBBLwHUcfiaNXePNVHa1jy00hjmYWvHg4b2naOK6PWovNdmKthMcgwcMSx4GljuHDeNqokhDtRvWvRYm+I5ZDdvuFRFjWzLSytlidg4eDhtDhtBV8XZvHHWwCVmg6nt2sdtB4bjtCoW17KkppnwyjB7TyI2EcCFtLlXmNFUh5J6J2DZR8O/De3X470PFIWGxWvX0jamPOzveHMdblfiL8xvDgCCCCAQRqI4Ij0oqC5Wrd6KmbA09aY9bhG3AnxOA8VT6lOUq0ultCQY9WINjHIYnzJWvufZP2mthiIxaXZz/lb1j44Yc1nyHO+ycaJgp6UOPC568lamTa7IpqYSOH30wDnY62t1tb4aTxPBY9/rgiqBmgAFQBpGoTDjufuO3UdmE3RG9mMuVLP1cgmMwOvWi5nIcx3tNe08Q5rgfIgq3rgX/FSBBOQJx2XahMPr4bdi/d/rgiqBmgAFQBpGoTDcdz9x5HZhTxDmO9pr2niHNcD5EFCbULkxfo4lDwcPUH4XTCKC3Av+KkCCcgTjsu1CUfXw2qdIxrg4XCWJ4HwPLHhERF0qUREUUUJyoXZE9P07B97CCfmj1uHLWOe9Uyum3NBGB0g6+K53vLZX2aqmh2Mec35T1m+RHgg6htjmTLg9QXNMR8NR5K1Mldu9NSdE44vgIb3sOJb4YOH4UUIyWWl0Ve1mPVla5h7x1x6HxRXwuzNWXiUPZTm2469fdRq1ajpJ5X+9JI7xc4qa5HKTGpmk9yMAcC537NKgDtZVmZFtdV/sf8AchItXhMOIbFK63L8hWeiItBJqKE3+uCKoGaAAVAGkahKNx3O3HkeE2RcuaHCxV0Mz4Xh7DquZ3Ncx2BzmvaeIc1wPkQVbtwMoAqQIKggTjsu1CUfXw2r63+uCKoGaEAVAGkahKNx3O3HkdmFOua5jsDnNe08Q5rgfIgoPahcmf8ARxKHg4eoPwumEUEyf5QBUAQVBAnHZcdAlH18NqnaMa4OFwlieB8Dyx4RERdKlFTmV6kzaxjx7cTce8FzfTBXGqpyzH76n35j/wAw/uqZ+4tTCjapH3UKu5U9HV07900XgXAHyJRY1n/4sfzx/maiHicQFr4hA2RzSV9LZpujqJme7LI3kHOw8sFMsj1bm1UsZPbjxHEtI/QuWuyn2Z0Ve92HVlDZB39k+Y81p7rWt9mq4ZvZa4B/yHqu8jjyXI2Hol4+ppNPEe/+rodF412IxGkFerQSWiIiiiKFX9uCKoGaEAVAGkahKNx3O3HkeE1RcuaHCxV0Mz4Xh7DquZ3Ncx2BzmvaeIc1wPkQVbuT/KAKgCCoIE40NcdAlH1+q+1/bgiraZoQBUAaRqEoGw7nbjyOzCnHscx2BDmvadOsOa4HyIKD2oXJnBhxKHgR6g/C6YRQPJ/lAFQBBUECcaGOOgSj6/VTxGNcHC4SxPA+B+R4RU1lcrM6uawfw4mg95LnehCuKWUNaXOIDQCSTsA0lc7W9an2mplm995I4N1NHgAqag7NlqYPEXSl/Aflfu7NN0lZTs3zR+AcHHyBRSHJRZnSV3SYdWFjnfiPUHq7wReQN2brrF5j2wa07gpllUsHpqUStGL4CXd7DgHeGDTyKpldNPYCCCAQdBB1EcVQ197rmiqC0A9C/F0R4bW472+mG9czs/cERhFSCOxd9v5ViZL7zien6B5+9hAA+KPUDy1HlvU3XN1l2nJTytliOD2HEbjvBG0Eawr2ureuKuizmHCQYdJHjpYf1adh/VdwyXFjvQeJ0RieZWDZPsVu0REQsdERFFEUKv7cIVbTNCAKgDSNQlG4/FuPI8Jqi5c0OFiroZnwvD2HVczvY5jiCHNe06RpDmuHoQVbmT/KAKgCnqCBONDHHQJRx+P1WRf24Qq2maEBtQBp2CUbj8W48jwpt7HRuIIc17TpBxBa4ehBQe1C5M4MOIw8HD1B+FbWVS9Aih+zMP3ko6+Hsx/u7V3YqoV9qysfK8vkcXvdrcdJOxSG4N1TWVALh9xGQ6Q7Hbm89vDHguHEyOV8MTKKDaO7Unn1oFY2TGwvs9GHuGEkxDzwbhgweGn8RXqloCI9oyiyUJpTLIXnxXq1l4rvx1kDopNulrhrY7YR+20YrZovSL6FcNcWEOadQudLesGWkmMUowI0tI7L272nd6L4WdaUkEgkieWPGoj0I2jgV0Bb134ayLo5m4j2XDQ5h3tOw+R2qm70XCnoyXYGSHZI0avnHsnjq4oKSIs1G5NdHiEdQ3JJo72PXBTm7OVWGUBlThDJqzv4bufs89HFTqKUOAc0gtOkEEEHuIXMyzrNtuenOMMskfBp0HvbqXTagjvKmowdjjeI25eHXqujkVL0mVitYMHdDJxcwg/0ELMOWOo/yIMe9/7q3t2LNOE1A8B6q3F85p2saXPc1rRrLiAB3kqmazKvWv7Jij+RmJ/rLlGbRtiac4zSvk+ZxIHcNQXJqB4K6PBpT33Ae6s+8+VeKMFlKBK/VnnHMb3e8fLvVV1ta+aR0kji57ji5x1kr4KVXVyez1ZD3AxQe+4aXD4GnX36u9DlzpCtmOGCiZm3czv65LU3du7LWTCOIcXuPZY3ef0G1XxYViR0kLYYh1RrO1ztpdxK9sWw4qWIRwtzWjWdZcd7jtKz0XFFk80u11cak2GjR1qiIiuWaiIiiiLwjFEUUUTt3JnS1GLmtMMh2x4ZpPFh0eGCg9pZJaqPExOjlb35jvB2jzRFU6JrloQ4jPFoHXHPX+1FLQsmWA4SszD3tP5SVhoiBcLGybIJDJGHHxWbZ1izTnCJmefmYPzOCllmZI6p+BlfHE3vz3eA0eaIr4omuFysivr5YX5GWU5sHJvSU2Di0zSD2pMCAfhZqHmeKlWCIiw0N3JfklfKbvN0REXqqRERRRf/2Q=="/>
          <p:cNvSpPr>
            <a:spLocks noChangeAspect="1" noChangeArrowheads="1"/>
          </p:cNvSpPr>
          <p:nvPr/>
        </p:nvSpPr>
        <p:spPr bwMode="auto">
          <a:xfrm>
            <a:off x="63500" y="-554038"/>
            <a:ext cx="1143000" cy="11334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AutoShape 4" descr="data:image/jpeg;base64,/9j/4AAQSkZJRgABAQAAAQABAAD/2wCEAAkGBhQSERUUExMTFRMWGBQYFhgXFxcXGRQYIBwVFR4hFxgYHCoqHBkjHhwVKy8gJCkpLSwsGB89NTMqNSYrLSkBCQoKDgwOGg8PGTUkHyU0LTQ1LSwsLC8vNC4sMiwsLTUsLSwsKS00NTQvLC0sKSw0KSksLCktLCwsNSw0KSkqNf/AABEIAHcAeAMBIgACEQEDEQH/xAAcAAEAAgMBAQEAAAAAAAAAAAAABgcEBQgBAwL/xABBEAABAwEDCAcFBgQHAQAAAAABAAIDBAUGEQcSITFBUWGBEyIycZGhsUJSYnLSFCOCssHRQ5Ki4TNTZIOjw+MX/8QAGgEAAgMBAQAAAAAAAAAAAAAABAYAAwUCAf/EADERAAEDAgMFBwMFAQAAAAAAAAEAAgMEEQUSISIxUWHwEzJBcZGh0RSBsSNCweHxFf/aAAwDAQACEQMRAD8AvFERRRF+JpmsaXOcGtGkkkAAcSdS1F571w0MedIcXnHMjHaef0bvJVMXjvdPWuxkdgwHqxt0Mby2nifJVSShnmtGkw+So2tzePwrGt3KzBFi2Bpnd73ZYOeGJ5DmoRaWUutlxwlETd0bQP6jifNRVbmybn1dTgYoXFp9t3UbyLtfLFCGR79yYGUVLTi7gPN3Vlg1FrTSduaV/wA0jz6lYucd5U/pMjk5/wASaJnABzyPT1Wb/wDFv9X/AMP/AKqdk8+C9/6FKzTN6A/Cr6mtiePsTTM+WR48gVILNym1sXakErd0jQT/ADNwK2dZkdqG6Y5on8CHMJ9R5qL2tdOqptM0Lw33h1mfzN1c8FLPYuhJSVOmh/PyrNsLKvTzYNmBgedpOcw/iA0cxzU2jlDgHNILSMQQcQRwI1rmVb67N856J3UdnRY9aNx6p7vdPEc8VYyc/uWfU4Q0jNCbHgVfyLU3cvNDWx58R0jDPYe0w8Ru3HUVtkWCDqEuvY5ji1wsUREXq5RaW9d52UMBkdpedEbNr3fSNp/cLbzzNY0ucQGtBLidQA0klUBe28bq2pdIcQwdWNvus2czrP8AZVSyZBzWjh9J9RJtd0b/AIWBalqSVErpZXFz3eAGwAbANy9smy31EzIY8M95wGJAG/WeHNLKsmWpk6OFhe/AnDVoAxOJOr9yFjkOY72mvaeIc1wPkQUBzKbtAMjLAgenDRXTdnJtT0wDpAJpvecOq0/A0+pxPcpeoLcC/wCKkCCcgVA7LtQmH18NuxTpaEeW2ykusEwkImOvW5ERFYhEXhGK9RRRQy8+TKCoBdCBBLwHUcfiaNXePNVHa1jy00hjmYWvHg4b2naOK6PWovNdmKthMcgwcMSx4GljuHDeNqokhDtRvWvRYm+I5ZDdvuFRFjWzLSytlidg4eDhtDhtBV8XZvHHWwCVmg6nt2sdtB4bjtCoW17KkppnwyjB7TyI2EcCFtLlXmNFUh5J6J2DZR8O/De3X470PFIWGxWvX0jamPOzveHMdblfiL8xvDgCCCCAQRqI4Ij0oqC5Wrd6KmbA09aY9bhG3AnxOA8VT6lOUq0ultCQY9WINjHIYnzJWvufZP2mthiIxaXZz/lb1j44Yc1nyHO+ycaJgp6UOPC568lamTa7IpqYSOH30wDnY62t1tb4aTxPBY9/rgiqBmgAFQBpGoTDjufuO3UdmE3RG9mMuVLP1cgmMwOvWi5nIcx3tNe08Q5rgfIgq3rgX/FSBBOQJx2XahMPr4bdi/d/rgiqBmgAFQBpGoTDcdz9x5HZhTxDmO9pr2niHNcD5EFCbULkxfo4lDwcPUH4XTCKC3Av+KkCCcgTjsu1CUfXw2qdIxrg4XCWJ4HwPLHhERF0qUREUUUJyoXZE9P07B97CCfmj1uHLWOe9Uyum3NBGB0g6+K53vLZX2aqmh2Mec35T1m+RHgg6htjmTLg9QXNMR8NR5K1Mldu9NSdE44vgIb3sOJb4YOH4UUIyWWl0Ve1mPVla5h7x1x6HxRXwuzNWXiUPZTm2469fdRq1ajpJ5X+9JI7xc4qa5HKTGpmk9yMAcC537NKgDtZVmZFtdV/sf8AchItXhMOIbFK63L8hWeiItBJqKE3+uCKoGaAAVAGkahKNx3O3HkeE2RcuaHCxV0Mz4Xh7DquZ3Ncx2BzmvaeIc1wPkQVbtwMoAqQIKggTjsu1CUfXw2r63+uCKoGaEAVAGkahKNx3O3HkdmFOua5jsDnNe08Q5rgfIgoPahcmf8ARxKHg4eoPwumEUEyf5QBUAQVBAnHZcdAlH18NqnaMa4OFwlieB8Dyx4RERdKlFTmV6kzaxjx7cTce8FzfTBXGqpyzH76n35j/wAw/uqZ+4tTCjapH3UKu5U9HV07900XgXAHyJRY1n/4sfzx/maiHicQFr4hA2RzSV9LZpujqJme7LI3kHOw8sFMsj1bm1UsZPbjxHEtI/QuWuyn2Z0Ve92HVlDZB39k+Y81p7rWt9mq4ZvZa4B/yHqu8jjyXI2Hol4+ppNPEe/+rodF412IxGkFerQSWiIiiiKFX9uCKoGaEAVAGkahKNx3O3HkeE1RcuaHCxV0Mz4Xh7DquZ3Ncx2BzmvaeIc1wPkQVbuT/KAKgCCoIE40NcdAlH1+q+1/bgiraZoQBUAaRqEoGw7nbjyOzCnHscx2BDmvadOsOa4HyIKD2oXJnBhxKHgR6g/C6YRQPJ/lAFQBBUECcaGOOgSj6/VTxGNcHC4SxPA+B+R4RU1lcrM6uawfw4mg95LnehCuKWUNaXOIDQCSTsA0lc7W9an2mplm995I4N1NHgAqag7NlqYPEXSl/Aflfu7NN0lZTs3zR+AcHHyBRSHJRZnSV3SYdWFjnfiPUHq7wReQN2brrF5j2wa07gpllUsHpqUStGL4CXd7DgHeGDTyKpldNPYCCCAQdBB1EcVQ197rmiqC0A9C/F0R4bW472+mG9czs/cERhFSCOxd9v5ViZL7zien6B5+9hAA+KPUDy1HlvU3XN1l2nJTytliOD2HEbjvBG0Eawr2ureuKuizmHCQYdJHjpYf1adh/VdwyXFjvQeJ0RieZWDZPsVu0REQsdERFFEUKv7cIVbTNCAKgDSNQlG4/FuPI8Jqi5c0OFiroZnwvD2HVczvY5jiCHNe06RpDmuHoQVbmT/KAKgCnqCBONDHHQJRx+P1WRf24Qq2maEBtQBp2CUbj8W48jwpt7HRuIIc17TpBxBa4ehBQe1C5M4MOIw8HD1B+FbWVS9Aih+zMP3ko6+Hsx/u7V3YqoV9qysfK8vkcXvdrcdJOxSG4N1TWVALh9xGQ6Q7Hbm89vDHguHEyOV8MTKKDaO7Unn1oFY2TGwvs9GHuGEkxDzwbhgweGn8RXqloCI9oyiyUJpTLIXnxXq1l4rvx1kDopNulrhrY7YR+20YrZovSL6FcNcWEOadQudLesGWkmMUowI0tI7L272nd6L4WdaUkEgkieWPGoj0I2jgV0Bb134ayLo5m4j2XDQ5h3tOw+R2qm70XCnoyXYGSHZI0avnHsnjq4oKSIs1G5NdHiEdQ3JJo72PXBTm7OVWGUBlThDJqzv4bufs89HFTqKUOAc0gtOkEEEHuIXMyzrNtuenOMMskfBp0HvbqXTagjvKmowdjjeI25eHXqujkVL0mVitYMHdDJxcwg/0ELMOWOo/yIMe9/7q3t2LNOE1A8B6q3F85p2saXPc1rRrLiAB3kqmazKvWv7Jij+RmJ/rLlGbRtiac4zSvk+ZxIHcNQXJqB4K6PBpT33Ae6s+8+VeKMFlKBK/VnnHMb3e8fLvVV1ta+aR0kji57ji5x1kr4KVXVyez1ZD3AxQe+4aXD4GnX36u9DlzpCtmOGCiZm3czv65LU3du7LWTCOIcXuPZY3ef0G1XxYViR0kLYYh1RrO1ztpdxK9sWw4qWIRwtzWjWdZcd7jtKz0XFFk80u11cak2GjR1qiIiuWaiIiiiLwjFEUUUTt3JnS1GLmtMMh2x4ZpPFh0eGCg9pZJaqPExOjlb35jvB2jzRFU6JrloQ4jPFoHXHPX+1FLQsmWA4SszD3tP5SVhoiBcLGybIJDJGHHxWbZ1izTnCJmefmYPzOCllmZI6p+BlfHE3vz3eA0eaIr4omuFysivr5YX5GWU5sHJvSU2Di0zSD2pMCAfhZqHmeKlWCIiw0N3JfklfKbvN0REXqqRERRRf/2Q=="/>
          <p:cNvSpPr>
            <a:spLocks noChangeAspect="1" noChangeArrowheads="1"/>
          </p:cNvSpPr>
          <p:nvPr/>
        </p:nvSpPr>
        <p:spPr bwMode="auto">
          <a:xfrm>
            <a:off x="215900" y="-401638"/>
            <a:ext cx="1143000" cy="11334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 name="Rectangle 15"/>
          <p:cNvSpPr>
            <a:spLocks noChangeAspect="1"/>
          </p:cNvSpPr>
          <p:nvPr/>
        </p:nvSpPr>
        <p:spPr>
          <a:xfrm>
            <a:off x="2819399" y="5097549"/>
            <a:ext cx="3886201" cy="822960"/>
          </a:xfrm>
          <a:prstGeom prst="rect">
            <a:avLst/>
          </a:prstGeom>
          <a:solidFill>
            <a:schemeClr val="tx1">
              <a:lumMod val="50000"/>
            </a:schemeClr>
          </a:solidFill>
          <a:ln>
            <a:solidFill>
              <a:srgbClr val="FF0000"/>
            </a:solidFill>
          </a:ln>
          <a:effectLst>
            <a:glow>
              <a:srgbClr val="E2D6B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Replace</a:t>
            </a:r>
          </a:p>
          <a:p>
            <a:pPr algn="ctr"/>
            <a:r>
              <a:rPr lang="en-US" sz="1600" b="1" dirty="0" smtClean="0">
                <a:solidFill>
                  <a:schemeClr val="bg1"/>
                </a:solidFill>
              </a:rPr>
              <a:t>D&amp;C (sharp curettage) </a:t>
            </a:r>
          </a:p>
          <a:p>
            <a:pPr algn="ctr"/>
            <a:r>
              <a:rPr lang="en-US" sz="1600" b="1" dirty="0" smtClean="0">
                <a:solidFill>
                  <a:schemeClr val="bg1"/>
                </a:solidFill>
              </a:rPr>
              <a:t>with D&amp;E</a:t>
            </a:r>
            <a:endParaRPr lang="en-US" sz="1600" b="1" dirty="0">
              <a:solidFill>
                <a:schemeClr val="bg1"/>
              </a:solidFill>
            </a:endParaRPr>
          </a:p>
        </p:txBody>
      </p:sp>
      <p:cxnSp>
        <p:nvCxnSpPr>
          <p:cNvPr id="5" name="Straight Connector 4"/>
          <p:cNvCxnSpPr>
            <a:stCxn id="15" idx="2"/>
          </p:cNvCxnSpPr>
          <p:nvPr/>
        </p:nvCxnSpPr>
        <p:spPr>
          <a:xfrm flipH="1">
            <a:off x="4710827" y="2880719"/>
            <a:ext cx="1" cy="538588"/>
          </a:xfrm>
          <a:prstGeom prst="line">
            <a:avLst/>
          </a:prstGeom>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423773" y="381000"/>
            <a:ext cx="1133649" cy="1133643"/>
          </a:xfrm>
          <a:prstGeom prst="ellipse">
            <a:avLst/>
          </a:prstGeom>
          <a: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l="-17000" r="-17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4" name="Text Box 2"/>
          <p:cNvSpPr txBox="1">
            <a:spLocks noChangeArrowheads="1"/>
          </p:cNvSpPr>
          <p:nvPr/>
        </p:nvSpPr>
        <p:spPr bwMode="auto">
          <a:xfrm>
            <a:off x="273778" y="6248400"/>
            <a:ext cx="8763000" cy="332565"/>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0"/>
              </a:spcBef>
              <a:spcAft>
                <a:spcPts val="1000"/>
              </a:spcAft>
            </a:pPr>
            <a:r>
              <a:rPr lang="en-US" sz="1100" dirty="0" smtClean="0">
                <a:solidFill>
                  <a:srgbClr val="E2D6B5"/>
                </a:solidFill>
                <a:ea typeface="Calibri"/>
                <a:cs typeface="Andalus" pitchFamily="18" charset="-78"/>
              </a:rPr>
              <a:t>Module 2: Clinical Care</a:t>
            </a:r>
            <a:r>
              <a:rPr lang="en-US" sz="1100" dirty="0">
                <a:effectLst/>
                <a:ea typeface="Calibri"/>
                <a:cs typeface="Times New Roman"/>
              </a:rPr>
              <a:t> </a:t>
            </a:r>
          </a:p>
        </p:txBody>
      </p:sp>
    </p:spTree>
    <p:extLst>
      <p:ext uri="{BB962C8B-B14F-4D97-AF65-F5344CB8AC3E}">
        <p14:creationId xmlns:p14="http://schemas.microsoft.com/office/powerpoint/2010/main" val="259389082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17"/>
          <p:cNvSpPr/>
          <p:nvPr/>
        </p:nvSpPr>
        <p:spPr>
          <a:xfrm>
            <a:off x="1147437" y="2274301"/>
            <a:ext cx="5379886" cy="3352800"/>
          </a:xfrm>
          <a:custGeom>
            <a:avLst/>
            <a:gdLst>
              <a:gd name="connsiteX0" fmla="*/ 0 w 4470161"/>
              <a:gd name="connsiteY0" fmla="*/ 0 h 683814"/>
              <a:gd name="connsiteX1" fmla="*/ 4470161 w 4470161"/>
              <a:gd name="connsiteY1" fmla="*/ 0 h 683814"/>
              <a:gd name="connsiteX2" fmla="*/ 4470161 w 4470161"/>
              <a:gd name="connsiteY2" fmla="*/ 683814 h 683814"/>
              <a:gd name="connsiteX3" fmla="*/ 0 w 4470161"/>
              <a:gd name="connsiteY3" fmla="*/ 683814 h 683814"/>
              <a:gd name="connsiteX4" fmla="*/ 0 w 4470161"/>
              <a:gd name="connsiteY4" fmla="*/ 0 h 683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0161" h="683814">
                <a:moveTo>
                  <a:pt x="0" y="0"/>
                </a:moveTo>
                <a:lnTo>
                  <a:pt x="4470161" y="0"/>
                </a:lnTo>
                <a:lnTo>
                  <a:pt x="4470161" y="683814"/>
                </a:lnTo>
                <a:lnTo>
                  <a:pt x="0" y="6838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0480" tIns="30480" rIns="30480" bIns="30480" numCol="1" spcCol="1270" anchor="ctr" anchorCtr="0">
            <a:noAutofit/>
          </a:bodyPr>
          <a:lstStyle/>
          <a:p>
            <a:pPr lvl="0" algn="l" defTabSz="1066800">
              <a:lnSpc>
                <a:spcPct val="90000"/>
              </a:lnSpc>
              <a:spcBef>
                <a:spcPct val="0"/>
              </a:spcBef>
              <a:spcAft>
                <a:spcPct val="10000"/>
              </a:spcAft>
            </a:pPr>
            <a:endParaRPr lang="en-US" sz="2400" kern="1200" dirty="0">
              <a:solidFill>
                <a:srgbClr val="E2D6B5"/>
              </a:solidFill>
            </a:endParaRPr>
          </a:p>
        </p:txBody>
      </p:sp>
      <p:sp>
        <p:nvSpPr>
          <p:cNvPr id="2" name="Rectangle 1"/>
          <p:cNvSpPr/>
          <p:nvPr/>
        </p:nvSpPr>
        <p:spPr>
          <a:xfrm>
            <a:off x="924363" y="2249982"/>
            <a:ext cx="7305237" cy="2277547"/>
          </a:xfrm>
          <a:prstGeom prst="rect">
            <a:avLst/>
          </a:prstGeom>
        </p:spPr>
        <p:txBody>
          <a:bodyPr wrap="square">
            <a:spAutoFit/>
          </a:bodyPr>
          <a:lstStyle/>
          <a:p>
            <a:pPr marL="457200" lvl="0" indent="-457200">
              <a:buSzPct val="130000"/>
              <a:buFont typeface="Arial" pitchFamily="34" charset="0"/>
              <a:buChar char="•"/>
            </a:pPr>
            <a:r>
              <a:rPr lang="en-US" sz="3200" dirty="0" smtClean="0"/>
              <a:t>Provide pre- </a:t>
            </a:r>
            <a:r>
              <a:rPr lang="en-US" sz="3200" dirty="0"/>
              <a:t>or </a:t>
            </a:r>
            <a:r>
              <a:rPr lang="en-US" sz="3200" dirty="0" smtClean="0"/>
              <a:t>peri-operatively</a:t>
            </a:r>
          </a:p>
          <a:p>
            <a:pPr marL="457200" lvl="0" indent="-457200">
              <a:buSzPct val="130000"/>
              <a:buFont typeface="Arial" pitchFamily="34" charset="0"/>
              <a:buChar char="•"/>
            </a:pPr>
            <a:endParaRPr lang="en-US" sz="2800" dirty="0" smtClean="0"/>
          </a:p>
          <a:p>
            <a:pPr marL="457200" lvl="0" indent="-457200">
              <a:buSzPct val="130000"/>
              <a:buFont typeface="Arial" pitchFamily="34" charset="0"/>
              <a:buChar char="•"/>
            </a:pPr>
            <a:endParaRPr lang="en-US" dirty="0"/>
          </a:p>
          <a:p>
            <a:pPr marL="457200" lvl="0" indent="-457200">
              <a:buSzPct val="130000"/>
              <a:buFont typeface="Arial" pitchFamily="34" charset="0"/>
              <a:buChar char="•"/>
            </a:pPr>
            <a:r>
              <a:rPr lang="en-US" sz="3200" dirty="0" smtClean="0"/>
              <a:t>If not available, the abortion can still </a:t>
            </a:r>
            <a:r>
              <a:rPr lang="en-US" sz="3200" dirty="0"/>
              <a:t>be </a:t>
            </a:r>
            <a:r>
              <a:rPr lang="en-US" sz="3200" dirty="0" smtClean="0"/>
              <a:t>performed</a:t>
            </a:r>
            <a:endParaRPr lang="en-US" sz="3200" dirty="0"/>
          </a:p>
        </p:txBody>
      </p:sp>
      <p:sp>
        <p:nvSpPr>
          <p:cNvPr id="7" name="Oval 6"/>
          <p:cNvSpPr/>
          <p:nvPr/>
        </p:nvSpPr>
        <p:spPr>
          <a:xfrm>
            <a:off x="423773" y="381000"/>
            <a:ext cx="1133649" cy="1133643"/>
          </a:xfrm>
          <a:prstGeom prst="ellipse">
            <a:avLst/>
          </a:prstGeom>
          <a: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l="-17000" r="-17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8" name="Text Box 2"/>
          <p:cNvSpPr txBox="1">
            <a:spLocks noChangeArrowheads="1"/>
          </p:cNvSpPr>
          <p:nvPr/>
        </p:nvSpPr>
        <p:spPr bwMode="auto">
          <a:xfrm>
            <a:off x="273778" y="6248400"/>
            <a:ext cx="8763000" cy="332565"/>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0"/>
              </a:spcBef>
              <a:spcAft>
                <a:spcPts val="1000"/>
              </a:spcAft>
            </a:pPr>
            <a:r>
              <a:rPr lang="en-US" sz="1100" dirty="0" smtClean="0">
                <a:solidFill>
                  <a:srgbClr val="E2D6B5"/>
                </a:solidFill>
                <a:ea typeface="Calibri"/>
                <a:cs typeface="Andalus" pitchFamily="18" charset="-78"/>
              </a:rPr>
              <a:t>Module 2: Clinical Care</a:t>
            </a:r>
            <a:r>
              <a:rPr lang="en-US" sz="1100" dirty="0">
                <a:effectLst/>
                <a:ea typeface="Calibri"/>
                <a:cs typeface="Times New Roman"/>
              </a:rPr>
              <a:t> </a:t>
            </a:r>
          </a:p>
        </p:txBody>
      </p:sp>
      <p:sp>
        <p:nvSpPr>
          <p:cNvPr id="11" name="Rectangle 10"/>
          <p:cNvSpPr>
            <a:spLocks noChangeAspect="1"/>
          </p:cNvSpPr>
          <p:nvPr/>
        </p:nvSpPr>
        <p:spPr>
          <a:xfrm>
            <a:off x="1926193" y="490621"/>
            <a:ext cx="6303407" cy="914400"/>
          </a:xfrm>
          <a:prstGeom prst="rect">
            <a:avLst/>
          </a:prstGeom>
          <a:solidFill>
            <a:schemeClr val="bg2">
              <a:lumMod val="20000"/>
              <a:lumOff val="80000"/>
            </a:schemeClr>
          </a:solidFill>
          <a:ln>
            <a:solidFill>
              <a:schemeClr val="accent1">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smtClean="0">
                <a:solidFill>
                  <a:schemeClr val="bg1"/>
                </a:solidFill>
              </a:rPr>
              <a:t>Routine use of antibiotics </a:t>
            </a:r>
          </a:p>
          <a:p>
            <a:pPr algn="ctr"/>
            <a:r>
              <a:rPr lang="en-US" sz="2800" dirty="0" smtClean="0">
                <a:solidFill>
                  <a:schemeClr val="bg1"/>
                </a:solidFill>
              </a:rPr>
              <a:t>with surgical abortion</a:t>
            </a:r>
            <a:endParaRPr lang="en-US" sz="2800" dirty="0">
              <a:solidFill>
                <a:schemeClr val="bg1"/>
              </a:solidFill>
            </a:endParaRPr>
          </a:p>
        </p:txBody>
      </p:sp>
    </p:spTree>
    <p:extLst>
      <p:ext uri="{BB962C8B-B14F-4D97-AF65-F5344CB8AC3E}">
        <p14:creationId xmlns:p14="http://schemas.microsoft.com/office/powerpoint/2010/main" val="409077678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p:cNvSpPr/>
          <p:nvPr/>
        </p:nvSpPr>
        <p:spPr>
          <a:xfrm>
            <a:off x="1754030" y="728260"/>
            <a:ext cx="6553200" cy="624199"/>
          </a:xfrm>
          <a:custGeom>
            <a:avLst/>
            <a:gdLst>
              <a:gd name="connsiteX0" fmla="*/ 0 w 5589438"/>
              <a:gd name="connsiteY0" fmla="*/ 0 h 833105"/>
              <a:gd name="connsiteX1" fmla="*/ 5589438 w 5589438"/>
              <a:gd name="connsiteY1" fmla="*/ 0 h 833105"/>
              <a:gd name="connsiteX2" fmla="*/ 5589438 w 5589438"/>
              <a:gd name="connsiteY2" fmla="*/ 833105 h 833105"/>
              <a:gd name="connsiteX3" fmla="*/ 0 w 5589438"/>
              <a:gd name="connsiteY3" fmla="*/ 833105 h 833105"/>
              <a:gd name="connsiteX4" fmla="*/ 0 w 5589438"/>
              <a:gd name="connsiteY4" fmla="*/ 0 h 833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9438" h="833105">
                <a:moveTo>
                  <a:pt x="0" y="0"/>
                </a:moveTo>
                <a:lnTo>
                  <a:pt x="5589438" y="0"/>
                </a:lnTo>
                <a:lnTo>
                  <a:pt x="5589438" y="833105"/>
                </a:lnTo>
                <a:lnTo>
                  <a:pt x="0" y="83310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0480" tIns="30480" rIns="30480" bIns="30480" numCol="1" spcCol="1270" anchor="ctr" anchorCtr="0">
            <a:noAutofit/>
          </a:bodyPr>
          <a:lstStyle/>
          <a:p>
            <a:pPr defTabSz="1066800">
              <a:lnSpc>
                <a:spcPct val="90000"/>
              </a:lnSpc>
              <a:spcBef>
                <a:spcPct val="0"/>
              </a:spcBef>
              <a:spcAft>
                <a:spcPct val="10000"/>
              </a:spcAft>
            </a:pPr>
            <a:r>
              <a:rPr lang="en-US" sz="3200" b="1" dirty="0" smtClean="0">
                <a:solidFill>
                  <a:schemeClr val="tx1"/>
                </a:solidFill>
              </a:rPr>
              <a:t>Clinical recommendations</a:t>
            </a:r>
            <a:endParaRPr lang="en-US" sz="3200" b="1" dirty="0">
              <a:solidFill>
                <a:schemeClr val="tx1"/>
              </a:solidFill>
            </a:endParaRPr>
          </a:p>
          <a:p>
            <a:pPr lvl="0" algn="l" defTabSz="1066800">
              <a:lnSpc>
                <a:spcPct val="90000"/>
              </a:lnSpc>
              <a:spcBef>
                <a:spcPct val="0"/>
              </a:spcBef>
              <a:spcAft>
                <a:spcPct val="10000"/>
              </a:spcAft>
            </a:pPr>
            <a:endParaRPr lang="en-US" sz="2400" dirty="0">
              <a:solidFill>
                <a:srgbClr val="E2D6B5"/>
              </a:solidFill>
            </a:endParaRPr>
          </a:p>
        </p:txBody>
      </p:sp>
      <p:sp>
        <p:nvSpPr>
          <p:cNvPr id="18" name="Freeform 17"/>
          <p:cNvSpPr/>
          <p:nvPr/>
        </p:nvSpPr>
        <p:spPr>
          <a:xfrm>
            <a:off x="1147676" y="2518184"/>
            <a:ext cx="5379886" cy="3352800"/>
          </a:xfrm>
          <a:custGeom>
            <a:avLst/>
            <a:gdLst>
              <a:gd name="connsiteX0" fmla="*/ 0 w 4470161"/>
              <a:gd name="connsiteY0" fmla="*/ 0 h 683814"/>
              <a:gd name="connsiteX1" fmla="*/ 4470161 w 4470161"/>
              <a:gd name="connsiteY1" fmla="*/ 0 h 683814"/>
              <a:gd name="connsiteX2" fmla="*/ 4470161 w 4470161"/>
              <a:gd name="connsiteY2" fmla="*/ 683814 h 683814"/>
              <a:gd name="connsiteX3" fmla="*/ 0 w 4470161"/>
              <a:gd name="connsiteY3" fmla="*/ 683814 h 683814"/>
              <a:gd name="connsiteX4" fmla="*/ 0 w 4470161"/>
              <a:gd name="connsiteY4" fmla="*/ 0 h 683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0161" h="683814">
                <a:moveTo>
                  <a:pt x="0" y="0"/>
                </a:moveTo>
                <a:lnTo>
                  <a:pt x="4470161" y="0"/>
                </a:lnTo>
                <a:lnTo>
                  <a:pt x="4470161" y="683814"/>
                </a:lnTo>
                <a:lnTo>
                  <a:pt x="0" y="6838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0480" tIns="30480" rIns="30480" bIns="30480" numCol="1" spcCol="1270" anchor="ctr" anchorCtr="0">
            <a:noAutofit/>
          </a:bodyPr>
          <a:lstStyle/>
          <a:p>
            <a:pPr lvl="0" algn="l" defTabSz="1066800">
              <a:lnSpc>
                <a:spcPct val="90000"/>
              </a:lnSpc>
              <a:spcBef>
                <a:spcPct val="0"/>
              </a:spcBef>
              <a:spcAft>
                <a:spcPct val="10000"/>
              </a:spcAft>
            </a:pPr>
            <a:endParaRPr lang="en-US" sz="2400" kern="1200" dirty="0">
              <a:solidFill>
                <a:srgbClr val="E2D6B5"/>
              </a:solidFill>
            </a:endParaRPr>
          </a:p>
        </p:txBody>
      </p:sp>
      <p:sp>
        <p:nvSpPr>
          <p:cNvPr id="2" name="Rectangle 1"/>
          <p:cNvSpPr/>
          <p:nvPr/>
        </p:nvSpPr>
        <p:spPr>
          <a:xfrm>
            <a:off x="1133680" y="2209800"/>
            <a:ext cx="7466480" cy="978729"/>
          </a:xfrm>
          <a:prstGeom prst="rect">
            <a:avLst/>
          </a:prstGeom>
        </p:spPr>
        <p:txBody>
          <a:bodyPr wrap="square">
            <a:spAutoFit/>
          </a:bodyPr>
          <a:lstStyle/>
          <a:p>
            <a:pPr algn="ctr" defTabSz="1066800">
              <a:lnSpc>
                <a:spcPct val="90000"/>
              </a:lnSpc>
              <a:spcBef>
                <a:spcPct val="0"/>
              </a:spcBef>
              <a:spcAft>
                <a:spcPct val="10000"/>
              </a:spcAft>
              <a:buClr>
                <a:schemeClr val="tx1"/>
              </a:buClr>
              <a:buSzPct val="130000"/>
            </a:pPr>
            <a:r>
              <a:rPr lang="en-US" sz="3200" dirty="0" smtClean="0"/>
              <a:t>Women </a:t>
            </a:r>
            <a:r>
              <a:rPr lang="en-US" sz="3200" dirty="0"/>
              <a:t>should have a choice of abortion </a:t>
            </a:r>
            <a:r>
              <a:rPr lang="en-US" sz="3200" dirty="0" smtClean="0"/>
              <a:t>method</a:t>
            </a:r>
          </a:p>
        </p:txBody>
      </p:sp>
      <p:sp>
        <p:nvSpPr>
          <p:cNvPr id="16" name="Rectangle 15"/>
          <p:cNvSpPr/>
          <p:nvPr/>
        </p:nvSpPr>
        <p:spPr>
          <a:xfrm>
            <a:off x="5290457" y="3911918"/>
            <a:ext cx="2286000" cy="914400"/>
          </a:xfrm>
          <a:prstGeom prst="rect">
            <a:avLst/>
          </a:prstGeom>
          <a:solidFill>
            <a:srgbClr val="E2D6B5"/>
          </a:solidFill>
          <a:ln>
            <a:solidFill>
              <a:srgbClr val="FFC000"/>
            </a:solidFill>
          </a:ln>
          <a:effectLst>
            <a:glow rad="76200">
              <a:srgbClr val="E28C05">
                <a:alpha val="49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rPr>
              <a:t>Medical</a:t>
            </a:r>
            <a:endParaRPr lang="en-US" sz="2400" b="1" dirty="0">
              <a:solidFill>
                <a:schemeClr val="bg1"/>
              </a:solidFill>
            </a:endParaRPr>
          </a:p>
        </p:txBody>
      </p:sp>
      <p:sp>
        <p:nvSpPr>
          <p:cNvPr id="17" name="Rectangle 16"/>
          <p:cNvSpPr/>
          <p:nvPr/>
        </p:nvSpPr>
        <p:spPr>
          <a:xfrm>
            <a:off x="2107941" y="3911918"/>
            <a:ext cx="2286000" cy="914400"/>
          </a:xfrm>
          <a:prstGeom prst="rect">
            <a:avLst/>
          </a:prstGeom>
          <a:solidFill>
            <a:srgbClr val="E2D6B5"/>
          </a:solidFill>
          <a:ln>
            <a:solidFill>
              <a:srgbClr val="FFC000"/>
            </a:solidFill>
          </a:ln>
          <a:effectLst>
            <a:glow rad="76200">
              <a:srgbClr val="E28C05">
                <a:alpha val="49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rPr>
              <a:t>Surgical</a:t>
            </a:r>
            <a:endParaRPr lang="en-US" sz="2400" b="1" dirty="0">
              <a:solidFill>
                <a:schemeClr val="bg1"/>
              </a:solidFill>
            </a:endParaRPr>
          </a:p>
        </p:txBody>
      </p:sp>
      <p:sp>
        <p:nvSpPr>
          <p:cNvPr id="3" name="Down Arrow 2"/>
          <p:cNvSpPr/>
          <p:nvPr/>
        </p:nvSpPr>
        <p:spPr>
          <a:xfrm>
            <a:off x="6087834" y="5029200"/>
            <a:ext cx="642257" cy="10446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Connector 4"/>
          <p:cNvCxnSpPr>
            <a:stCxn id="2" idx="2"/>
            <a:endCxn id="17" idx="0"/>
          </p:cNvCxnSpPr>
          <p:nvPr/>
        </p:nvCxnSpPr>
        <p:spPr>
          <a:xfrm flipH="1">
            <a:off x="3250941" y="3188529"/>
            <a:ext cx="1615979" cy="723389"/>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2" idx="2"/>
            <a:endCxn id="16" idx="0"/>
          </p:cNvCxnSpPr>
          <p:nvPr/>
        </p:nvCxnSpPr>
        <p:spPr>
          <a:xfrm>
            <a:off x="4866920" y="3188529"/>
            <a:ext cx="1566537" cy="723389"/>
          </a:xfrm>
          <a:prstGeom prst="line">
            <a:avLst/>
          </a:prstGeom>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423773" y="381000"/>
            <a:ext cx="1133649" cy="1133643"/>
          </a:xfrm>
          <a:prstGeom prst="ellipse">
            <a:avLst/>
          </a:prstGeom>
          <a: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l="-17000" r="-17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3" name="Text Box 2"/>
          <p:cNvSpPr txBox="1">
            <a:spLocks noChangeArrowheads="1"/>
          </p:cNvSpPr>
          <p:nvPr/>
        </p:nvSpPr>
        <p:spPr bwMode="auto">
          <a:xfrm>
            <a:off x="273778" y="6248400"/>
            <a:ext cx="8763000" cy="332565"/>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0"/>
              </a:spcBef>
              <a:spcAft>
                <a:spcPts val="1000"/>
              </a:spcAft>
            </a:pPr>
            <a:r>
              <a:rPr lang="en-US" sz="1100" dirty="0" smtClean="0">
                <a:solidFill>
                  <a:srgbClr val="E2D6B5"/>
                </a:solidFill>
                <a:ea typeface="Calibri"/>
                <a:cs typeface="Andalus" pitchFamily="18" charset="-78"/>
              </a:rPr>
              <a:t>Module 2: Clinical Care</a:t>
            </a:r>
            <a:r>
              <a:rPr lang="en-US" sz="1100" dirty="0">
                <a:effectLst/>
                <a:ea typeface="Calibri"/>
                <a:cs typeface="Times New Roman"/>
              </a:rPr>
              <a:t> </a:t>
            </a:r>
          </a:p>
        </p:txBody>
      </p:sp>
    </p:spTree>
    <p:extLst>
      <p:ext uri="{BB962C8B-B14F-4D97-AF65-F5344CB8AC3E}">
        <p14:creationId xmlns:p14="http://schemas.microsoft.com/office/powerpoint/2010/main" val="9165828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p:cNvSpPr/>
          <p:nvPr/>
        </p:nvSpPr>
        <p:spPr>
          <a:xfrm>
            <a:off x="1754030" y="728260"/>
            <a:ext cx="6553200" cy="624199"/>
          </a:xfrm>
          <a:custGeom>
            <a:avLst/>
            <a:gdLst>
              <a:gd name="connsiteX0" fmla="*/ 0 w 5589438"/>
              <a:gd name="connsiteY0" fmla="*/ 0 h 833105"/>
              <a:gd name="connsiteX1" fmla="*/ 5589438 w 5589438"/>
              <a:gd name="connsiteY1" fmla="*/ 0 h 833105"/>
              <a:gd name="connsiteX2" fmla="*/ 5589438 w 5589438"/>
              <a:gd name="connsiteY2" fmla="*/ 833105 h 833105"/>
              <a:gd name="connsiteX3" fmla="*/ 0 w 5589438"/>
              <a:gd name="connsiteY3" fmla="*/ 833105 h 833105"/>
              <a:gd name="connsiteX4" fmla="*/ 0 w 5589438"/>
              <a:gd name="connsiteY4" fmla="*/ 0 h 833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9438" h="833105">
                <a:moveTo>
                  <a:pt x="0" y="0"/>
                </a:moveTo>
                <a:lnTo>
                  <a:pt x="5589438" y="0"/>
                </a:lnTo>
                <a:lnTo>
                  <a:pt x="5589438" y="833105"/>
                </a:lnTo>
                <a:lnTo>
                  <a:pt x="0" y="83310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0480" tIns="30480" rIns="30480" bIns="30480" numCol="1" spcCol="1270" anchor="ctr" anchorCtr="0">
            <a:noAutofit/>
          </a:bodyPr>
          <a:lstStyle/>
          <a:p>
            <a:pPr defTabSz="1066800">
              <a:lnSpc>
                <a:spcPct val="90000"/>
              </a:lnSpc>
              <a:spcBef>
                <a:spcPct val="0"/>
              </a:spcBef>
              <a:spcAft>
                <a:spcPct val="10000"/>
              </a:spcAft>
            </a:pPr>
            <a:r>
              <a:rPr lang="en-US" sz="3200" b="1" dirty="0" smtClean="0">
                <a:solidFill>
                  <a:schemeClr val="tx1"/>
                </a:solidFill>
              </a:rPr>
              <a:t>Clinical recommendations</a:t>
            </a:r>
            <a:endParaRPr lang="en-US" sz="3200" b="1" dirty="0">
              <a:solidFill>
                <a:schemeClr val="tx1"/>
              </a:solidFill>
            </a:endParaRPr>
          </a:p>
          <a:p>
            <a:pPr lvl="0" algn="l" defTabSz="1066800">
              <a:lnSpc>
                <a:spcPct val="90000"/>
              </a:lnSpc>
              <a:spcBef>
                <a:spcPct val="0"/>
              </a:spcBef>
              <a:spcAft>
                <a:spcPct val="10000"/>
              </a:spcAft>
            </a:pPr>
            <a:endParaRPr lang="en-US" sz="2400" dirty="0">
              <a:solidFill>
                <a:srgbClr val="E2D6B5"/>
              </a:solidFill>
            </a:endParaRPr>
          </a:p>
        </p:txBody>
      </p:sp>
      <p:sp>
        <p:nvSpPr>
          <p:cNvPr id="18" name="Freeform 17"/>
          <p:cNvSpPr/>
          <p:nvPr/>
        </p:nvSpPr>
        <p:spPr>
          <a:xfrm>
            <a:off x="1147676" y="2518184"/>
            <a:ext cx="5379886" cy="3352800"/>
          </a:xfrm>
          <a:custGeom>
            <a:avLst/>
            <a:gdLst>
              <a:gd name="connsiteX0" fmla="*/ 0 w 4470161"/>
              <a:gd name="connsiteY0" fmla="*/ 0 h 683814"/>
              <a:gd name="connsiteX1" fmla="*/ 4470161 w 4470161"/>
              <a:gd name="connsiteY1" fmla="*/ 0 h 683814"/>
              <a:gd name="connsiteX2" fmla="*/ 4470161 w 4470161"/>
              <a:gd name="connsiteY2" fmla="*/ 683814 h 683814"/>
              <a:gd name="connsiteX3" fmla="*/ 0 w 4470161"/>
              <a:gd name="connsiteY3" fmla="*/ 683814 h 683814"/>
              <a:gd name="connsiteX4" fmla="*/ 0 w 4470161"/>
              <a:gd name="connsiteY4" fmla="*/ 0 h 683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0161" h="683814">
                <a:moveTo>
                  <a:pt x="0" y="0"/>
                </a:moveTo>
                <a:lnTo>
                  <a:pt x="4470161" y="0"/>
                </a:lnTo>
                <a:lnTo>
                  <a:pt x="4470161" y="683814"/>
                </a:lnTo>
                <a:lnTo>
                  <a:pt x="0" y="6838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0480" tIns="30480" rIns="30480" bIns="30480" numCol="1" spcCol="1270" anchor="ctr" anchorCtr="0">
            <a:noAutofit/>
          </a:bodyPr>
          <a:lstStyle/>
          <a:p>
            <a:pPr lvl="0" algn="l" defTabSz="1066800">
              <a:lnSpc>
                <a:spcPct val="90000"/>
              </a:lnSpc>
              <a:spcBef>
                <a:spcPct val="0"/>
              </a:spcBef>
              <a:spcAft>
                <a:spcPct val="10000"/>
              </a:spcAft>
            </a:pPr>
            <a:endParaRPr lang="en-US" sz="2400" kern="1200" dirty="0">
              <a:solidFill>
                <a:srgbClr val="E2D6B5"/>
              </a:solidFill>
            </a:endParaRPr>
          </a:p>
        </p:txBody>
      </p:sp>
      <p:sp>
        <p:nvSpPr>
          <p:cNvPr id="16" name="Rectangle 15"/>
          <p:cNvSpPr/>
          <p:nvPr/>
        </p:nvSpPr>
        <p:spPr>
          <a:xfrm>
            <a:off x="2767411" y="2092355"/>
            <a:ext cx="3352800" cy="914400"/>
          </a:xfrm>
          <a:prstGeom prst="rect">
            <a:avLst/>
          </a:prstGeom>
          <a:solidFill>
            <a:srgbClr val="E2D6B5"/>
          </a:solidFill>
          <a:ln>
            <a:solidFill>
              <a:srgbClr val="FFC000"/>
            </a:solidFill>
          </a:ln>
          <a:effectLst>
            <a:glow rad="76200">
              <a:srgbClr val="E28C05">
                <a:alpha val="49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rPr>
              <a:t>Medical Abortion</a:t>
            </a:r>
            <a:endParaRPr lang="en-US" sz="2400" b="1" dirty="0">
              <a:solidFill>
                <a:schemeClr val="bg1"/>
              </a:solidFill>
            </a:endParaRPr>
          </a:p>
        </p:txBody>
      </p:sp>
      <p:sp>
        <p:nvSpPr>
          <p:cNvPr id="17" name="Rectangle 16"/>
          <p:cNvSpPr/>
          <p:nvPr/>
        </p:nvSpPr>
        <p:spPr>
          <a:xfrm>
            <a:off x="762000" y="3686586"/>
            <a:ext cx="3429000" cy="914400"/>
          </a:xfrm>
          <a:prstGeom prst="rect">
            <a:avLst/>
          </a:prstGeom>
          <a:solidFill>
            <a:srgbClr val="E2D6B5"/>
          </a:solidFill>
          <a:ln>
            <a:solidFill>
              <a:srgbClr val="FFC000"/>
            </a:solidFill>
          </a:ln>
          <a:effectLst>
            <a:glow rad="76200">
              <a:srgbClr val="E28C05">
                <a:alpha val="49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ea typeface="ＭＳ Ｐゴシック" pitchFamily="34" charset="-128"/>
              </a:rPr>
              <a:t>Mifepristone </a:t>
            </a:r>
            <a:r>
              <a:rPr lang="en-US" sz="2000" b="1" dirty="0">
                <a:solidFill>
                  <a:schemeClr val="bg1"/>
                </a:solidFill>
                <a:ea typeface="ＭＳ Ｐゴシック" pitchFamily="34" charset="-128"/>
              </a:rPr>
              <a:t>followed by misoprostol</a:t>
            </a:r>
            <a:endParaRPr lang="en-US" sz="2000" b="1" dirty="0">
              <a:solidFill>
                <a:schemeClr val="bg1"/>
              </a:solidFill>
            </a:endParaRPr>
          </a:p>
        </p:txBody>
      </p:sp>
      <p:sp>
        <p:nvSpPr>
          <p:cNvPr id="3" name="Down Arrow 2"/>
          <p:cNvSpPr/>
          <p:nvPr/>
        </p:nvSpPr>
        <p:spPr>
          <a:xfrm>
            <a:off x="2125154" y="4865736"/>
            <a:ext cx="642257" cy="10446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4745343" y="3682768"/>
            <a:ext cx="3564437" cy="914400"/>
          </a:xfrm>
          <a:prstGeom prst="rect">
            <a:avLst/>
          </a:prstGeom>
          <a:solidFill>
            <a:srgbClr val="E2D6B5"/>
          </a:solidFill>
          <a:ln>
            <a:solidFill>
              <a:srgbClr val="FFC000"/>
            </a:solidFill>
          </a:ln>
          <a:effectLst>
            <a:glow rad="76200">
              <a:srgbClr val="E28C05">
                <a:alpha val="49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dirty="0">
                <a:solidFill>
                  <a:schemeClr val="bg1"/>
                </a:solidFill>
              </a:rPr>
              <a:t>Misoprostol alone </a:t>
            </a:r>
            <a:endParaRPr lang="en-US" dirty="0" smtClean="0">
              <a:solidFill>
                <a:schemeClr val="bg1"/>
              </a:solidFill>
            </a:endParaRPr>
          </a:p>
          <a:p>
            <a:pPr algn="ctr">
              <a:defRPr/>
            </a:pPr>
            <a:r>
              <a:rPr lang="en-US" dirty="0" smtClean="0">
                <a:solidFill>
                  <a:schemeClr val="bg1"/>
                </a:solidFill>
              </a:rPr>
              <a:t>when </a:t>
            </a:r>
            <a:r>
              <a:rPr lang="en-US" dirty="0">
                <a:solidFill>
                  <a:schemeClr val="bg1"/>
                </a:solidFill>
              </a:rPr>
              <a:t>mifepristone is unavailable</a:t>
            </a:r>
          </a:p>
        </p:txBody>
      </p:sp>
      <p:cxnSp>
        <p:nvCxnSpPr>
          <p:cNvPr id="5" name="Straight Connector 4"/>
          <p:cNvCxnSpPr>
            <a:stCxn id="16" idx="2"/>
            <a:endCxn id="17" idx="0"/>
          </p:cNvCxnSpPr>
          <p:nvPr/>
        </p:nvCxnSpPr>
        <p:spPr>
          <a:xfrm flipH="1">
            <a:off x="2476500" y="3006755"/>
            <a:ext cx="1967311" cy="679831"/>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16" idx="2"/>
            <a:endCxn id="11" idx="0"/>
          </p:cNvCxnSpPr>
          <p:nvPr/>
        </p:nvCxnSpPr>
        <p:spPr>
          <a:xfrm>
            <a:off x="4443811" y="3006755"/>
            <a:ext cx="2083751" cy="676013"/>
          </a:xfrm>
          <a:prstGeom prst="line">
            <a:avLst/>
          </a:prstGeom>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423773" y="381000"/>
            <a:ext cx="1133649" cy="1133643"/>
          </a:xfrm>
          <a:prstGeom prst="ellipse">
            <a:avLst/>
          </a:prstGeom>
          <a: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l="-17000" r="-17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3" name="Text Box 2"/>
          <p:cNvSpPr txBox="1">
            <a:spLocks noChangeArrowheads="1"/>
          </p:cNvSpPr>
          <p:nvPr/>
        </p:nvSpPr>
        <p:spPr bwMode="auto">
          <a:xfrm>
            <a:off x="273778" y="6248400"/>
            <a:ext cx="8763000" cy="332565"/>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0"/>
              </a:spcBef>
              <a:spcAft>
                <a:spcPts val="1000"/>
              </a:spcAft>
            </a:pPr>
            <a:r>
              <a:rPr lang="en-US" sz="1100" dirty="0" smtClean="0">
                <a:solidFill>
                  <a:srgbClr val="E2D6B5"/>
                </a:solidFill>
                <a:ea typeface="Calibri"/>
                <a:cs typeface="Andalus" pitchFamily="18" charset="-78"/>
              </a:rPr>
              <a:t>Module 2: Clinical Care</a:t>
            </a:r>
            <a:r>
              <a:rPr lang="en-US" sz="1100" dirty="0">
                <a:effectLst/>
                <a:ea typeface="Calibri"/>
                <a:cs typeface="Times New Roman"/>
              </a:rPr>
              <a:t> </a:t>
            </a:r>
          </a:p>
        </p:txBody>
      </p:sp>
    </p:spTree>
    <p:extLst>
      <p:ext uri="{BB962C8B-B14F-4D97-AF65-F5344CB8AC3E}">
        <p14:creationId xmlns:p14="http://schemas.microsoft.com/office/powerpoint/2010/main" val="411084242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409769"/>
            <a:ext cx="7125113" cy="1175147"/>
          </a:xfrm>
        </p:spPr>
        <p:txBody>
          <a:bodyPr/>
          <a:lstStyle/>
          <a:p>
            <a:pPr lvl="0"/>
            <a:r>
              <a:rPr lang="en-US" sz="2800" b="1" dirty="0">
                <a:ea typeface="ＭＳ Ｐゴシック" pitchFamily="34" charset="-128"/>
              </a:rPr>
              <a:t>Medical </a:t>
            </a:r>
            <a:r>
              <a:rPr lang="en-US" sz="2800" b="1" dirty="0" smtClean="0">
                <a:ea typeface="ＭＳ Ｐゴシック" pitchFamily="34" charset="-128"/>
              </a:rPr>
              <a:t>Abortion up to 9 weeks</a:t>
            </a:r>
            <a:br>
              <a:rPr lang="en-US" sz="2800" b="1" dirty="0" smtClean="0">
                <a:ea typeface="ＭＳ Ｐゴシック" pitchFamily="34" charset="-128"/>
              </a:rPr>
            </a:br>
            <a:r>
              <a:rPr lang="en-US" sz="2800" b="1" dirty="0" smtClean="0">
                <a:ea typeface="ＭＳ Ｐゴシック" pitchFamily="34" charset="-128"/>
              </a:rPr>
              <a:t> </a:t>
            </a:r>
            <a:r>
              <a:rPr lang="en-US" sz="2800" b="1" dirty="0">
                <a:ea typeface="ＭＳ Ｐゴシック" pitchFamily="34" charset="-128"/>
              </a:rPr>
              <a:t>Mifepristone </a:t>
            </a:r>
            <a:r>
              <a:rPr lang="en-US" sz="2800" b="1" dirty="0" smtClean="0">
                <a:ea typeface="ＭＳ Ｐゴシック" pitchFamily="34" charset="-128"/>
              </a:rPr>
              <a:t>&amp; </a:t>
            </a:r>
            <a:r>
              <a:rPr lang="en-US" sz="2800" b="1" dirty="0" smtClean="0"/>
              <a:t>Misoprostol</a:t>
            </a:r>
            <a:endParaRPr lang="en-US"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2598075"/>
              </p:ext>
            </p:extLst>
          </p:nvPr>
        </p:nvGraphicFramePr>
        <p:xfrm>
          <a:off x="533400" y="1806574"/>
          <a:ext cx="8077200" cy="45942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 Box 2"/>
          <p:cNvSpPr txBox="1">
            <a:spLocks noChangeArrowheads="1"/>
          </p:cNvSpPr>
          <p:nvPr/>
        </p:nvSpPr>
        <p:spPr bwMode="auto">
          <a:xfrm>
            <a:off x="6400800" y="6324600"/>
            <a:ext cx="3124200" cy="225129"/>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en-US" sz="1100" dirty="0" smtClean="0">
                <a:solidFill>
                  <a:srgbClr val="E2D6B5"/>
                </a:solidFill>
                <a:latin typeface="Calibri"/>
                <a:ea typeface="Calibri"/>
                <a:cs typeface="Times New Roman"/>
              </a:rPr>
              <a:t>Flowchart design: </a:t>
            </a:r>
            <a:r>
              <a:rPr lang="en-US" sz="1100" dirty="0">
                <a:solidFill>
                  <a:srgbClr val="E2D6B5"/>
                </a:solidFill>
                <a:latin typeface="Calibri" pitchFamily="34" charset="0"/>
                <a:ea typeface="ＭＳ Ｐゴシック" pitchFamily="34" charset="-128"/>
                <a:cs typeface="Calibri" pitchFamily="34" charset="0"/>
              </a:rPr>
              <a:t>Nathalie </a:t>
            </a:r>
            <a:r>
              <a:rPr lang="en-US" sz="1100" dirty="0" smtClean="0">
                <a:solidFill>
                  <a:srgbClr val="E2D6B5"/>
                </a:solidFill>
                <a:latin typeface="Calibri" pitchFamily="34" charset="0"/>
                <a:ea typeface="ＭＳ Ｐゴシック" pitchFamily="34" charset="-128"/>
                <a:cs typeface="Calibri" pitchFamily="34" charset="0"/>
              </a:rPr>
              <a:t>Kapp, 2012 </a:t>
            </a:r>
            <a:r>
              <a:rPr lang="en-US" sz="1100" dirty="0">
                <a:solidFill>
                  <a:srgbClr val="E2D6B5"/>
                </a:solidFill>
                <a:effectLst/>
                <a:latin typeface="Calibri" pitchFamily="34" charset="0"/>
                <a:ea typeface="Calibri"/>
                <a:cs typeface="Calibri" pitchFamily="34" charset="0"/>
              </a:rPr>
              <a:t> </a:t>
            </a:r>
          </a:p>
        </p:txBody>
      </p:sp>
      <p:sp>
        <p:nvSpPr>
          <p:cNvPr id="8" name="Oval 7"/>
          <p:cNvSpPr/>
          <p:nvPr/>
        </p:nvSpPr>
        <p:spPr>
          <a:xfrm>
            <a:off x="423773" y="381000"/>
            <a:ext cx="1133649" cy="1133643"/>
          </a:xfrm>
          <a:prstGeom prst="ellipse">
            <a:avLst/>
          </a:prstGeom>
          <a:blipFill>
            <a:blip r:embed="rId8" cstate="print">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a:stretch>
              <a:fillRect l="-17000" r="-17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9" name="Text Box 2"/>
          <p:cNvSpPr txBox="1">
            <a:spLocks noChangeArrowheads="1"/>
          </p:cNvSpPr>
          <p:nvPr/>
        </p:nvSpPr>
        <p:spPr bwMode="auto">
          <a:xfrm>
            <a:off x="273778" y="6248400"/>
            <a:ext cx="8763000" cy="332565"/>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0"/>
              </a:spcBef>
              <a:spcAft>
                <a:spcPts val="1000"/>
              </a:spcAft>
            </a:pPr>
            <a:r>
              <a:rPr lang="en-US" sz="1100" dirty="0" smtClean="0">
                <a:solidFill>
                  <a:srgbClr val="E2D6B5"/>
                </a:solidFill>
                <a:ea typeface="Calibri"/>
                <a:cs typeface="Andalus" pitchFamily="18" charset="-78"/>
              </a:rPr>
              <a:t>Module 2: Clinical Care</a:t>
            </a:r>
            <a:r>
              <a:rPr lang="en-US" sz="1100" dirty="0">
                <a:effectLst/>
                <a:ea typeface="Calibri"/>
                <a:cs typeface="Times New Roman"/>
              </a:rPr>
              <a:t> </a:t>
            </a:r>
          </a:p>
        </p:txBody>
      </p:sp>
    </p:spTree>
    <p:extLst>
      <p:ext uri="{BB962C8B-B14F-4D97-AF65-F5344CB8AC3E}">
        <p14:creationId xmlns:p14="http://schemas.microsoft.com/office/powerpoint/2010/main" val="129080284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1684255008"/>
              </p:ext>
            </p:extLst>
          </p:nvPr>
        </p:nvGraphicFramePr>
        <p:xfrm>
          <a:off x="252007" y="2119890"/>
          <a:ext cx="8676617" cy="448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p:cNvSpPr>
            <a:spLocks noGrp="1"/>
          </p:cNvSpPr>
          <p:nvPr>
            <p:ph type="title"/>
          </p:nvPr>
        </p:nvSpPr>
        <p:spPr>
          <a:xfrm>
            <a:off x="1828800" y="533400"/>
            <a:ext cx="7125113" cy="1168359"/>
          </a:xfrm>
        </p:spPr>
        <p:txBody>
          <a:bodyPr>
            <a:normAutofit/>
          </a:bodyPr>
          <a:lstStyle/>
          <a:p>
            <a:pPr eaLnBrk="1" hangingPunct="1">
              <a:defRPr/>
            </a:pPr>
            <a:r>
              <a:rPr lang="en-US" b="1" dirty="0" smtClean="0">
                <a:ea typeface="ＭＳ Ｐゴシック" pitchFamily="34" charset="-128"/>
              </a:rPr>
              <a:t>Medical Abortion 9-12 weeks</a:t>
            </a:r>
            <a:br>
              <a:rPr lang="en-US" b="1" dirty="0" smtClean="0">
                <a:ea typeface="ＭＳ Ｐゴシック" pitchFamily="34" charset="-128"/>
              </a:rPr>
            </a:br>
            <a:r>
              <a:rPr lang="en-US" b="1" dirty="0" smtClean="0">
                <a:ea typeface="ＭＳ Ｐゴシック" pitchFamily="34" charset="-128"/>
              </a:rPr>
              <a:t> Mifepristone &amp; misoprostol </a:t>
            </a:r>
            <a:endParaRPr lang="en-US" sz="3100" dirty="0" smtClean="0">
              <a:ea typeface="ＭＳ Ｐゴシック" pitchFamily="34" charset="-128"/>
            </a:endParaRPr>
          </a:p>
        </p:txBody>
      </p:sp>
      <p:sp>
        <p:nvSpPr>
          <p:cNvPr id="7" name="Text Box 2"/>
          <p:cNvSpPr txBox="1">
            <a:spLocks noChangeArrowheads="1"/>
          </p:cNvSpPr>
          <p:nvPr/>
        </p:nvSpPr>
        <p:spPr bwMode="auto">
          <a:xfrm>
            <a:off x="6553200" y="6477000"/>
            <a:ext cx="3124200" cy="225129"/>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en-US" sz="1100" dirty="0" smtClean="0">
                <a:solidFill>
                  <a:srgbClr val="E2D6B5"/>
                </a:solidFill>
                <a:latin typeface="Calibri"/>
                <a:ea typeface="Calibri"/>
                <a:cs typeface="Times New Roman"/>
              </a:rPr>
              <a:t>Flowchart design: </a:t>
            </a:r>
            <a:r>
              <a:rPr lang="en-US" sz="1100" dirty="0">
                <a:solidFill>
                  <a:srgbClr val="E2D6B5"/>
                </a:solidFill>
                <a:latin typeface="Calibri" pitchFamily="34" charset="0"/>
                <a:ea typeface="ＭＳ Ｐゴシック" pitchFamily="34" charset="-128"/>
                <a:cs typeface="Calibri" pitchFamily="34" charset="0"/>
              </a:rPr>
              <a:t>Nathalie </a:t>
            </a:r>
            <a:r>
              <a:rPr lang="en-US" sz="1100" dirty="0" smtClean="0">
                <a:solidFill>
                  <a:srgbClr val="E2D6B5"/>
                </a:solidFill>
                <a:latin typeface="Calibri" pitchFamily="34" charset="0"/>
                <a:ea typeface="ＭＳ Ｐゴシック" pitchFamily="34" charset="-128"/>
                <a:cs typeface="Calibri" pitchFamily="34" charset="0"/>
              </a:rPr>
              <a:t>Kapp, 2012 </a:t>
            </a:r>
            <a:r>
              <a:rPr lang="en-US" sz="1100" dirty="0">
                <a:solidFill>
                  <a:srgbClr val="E2D6B5"/>
                </a:solidFill>
                <a:effectLst/>
                <a:latin typeface="Calibri" pitchFamily="34" charset="0"/>
                <a:ea typeface="Calibri"/>
                <a:cs typeface="Calibri" pitchFamily="34" charset="0"/>
              </a:rPr>
              <a:t> </a:t>
            </a:r>
          </a:p>
        </p:txBody>
      </p:sp>
      <p:sp>
        <p:nvSpPr>
          <p:cNvPr id="9" name="Oval 8"/>
          <p:cNvSpPr/>
          <p:nvPr/>
        </p:nvSpPr>
        <p:spPr>
          <a:xfrm>
            <a:off x="423773" y="381000"/>
            <a:ext cx="1133649" cy="1133643"/>
          </a:xfrm>
          <a:prstGeom prst="ellipse">
            <a:avLst/>
          </a:prstGeom>
          <a:blipFill>
            <a:blip r:embed="rId8" cstate="print">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a:stretch>
              <a:fillRect l="-17000" r="-17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0" name="Text Box 2"/>
          <p:cNvSpPr txBox="1">
            <a:spLocks noChangeArrowheads="1"/>
          </p:cNvSpPr>
          <p:nvPr/>
        </p:nvSpPr>
        <p:spPr bwMode="auto">
          <a:xfrm>
            <a:off x="273778" y="6248400"/>
            <a:ext cx="8763000" cy="332565"/>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0"/>
              </a:spcBef>
              <a:spcAft>
                <a:spcPts val="1000"/>
              </a:spcAft>
            </a:pPr>
            <a:r>
              <a:rPr lang="en-US" sz="1100" dirty="0" smtClean="0">
                <a:solidFill>
                  <a:srgbClr val="E2D6B5"/>
                </a:solidFill>
                <a:ea typeface="Calibri"/>
                <a:cs typeface="Andalus" pitchFamily="18" charset="-78"/>
              </a:rPr>
              <a:t>Module 2: Clinical Care</a:t>
            </a:r>
            <a:r>
              <a:rPr lang="en-US" sz="1100" dirty="0">
                <a:effectLst/>
                <a:ea typeface="Calibri"/>
                <a:cs typeface="Times New Roman"/>
              </a:rPr>
              <a:t> </a:t>
            </a:r>
          </a:p>
        </p:txBody>
      </p:sp>
      <p:sp>
        <p:nvSpPr>
          <p:cNvPr id="2" name="Down Arrow 1"/>
          <p:cNvSpPr/>
          <p:nvPr/>
        </p:nvSpPr>
        <p:spPr>
          <a:xfrm>
            <a:off x="5747657" y="4274457"/>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998121" y="5410200"/>
            <a:ext cx="1983704" cy="584775"/>
          </a:xfrm>
          <a:prstGeom prst="rect">
            <a:avLst/>
          </a:prstGeom>
          <a:noFill/>
        </p:spPr>
        <p:txBody>
          <a:bodyPr wrap="square" rtlCol="0">
            <a:spAutoFit/>
          </a:bodyPr>
          <a:lstStyle/>
          <a:p>
            <a:pPr algn="ctr"/>
            <a:r>
              <a:rPr lang="en-US" sz="1600" b="1" dirty="0" smtClean="0">
                <a:solidFill>
                  <a:schemeClr val="bg1"/>
                </a:solidFill>
              </a:rPr>
              <a:t>In a health facility </a:t>
            </a:r>
            <a:endParaRPr lang="en-US" sz="1600" b="1" dirty="0">
              <a:solidFill>
                <a:schemeClr val="bg1"/>
              </a:solidFill>
            </a:endParaRPr>
          </a:p>
        </p:txBody>
      </p:sp>
      <p:pic>
        <p:nvPicPr>
          <p:cNvPr id="2052" name="Picture 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928975" y="5410200"/>
            <a:ext cx="1981200"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651287" y="4648200"/>
            <a:ext cx="536575" cy="761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274255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206018614"/>
              </p:ext>
            </p:extLst>
          </p:nvPr>
        </p:nvGraphicFramePr>
        <p:xfrm>
          <a:off x="233558" y="2034177"/>
          <a:ext cx="8676617" cy="448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p:cNvSpPr>
            <a:spLocks noGrp="1"/>
          </p:cNvSpPr>
          <p:nvPr>
            <p:ph type="title"/>
          </p:nvPr>
        </p:nvSpPr>
        <p:spPr>
          <a:xfrm>
            <a:off x="1828800" y="533400"/>
            <a:ext cx="7315200" cy="1168359"/>
          </a:xfrm>
        </p:spPr>
        <p:txBody>
          <a:bodyPr>
            <a:normAutofit fontScale="90000"/>
          </a:bodyPr>
          <a:lstStyle/>
          <a:p>
            <a:pPr eaLnBrk="1" hangingPunct="1">
              <a:defRPr/>
            </a:pPr>
            <a:r>
              <a:rPr lang="en-US" b="1" dirty="0" smtClean="0">
                <a:ea typeface="ＭＳ Ｐゴシック" pitchFamily="34" charset="-128"/>
              </a:rPr>
              <a:t>Medical Abortion </a:t>
            </a:r>
            <a:br>
              <a:rPr lang="en-US" b="1" dirty="0" smtClean="0">
                <a:ea typeface="ＭＳ Ｐゴシック" pitchFamily="34" charset="-128"/>
              </a:rPr>
            </a:br>
            <a:r>
              <a:rPr lang="en-US" b="1" dirty="0" smtClean="0">
                <a:ea typeface="ＭＳ Ｐゴシック" pitchFamily="34" charset="-128"/>
              </a:rPr>
              <a:t>over 12 weeks up to 24</a:t>
            </a:r>
            <a:r>
              <a:rPr lang="en-US" b="1" dirty="0">
                <a:ea typeface="ＭＳ Ｐゴシック" pitchFamily="34" charset="-128"/>
              </a:rPr>
              <a:t> </a:t>
            </a:r>
            <a:r>
              <a:rPr lang="en-US" b="1" dirty="0" smtClean="0">
                <a:ea typeface="ＭＳ Ｐゴシック" pitchFamily="34" charset="-128"/>
              </a:rPr>
              <a:t>weeks</a:t>
            </a:r>
            <a:br>
              <a:rPr lang="en-US" b="1" dirty="0" smtClean="0">
                <a:ea typeface="ＭＳ Ｐゴシック" pitchFamily="34" charset="-128"/>
              </a:rPr>
            </a:br>
            <a:r>
              <a:rPr lang="en-US" b="1" dirty="0" smtClean="0">
                <a:ea typeface="ＭＳ Ｐゴシック" pitchFamily="34" charset="-128"/>
              </a:rPr>
              <a:t> Mifepristone &amp; misoprostol </a:t>
            </a:r>
            <a:endParaRPr lang="en-US" sz="3100" dirty="0" smtClean="0">
              <a:ea typeface="ＭＳ Ｐゴシック" pitchFamily="34" charset="-128"/>
            </a:endParaRPr>
          </a:p>
        </p:txBody>
      </p:sp>
      <p:sp>
        <p:nvSpPr>
          <p:cNvPr id="7" name="Text Box 2"/>
          <p:cNvSpPr txBox="1">
            <a:spLocks noChangeArrowheads="1"/>
          </p:cNvSpPr>
          <p:nvPr/>
        </p:nvSpPr>
        <p:spPr bwMode="auto">
          <a:xfrm>
            <a:off x="6553200" y="6477000"/>
            <a:ext cx="3124200" cy="225129"/>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en-US" sz="1100" dirty="0" smtClean="0">
                <a:solidFill>
                  <a:srgbClr val="E2D6B5"/>
                </a:solidFill>
                <a:latin typeface="Calibri"/>
                <a:ea typeface="Calibri"/>
                <a:cs typeface="Times New Roman"/>
              </a:rPr>
              <a:t>Flowchart design: </a:t>
            </a:r>
            <a:r>
              <a:rPr lang="en-US" sz="1100" dirty="0">
                <a:solidFill>
                  <a:srgbClr val="E2D6B5"/>
                </a:solidFill>
                <a:latin typeface="Calibri" pitchFamily="34" charset="0"/>
                <a:ea typeface="ＭＳ Ｐゴシック" pitchFamily="34" charset="-128"/>
                <a:cs typeface="Calibri" pitchFamily="34" charset="0"/>
              </a:rPr>
              <a:t>Nathalie </a:t>
            </a:r>
            <a:r>
              <a:rPr lang="en-US" sz="1100" dirty="0" smtClean="0">
                <a:solidFill>
                  <a:srgbClr val="E2D6B5"/>
                </a:solidFill>
                <a:latin typeface="Calibri" pitchFamily="34" charset="0"/>
                <a:ea typeface="ＭＳ Ｐゴシック" pitchFamily="34" charset="-128"/>
                <a:cs typeface="Calibri" pitchFamily="34" charset="0"/>
              </a:rPr>
              <a:t>Kapp, 2012 </a:t>
            </a:r>
            <a:r>
              <a:rPr lang="en-US" sz="1100" dirty="0">
                <a:solidFill>
                  <a:srgbClr val="E2D6B5"/>
                </a:solidFill>
                <a:effectLst/>
                <a:latin typeface="Calibri" pitchFamily="34" charset="0"/>
                <a:ea typeface="Calibri"/>
                <a:cs typeface="Calibri" pitchFamily="34" charset="0"/>
              </a:rPr>
              <a:t> </a:t>
            </a:r>
          </a:p>
        </p:txBody>
      </p:sp>
      <p:sp>
        <p:nvSpPr>
          <p:cNvPr id="9" name="Oval 8"/>
          <p:cNvSpPr/>
          <p:nvPr/>
        </p:nvSpPr>
        <p:spPr>
          <a:xfrm>
            <a:off x="423773" y="381000"/>
            <a:ext cx="1133649" cy="1133643"/>
          </a:xfrm>
          <a:prstGeom prst="ellipse">
            <a:avLst/>
          </a:prstGeom>
          <a:blipFill>
            <a:blip r:embed="rId8" cstate="print">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a:stretch>
              <a:fillRect l="-17000" r="-17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0" name="Text Box 2"/>
          <p:cNvSpPr txBox="1">
            <a:spLocks noChangeArrowheads="1"/>
          </p:cNvSpPr>
          <p:nvPr/>
        </p:nvSpPr>
        <p:spPr bwMode="auto">
          <a:xfrm>
            <a:off x="273778" y="6248400"/>
            <a:ext cx="8763000" cy="332565"/>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0"/>
              </a:spcBef>
              <a:spcAft>
                <a:spcPts val="1000"/>
              </a:spcAft>
            </a:pPr>
            <a:r>
              <a:rPr lang="en-US" sz="1100" dirty="0" smtClean="0">
                <a:solidFill>
                  <a:srgbClr val="E2D6B5"/>
                </a:solidFill>
                <a:ea typeface="Calibri"/>
                <a:cs typeface="Andalus" pitchFamily="18" charset="-78"/>
              </a:rPr>
              <a:t>Module 2: Clinical Care</a:t>
            </a:r>
            <a:r>
              <a:rPr lang="en-US" sz="1100" dirty="0">
                <a:effectLst/>
                <a:ea typeface="Calibri"/>
                <a:cs typeface="Times New Roman"/>
              </a:rPr>
              <a:t> </a:t>
            </a:r>
          </a:p>
        </p:txBody>
      </p:sp>
      <p:sp>
        <p:nvSpPr>
          <p:cNvPr id="2" name="Down Arrow 1"/>
          <p:cNvSpPr/>
          <p:nvPr/>
        </p:nvSpPr>
        <p:spPr>
          <a:xfrm>
            <a:off x="5747657" y="4274457"/>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998121" y="5410200"/>
            <a:ext cx="1983704" cy="584775"/>
          </a:xfrm>
          <a:prstGeom prst="rect">
            <a:avLst/>
          </a:prstGeom>
          <a:noFill/>
        </p:spPr>
        <p:txBody>
          <a:bodyPr wrap="square" rtlCol="0">
            <a:spAutoFit/>
          </a:bodyPr>
          <a:lstStyle/>
          <a:p>
            <a:pPr algn="ctr"/>
            <a:r>
              <a:rPr lang="en-US" sz="1600" b="1" dirty="0" smtClean="0">
                <a:solidFill>
                  <a:schemeClr val="bg1"/>
                </a:solidFill>
              </a:rPr>
              <a:t>In a health facility </a:t>
            </a:r>
            <a:endParaRPr lang="en-US" sz="1600" b="1" dirty="0">
              <a:solidFill>
                <a:schemeClr val="bg1"/>
              </a:solidFill>
            </a:endParaRPr>
          </a:p>
        </p:txBody>
      </p:sp>
      <p:pic>
        <p:nvPicPr>
          <p:cNvPr id="2052" name="Picture 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928975" y="5410200"/>
            <a:ext cx="1981200"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651287" y="4648200"/>
            <a:ext cx="536575" cy="761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220628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p:cNvSpPr/>
          <p:nvPr/>
        </p:nvSpPr>
        <p:spPr>
          <a:xfrm>
            <a:off x="1754030" y="728260"/>
            <a:ext cx="6553200" cy="624199"/>
          </a:xfrm>
          <a:custGeom>
            <a:avLst/>
            <a:gdLst>
              <a:gd name="connsiteX0" fmla="*/ 0 w 5589438"/>
              <a:gd name="connsiteY0" fmla="*/ 0 h 833105"/>
              <a:gd name="connsiteX1" fmla="*/ 5589438 w 5589438"/>
              <a:gd name="connsiteY1" fmla="*/ 0 h 833105"/>
              <a:gd name="connsiteX2" fmla="*/ 5589438 w 5589438"/>
              <a:gd name="connsiteY2" fmla="*/ 833105 h 833105"/>
              <a:gd name="connsiteX3" fmla="*/ 0 w 5589438"/>
              <a:gd name="connsiteY3" fmla="*/ 833105 h 833105"/>
              <a:gd name="connsiteX4" fmla="*/ 0 w 5589438"/>
              <a:gd name="connsiteY4" fmla="*/ 0 h 833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9438" h="833105">
                <a:moveTo>
                  <a:pt x="0" y="0"/>
                </a:moveTo>
                <a:lnTo>
                  <a:pt x="5589438" y="0"/>
                </a:lnTo>
                <a:lnTo>
                  <a:pt x="5589438" y="833105"/>
                </a:lnTo>
                <a:lnTo>
                  <a:pt x="0" y="83310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0480" tIns="30480" rIns="30480" bIns="30480" numCol="1" spcCol="1270" anchor="ctr" anchorCtr="0">
            <a:noAutofit/>
          </a:bodyPr>
          <a:lstStyle/>
          <a:p>
            <a:pPr defTabSz="1066800">
              <a:lnSpc>
                <a:spcPct val="90000"/>
              </a:lnSpc>
              <a:spcBef>
                <a:spcPct val="0"/>
              </a:spcBef>
              <a:spcAft>
                <a:spcPct val="10000"/>
              </a:spcAft>
            </a:pPr>
            <a:r>
              <a:rPr lang="en-US" sz="3200" b="1" dirty="0" smtClean="0">
                <a:solidFill>
                  <a:schemeClr val="tx1"/>
                </a:solidFill>
              </a:rPr>
              <a:t>Clinical recommendations</a:t>
            </a:r>
            <a:endParaRPr lang="en-US" sz="3200" b="1" dirty="0">
              <a:solidFill>
                <a:schemeClr val="tx1"/>
              </a:solidFill>
            </a:endParaRPr>
          </a:p>
          <a:p>
            <a:pPr lvl="0" algn="l" defTabSz="1066800">
              <a:lnSpc>
                <a:spcPct val="90000"/>
              </a:lnSpc>
              <a:spcBef>
                <a:spcPct val="0"/>
              </a:spcBef>
              <a:spcAft>
                <a:spcPct val="10000"/>
              </a:spcAft>
            </a:pPr>
            <a:endParaRPr lang="en-US" sz="2400" dirty="0">
              <a:solidFill>
                <a:srgbClr val="E2D6B5"/>
              </a:solidFill>
            </a:endParaRPr>
          </a:p>
        </p:txBody>
      </p:sp>
      <p:sp>
        <p:nvSpPr>
          <p:cNvPr id="18" name="Freeform 17"/>
          <p:cNvSpPr/>
          <p:nvPr/>
        </p:nvSpPr>
        <p:spPr>
          <a:xfrm>
            <a:off x="1147676" y="2518184"/>
            <a:ext cx="5379886" cy="3352800"/>
          </a:xfrm>
          <a:custGeom>
            <a:avLst/>
            <a:gdLst>
              <a:gd name="connsiteX0" fmla="*/ 0 w 4470161"/>
              <a:gd name="connsiteY0" fmla="*/ 0 h 683814"/>
              <a:gd name="connsiteX1" fmla="*/ 4470161 w 4470161"/>
              <a:gd name="connsiteY1" fmla="*/ 0 h 683814"/>
              <a:gd name="connsiteX2" fmla="*/ 4470161 w 4470161"/>
              <a:gd name="connsiteY2" fmla="*/ 683814 h 683814"/>
              <a:gd name="connsiteX3" fmla="*/ 0 w 4470161"/>
              <a:gd name="connsiteY3" fmla="*/ 683814 h 683814"/>
              <a:gd name="connsiteX4" fmla="*/ 0 w 4470161"/>
              <a:gd name="connsiteY4" fmla="*/ 0 h 683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0161" h="683814">
                <a:moveTo>
                  <a:pt x="0" y="0"/>
                </a:moveTo>
                <a:lnTo>
                  <a:pt x="4470161" y="0"/>
                </a:lnTo>
                <a:lnTo>
                  <a:pt x="4470161" y="683814"/>
                </a:lnTo>
                <a:lnTo>
                  <a:pt x="0" y="6838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0480" tIns="30480" rIns="30480" bIns="30480" numCol="1" spcCol="1270" anchor="ctr" anchorCtr="0">
            <a:noAutofit/>
          </a:bodyPr>
          <a:lstStyle/>
          <a:p>
            <a:pPr lvl="0" algn="l" defTabSz="1066800">
              <a:lnSpc>
                <a:spcPct val="90000"/>
              </a:lnSpc>
              <a:spcBef>
                <a:spcPct val="0"/>
              </a:spcBef>
              <a:spcAft>
                <a:spcPct val="10000"/>
              </a:spcAft>
            </a:pPr>
            <a:endParaRPr lang="en-US" sz="2400" kern="1200" dirty="0">
              <a:solidFill>
                <a:srgbClr val="E2D6B5"/>
              </a:solidFill>
            </a:endParaRPr>
          </a:p>
        </p:txBody>
      </p:sp>
      <p:sp>
        <p:nvSpPr>
          <p:cNvPr id="16" name="Rectangle 15"/>
          <p:cNvSpPr/>
          <p:nvPr/>
        </p:nvSpPr>
        <p:spPr>
          <a:xfrm>
            <a:off x="2784695" y="2044183"/>
            <a:ext cx="3352800" cy="914400"/>
          </a:xfrm>
          <a:prstGeom prst="rect">
            <a:avLst/>
          </a:prstGeom>
          <a:solidFill>
            <a:srgbClr val="E2D6B5"/>
          </a:solidFill>
          <a:ln>
            <a:solidFill>
              <a:srgbClr val="FFC000"/>
            </a:solidFill>
          </a:ln>
          <a:effectLst>
            <a:glow rad="76200">
              <a:srgbClr val="E28C05">
                <a:alpha val="49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rPr>
              <a:t>Medical Abortion</a:t>
            </a:r>
            <a:endParaRPr lang="en-US" sz="2400" b="1" dirty="0">
              <a:solidFill>
                <a:schemeClr val="bg1"/>
              </a:solidFill>
            </a:endParaRPr>
          </a:p>
        </p:txBody>
      </p:sp>
      <p:sp>
        <p:nvSpPr>
          <p:cNvPr id="17" name="Rectangle 16"/>
          <p:cNvSpPr/>
          <p:nvPr/>
        </p:nvSpPr>
        <p:spPr>
          <a:xfrm>
            <a:off x="762000" y="3670190"/>
            <a:ext cx="3429000" cy="914400"/>
          </a:xfrm>
          <a:prstGeom prst="rect">
            <a:avLst/>
          </a:prstGeom>
          <a:solidFill>
            <a:srgbClr val="E2D6B5"/>
          </a:solidFill>
          <a:ln>
            <a:solidFill>
              <a:srgbClr val="FFC000"/>
            </a:solidFill>
          </a:ln>
          <a:effectLst>
            <a:glow rad="76200">
              <a:srgbClr val="E28C05">
                <a:alpha val="49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ea typeface="ＭＳ Ｐゴシック" pitchFamily="34" charset="-128"/>
              </a:rPr>
              <a:t>Mifepristone </a:t>
            </a:r>
            <a:r>
              <a:rPr lang="en-US" sz="2000" dirty="0">
                <a:solidFill>
                  <a:schemeClr val="bg1"/>
                </a:solidFill>
                <a:ea typeface="ＭＳ Ｐゴシック" pitchFamily="34" charset="-128"/>
              </a:rPr>
              <a:t>followed by misoprostol</a:t>
            </a:r>
            <a:endParaRPr lang="en-US" sz="2000" b="1" dirty="0">
              <a:solidFill>
                <a:schemeClr val="bg1"/>
              </a:solidFill>
            </a:endParaRPr>
          </a:p>
        </p:txBody>
      </p:sp>
      <p:sp>
        <p:nvSpPr>
          <p:cNvPr id="3" name="Down Arrow 2"/>
          <p:cNvSpPr/>
          <p:nvPr/>
        </p:nvSpPr>
        <p:spPr>
          <a:xfrm>
            <a:off x="6206433" y="4826318"/>
            <a:ext cx="642257" cy="10446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4724400" y="3657600"/>
            <a:ext cx="3564437" cy="914400"/>
          </a:xfrm>
          <a:prstGeom prst="rect">
            <a:avLst/>
          </a:prstGeom>
          <a:solidFill>
            <a:srgbClr val="E2D6B5"/>
          </a:solidFill>
          <a:ln>
            <a:solidFill>
              <a:srgbClr val="FFC000"/>
            </a:solidFill>
          </a:ln>
          <a:effectLst>
            <a:glow rad="76200">
              <a:srgbClr val="E28C05">
                <a:alpha val="49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b="1" dirty="0">
                <a:solidFill>
                  <a:schemeClr val="bg1"/>
                </a:solidFill>
              </a:rPr>
              <a:t>Misoprostol alone </a:t>
            </a:r>
            <a:r>
              <a:rPr lang="en-US" b="1" dirty="0" smtClean="0">
                <a:solidFill>
                  <a:schemeClr val="bg1"/>
                </a:solidFill>
              </a:rPr>
              <a:t>when mifepristone </a:t>
            </a:r>
            <a:r>
              <a:rPr lang="en-US" b="1" dirty="0">
                <a:solidFill>
                  <a:schemeClr val="bg1"/>
                </a:solidFill>
              </a:rPr>
              <a:t>is unavailable</a:t>
            </a:r>
          </a:p>
        </p:txBody>
      </p:sp>
      <p:cxnSp>
        <p:nvCxnSpPr>
          <p:cNvPr id="5" name="Straight Connector 4"/>
          <p:cNvCxnSpPr>
            <a:stCxn id="16" idx="2"/>
            <a:endCxn id="17" idx="0"/>
          </p:cNvCxnSpPr>
          <p:nvPr/>
        </p:nvCxnSpPr>
        <p:spPr>
          <a:xfrm flipH="1">
            <a:off x="2476500" y="2958583"/>
            <a:ext cx="1984595" cy="711607"/>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16" idx="2"/>
            <a:endCxn id="11" idx="0"/>
          </p:cNvCxnSpPr>
          <p:nvPr/>
        </p:nvCxnSpPr>
        <p:spPr>
          <a:xfrm>
            <a:off x="4461095" y="2958583"/>
            <a:ext cx="2045524" cy="699017"/>
          </a:xfrm>
          <a:prstGeom prst="line">
            <a:avLst/>
          </a:prstGeom>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423773" y="381000"/>
            <a:ext cx="1133649" cy="1133643"/>
          </a:xfrm>
          <a:prstGeom prst="ellipse">
            <a:avLst/>
          </a:prstGeom>
          <a: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l="-17000" r="-17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3" name="Text Box 2"/>
          <p:cNvSpPr txBox="1">
            <a:spLocks noChangeArrowheads="1"/>
          </p:cNvSpPr>
          <p:nvPr/>
        </p:nvSpPr>
        <p:spPr bwMode="auto">
          <a:xfrm>
            <a:off x="273778" y="6248400"/>
            <a:ext cx="8763000" cy="332565"/>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0"/>
              </a:spcBef>
              <a:spcAft>
                <a:spcPts val="1000"/>
              </a:spcAft>
            </a:pPr>
            <a:r>
              <a:rPr lang="en-US" sz="1100" dirty="0" smtClean="0">
                <a:solidFill>
                  <a:srgbClr val="E2D6B5"/>
                </a:solidFill>
                <a:ea typeface="Calibri"/>
                <a:cs typeface="Andalus" pitchFamily="18" charset="-78"/>
              </a:rPr>
              <a:t>Module 2: Clinical Care</a:t>
            </a:r>
            <a:r>
              <a:rPr lang="en-US" sz="1100" dirty="0">
                <a:effectLst/>
                <a:ea typeface="Calibri"/>
                <a:cs typeface="Times New Roman"/>
              </a:rPr>
              <a:t> </a:t>
            </a:r>
          </a:p>
        </p:txBody>
      </p:sp>
    </p:spTree>
    <p:extLst>
      <p:ext uri="{BB962C8B-B14F-4D97-AF65-F5344CB8AC3E}">
        <p14:creationId xmlns:p14="http://schemas.microsoft.com/office/powerpoint/2010/main" val="165141360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3683425247"/>
              </p:ext>
            </p:extLst>
          </p:nvPr>
        </p:nvGraphicFramePr>
        <p:xfrm>
          <a:off x="762000" y="1752600"/>
          <a:ext cx="7876517" cy="448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p:cNvSpPr>
            <a:spLocks noGrp="1"/>
          </p:cNvSpPr>
          <p:nvPr>
            <p:ph type="title"/>
          </p:nvPr>
        </p:nvSpPr>
        <p:spPr>
          <a:xfrm>
            <a:off x="1828800" y="533400"/>
            <a:ext cx="7125113" cy="1168359"/>
          </a:xfrm>
        </p:spPr>
        <p:txBody>
          <a:bodyPr>
            <a:normAutofit fontScale="90000"/>
          </a:bodyPr>
          <a:lstStyle/>
          <a:p>
            <a:pPr eaLnBrk="1" hangingPunct="1">
              <a:defRPr/>
            </a:pPr>
            <a:r>
              <a:rPr lang="en-US" b="1" dirty="0" smtClean="0">
                <a:ea typeface="ＭＳ Ｐゴシック" pitchFamily="34" charset="-128"/>
              </a:rPr>
              <a:t>Medical Abortion up to 12 weeks</a:t>
            </a:r>
            <a:br>
              <a:rPr lang="en-US" b="1" dirty="0" smtClean="0">
                <a:ea typeface="ＭＳ Ｐゴシック" pitchFamily="34" charset="-128"/>
              </a:rPr>
            </a:br>
            <a:r>
              <a:rPr lang="en-US" b="1" dirty="0" smtClean="0">
                <a:ea typeface="ＭＳ Ｐゴシック" pitchFamily="34" charset="-128"/>
              </a:rPr>
              <a:t> Misoprostol Alone </a:t>
            </a:r>
            <a:endParaRPr lang="en-US" sz="3100" dirty="0" smtClean="0">
              <a:ea typeface="ＭＳ Ｐゴシック" pitchFamily="34" charset="-128"/>
            </a:endParaRPr>
          </a:p>
        </p:txBody>
      </p:sp>
      <p:sp>
        <p:nvSpPr>
          <p:cNvPr id="7" name="Text Box 2"/>
          <p:cNvSpPr txBox="1">
            <a:spLocks noChangeArrowheads="1"/>
          </p:cNvSpPr>
          <p:nvPr/>
        </p:nvSpPr>
        <p:spPr bwMode="auto">
          <a:xfrm>
            <a:off x="6553200" y="6477000"/>
            <a:ext cx="3124200" cy="225129"/>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en-US" sz="1100" dirty="0" smtClean="0">
                <a:solidFill>
                  <a:srgbClr val="E2D6B5"/>
                </a:solidFill>
                <a:latin typeface="Calibri"/>
                <a:ea typeface="Calibri"/>
                <a:cs typeface="Times New Roman"/>
              </a:rPr>
              <a:t>Flowchart design: </a:t>
            </a:r>
            <a:r>
              <a:rPr lang="en-US" sz="1100" dirty="0">
                <a:solidFill>
                  <a:srgbClr val="E2D6B5"/>
                </a:solidFill>
                <a:latin typeface="Calibri" pitchFamily="34" charset="0"/>
                <a:ea typeface="ＭＳ Ｐゴシック" pitchFamily="34" charset="-128"/>
                <a:cs typeface="Calibri" pitchFamily="34" charset="0"/>
              </a:rPr>
              <a:t>Nathalie </a:t>
            </a:r>
            <a:r>
              <a:rPr lang="en-US" sz="1100" dirty="0" smtClean="0">
                <a:solidFill>
                  <a:srgbClr val="E2D6B5"/>
                </a:solidFill>
                <a:latin typeface="Calibri" pitchFamily="34" charset="0"/>
                <a:ea typeface="ＭＳ Ｐゴシック" pitchFamily="34" charset="-128"/>
                <a:cs typeface="Calibri" pitchFamily="34" charset="0"/>
              </a:rPr>
              <a:t>Kapp, 2012 </a:t>
            </a:r>
            <a:r>
              <a:rPr lang="en-US" sz="1100" dirty="0">
                <a:solidFill>
                  <a:srgbClr val="E2D6B5"/>
                </a:solidFill>
                <a:effectLst/>
                <a:latin typeface="Calibri" pitchFamily="34" charset="0"/>
                <a:ea typeface="Calibri"/>
                <a:cs typeface="Calibri" pitchFamily="34" charset="0"/>
              </a:rPr>
              <a:t> </a:t>
            </a:r>
          </a:p>
        </p:txBody>
      </p:sp>
      <p:sp>
        <p:nvSpPr>
          <p:cNvPr id="9" name="Oval 8"/>
          <p:cNvSpPr/>
          <p:nvPr/>
        </p:nvSpPr>
        <p:spPr>
          <a:xfrm>
            <a:off x="423773" y="381000"/>
            <a:ext cx="1133649" cy="1133643"/>
          </a:xfrm>
          <a:prstGeom prst="ellipse">
            <a:avLst/>
          </a:prstGeom>
          <a:blipFill>
            <a:blip r:embed="rId8" cstate="print">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a:stretch>
              <a:fillRect l="-17000" r="-17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0" name="Text Box 2"/>
          <p:cNvSpPr txBox="1">
            <a:spLocks noChangeArrowheads="1"/>
          </p:cNvSpPr>
          <p:nvPr/>
        </p:nvSpPr>
        <p:spPr bwMode="auto">
          <a:xfrm>
            <a:off x="273778" y="6248400"/>
            <a:ext cx="8763000" cy="332565"/>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0"/>
              </a:spcBef>
              <a:spcAft>
                <a:spcPts val="1000"/>
              </a:spcAft>
            </a:pPr>
            <a:r>
              <a:rPr lang="en-US" sz="1100" dirty="0" smtClean="0">
                <a:solidFill>
                  <a:srgbClr val="E2D6B5"/>
                </a:solidFill>
                <a:ea typeface="Calibri"/>
                <a:cs typeface="Andalus" pitchFamily="18" charset="-78"/>
              </a:rPr>
              <a:t>Module 2: Clinical Care</a:t>
            </a:r>
            <a:r>
              <a:rPr lang="en-US" sz="1100" dirty="0">
                <a:effectLst/>
                <a:ea typeface="Calibri"/>
                <a:cs typeface="Times New Roman"/>
              </a:rPr>
              <a:t> </a:t>
            </a:r>
          </a:p>
        </p:txBody>
      </p:sp>
    </p:spTree>
    <p:extLst>
      <p:ext uri="{BB962C8B-B14F-4D97-AF65-F5344CB8AC3E}">
        <p14:creationId xmlns:p14="http://schemas.microsoft.com/office/powerpoint/2010/main" val="27518952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8190" y="828124"/>
            <a:ext cx="5974080" cy="695876"/>
          </a:xfrm>
        </p:spPr>
        <p:txBody>
          <a:bodyPr/>
          <a:lstStyle/>
          <a:p>
            <a:r>
              <a:rPr lang="en-US" b="1" dirty="0"/>
              <a:t>Method of </a:t>
            </a:r>
            <a:r>
              <a:rPr lang="en-US" b="1" dirty="0" smtClean="0"/>
              <a:t>development</a:t>
            </a:r>
            <a:endParaRPr lang="en-US" b="1" dirty="0"/>
          </a:p>
        </p:txBody>
      </p:sp>
      <p:sp>
        <p:nvSpPr>
          <p:cNvPr id="4" name="Text Box 2"/>
          <p:cNvSpPr txBox="1">
            <a:spLocks noChangeArrowheads="1"/>
          </p:cNvSpPr>
          <p:nvPr/>
        </p:nvSpPr>
        <p:spPr bwMode="auto">
          <a:xfrm>
            <a:off x="152400" y="6421623"/>
            <a:ext cx="3124200" cy="290918"/>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0"/>
              </a:spcBef>
              <a:spcAft>
                <a:spcPts val="1000"/>
              </a:spcAft>
            </a:pPr>
            <a:r>
              <a:rPr lang="en-US" sz="1100" dirty="0" smtClean="0">
                <a:solidFill>
                  <a:srgbClr val="E2D6B5"/>
                </a:solidFill>
                <a:ea typeface="Calibri"/>
                <a:cs typeface="Andalus" pitchFamily="18" charset="-78"/>
              </a:rPr>
              <a:t>Introduction</a:t>
            </a:r>
            <a:r>
              <a:rPr lang="en-US" sz="1100" dirty="0" smtClean="0">
                <a:solidFill>
                  <a:srgbClr val="C4C659"/>
                </a:solidFill>
                <a:ea typeface="Calibri"/>
                <a:cs typeface="Andalus" pitchFamily="18" charset="-78"/>
              </a:rPr>
              <a:t> </a:t>
            </a:r>
            <a:endParaRPr lang="en-US" sz="1100" dirty="0">
              <a:solidFill>
                <a:srgbClr val="C4C659"/>
              </a:solidFill>
              <a:effectLst/>
              <a:ea typeface="Calibri"/>
              <a:cs typeface="Andalus" pitchFamily="18" charset="-78"/>
            </a:endParaRPr>
          </a:p>
          <a:p>
            <a:pPr marL="0" marR="0">
              <a:lnSpc>
                <a:spcPct val="115000"/>
              </a:lnSpc>
              <a:spcBef>
                <a:spcPts val="0"/>
              </a:spcBef>
              <a:spcAft>
                <a:spcPts val="1000"/>
              </a:spcAft>
            </a:pPr>
            <a:r>
              <a:rPr lang="en-US" sz="1100" dirty="0">
                <a:effectLst/>
                <a:latin typeface="Calibri"/>
                <a:ea typeface="Calibri"/>
                <a:cs typeface="Times New Roman"/>
              </a:rPr>
              <a:t> </a:t>
            </a:r>
          </a:p>
        </p:txBody>
      </p:sp>
      <p:sp>
        <p:nvSpPr>
          <p:cNvPr id="3" name="Content Placeholder 2"/>
          <p:cNvSpPr>
            <a:spLocks noGrp="1"/>
          </p:cNvSpPr>
          <p:nvPr>
            <p:ph idx="1"/>
          </p:nvPr>
        </p:nvSpPr>
        <p:spPr>
          <a:xfrm>
            <a:off x="914400" y="2575560"/>
            <a:ext cx="7926154" cy="3565497"/>
          </a:xfrm>
        </p:spPr>
        <p:txBody>
          <a:bodyPr>
            <a:normAutofit/>
          </a:bodyPr>
          <a:lstStyle/>
          <a:p>
            <a:pPr>
              <a:buClr>
                <a:schemeClr val="tx1"/>
              </a:buClr>
              <a:buSzPct val="130000"/>
              <a:buFont typeface="Arial" pitchFamily="34" charset="0"/>
              <a:buChar char="•"/>
            </a:pPr>
            <a:r>
              <a:rPr lang="en-US" sz="3000" dirty="0" smtClean="0"/>
              <a:t>Literature review </a:t>
            </a:r>
          </a:p>
          <a:p>
            <a:pPr>
              <a:buClr>
                <a:srgbClr val="E2D6B5"/>
              </a:buClr>
              <a:buSzPct val="120000"/>
              <a:buFont typeface="Arial" pitchFamily="34" charset="0"/>
              <a:buChar char="•"/>
            </a:pPr>
            <a:endParaRPr lang="en-US" sz="1000" dirty="0" smtClean="0"/>
          </a:p>
          <a:p>
            <a:pPr>
              <a:buClr>
                <a:schemeClr val="tx1"/>
              </a:buClr>
              <a:buSzPct val="130000"/>
              <a:buFont typeface="Arial" pitchFamily="34" charset="0"/>
              <a:buChar char="•"/>
            </a:pPr>
            <a:r>
              <a:rPr lang="en-US" sz="2800" dirty="0" smtClean="0"/>
              <a:t>Cochrane and other systematic </a:t>
            </a:r>
            <a:r>
              <a:rPr lang="en-US" sz="2800" dirty="0"/>
              <a:t>reviews </a:t>
            </a:r>
            <a:endParaRPr lang="en-US" sz="2800" dirty="0" smtClean="0"/>
          </a:p>
          <a:p>
            <a:pPr>
              <a:buClr>
                <a:schemeClr val="tx1"/>
              </a:buClr>
              <a:buSzPct val="130000"/>
              <a:buFont typeface="Arial" pitchFamily="34" charset="0"/>
              <a:buChar char="•"/>
            </a:pPr>
            <a:endParaRPr lang="en-US" sz="1000" dirty="0" smtClean="0"/>
          </a:p>
          <a:p>
            <a:pPr>
              <a:buClr>
                <a:schemeClr val="tx1"/>
              </a:buClr>
              <a:buSzPct val="130000"/>
              <a:buFont typeface="Arial" pitchFamily="34" charset="0"/>
              <a:buChar char="•"/>
            </a:pPr>
            <a:r>
              <a:rPr lang="en-US" sz="3000" dirty="0" smtClean="0"/>
              <a:t>GRADE system</a:t>
            </a:r>
            <a:endParaRPr lang="en-US" sz="3000" dirty="0"/>
          </a:p>
        </p:txBody>
      </p:sp>
      <p:pic>
        <p:nvPicPr>
          <p:cNvPr id="6" name="Picture Placeholder 8"/>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l="3468" r="3468" b="17015"/>
          <a:stretch/>
        </p:blipFill>
        <p:spPr>
          <a:xfrm>
            <a:off x="459258" y="472440"/>
            <a:ext cx="2132213" cy="2103120"/>
          </a:xfrm>
          <a:prstGeom prst="ellipse">
            <a:avLst/>
          </a:prstGeom>
          <a:ln w="12700">
            <a:solidFill>
              <a:schemeClr val="tx2">
                <a:lumMod val="75000"/>
              </a:schemeClr>
            </a:solidFill>
          </a:ln>
          <a:effectLst>
            <a:glow rad="38100">
              <a:srgbClr val="FCCD80">
                <a:alpha val="85000"/>
              </a:srgbClr>
            </a:glow>
          </a:effectLst>
        </p:spPr>
      </p:pic>
    </p:spTree>
    <p:extLst>
      <p:ext uri="{BB962C8B-B14F-4D97-AF65-F5344CB8AC3E}">
        <p14:creationId xmlns:p14="http://schemas.microsoft.com/office/powerpoint/2010/main" val="132594458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1364084" y="673490"/>
            <a:ext cx="7570366" cy="609600"/>
          </a:xfrm>
        </p:spPr>
        <p:txBody>
          <a:bodyPr/>
          <a:lstStyle/>
          <a:p>
            <a:pPr marL="457200" lvl="0" indent="-457200"/>
            <a:r>
              <a:rPr lang="en-US" sz="2800" b="1" dirty="0" smtClean="0">
                <a:solidFill>
                  <a:srgbClr val="0054A0"/>
                </a:solidFill>
              </a:rPr>
              <a:t> </a:t>
            </a:r>
            <a:r>
              <a:rPr lang="en-US" b="1" dirty="0" smtClean="0"/>
              <a:t/>
            </a:r>
            <a:br>
              <a:rPr lang="en-US" b="1" dirty="0" smtClean="0"/>
            </a:br>
            <a:r>
              <a:rPr lang="en-US" b="1" dirty="0" smtClean="0"/>
              <a:t>Managing complications</a:t>
            </a:r>
            <a:r>
              <a:rPr lang="en-US" dirty="0" smtClean="0"/>
              <a:t/>
            </a:r>
            <a:br>
              <a:rPr lang="en-US" dirty="0" smtClean="0"/>
            </a:br>
            <a:endParaRPr lang="en-US" b="1" dirty="0"/>
          </a:p>
        </p:txBody>
      </p:sp>
      <p:sp>
        <p:nvSpPr>
          <p:cNvPr id="2" name="Rectangle 1"/>
          <p:cNvSpPr/>
          <p:nvPr/>
        </p:nvSpPr>
        <p:spPr>
          <a:xfrm>
            <a:off x="4552950" y="1514643"/>
            <a:ext cx="4169889" cy="4770537"/>
          </a:xfrm>
          <a:prstGeom prst="rect">
            <a:avLst/>
          </a:prstGeom>
          <a:ln>
            <a:noFill/>
          </a:ln>
        </p:spPr>
        <p:txBody>
          <a:bodyPr wrap="square">
            <a:spAutoFit/>
          </a:bodyPr>
          <a:lstStyle/>
          <a:p>
            <a:pPr>
              <a:buSzPct val="130000"/>
            </a:pPr>
            <a:endParaRPr lang="en-US" sz="1200" dirty="0" smtClean="0"/>
          </a:p>
          <a:p>
            <a:pPr marL="171450" lvl="0" indent="-171450">
              <a:buFont typeface="Arial" pitchFamily="34" charset="0"/>
              <a:buChar char="•"/>
            </a:pPr>
            <a:r>
              <a:rPr lang="en-US" sz="2400" dirty="0" smtClean="0"/>
              <a:t>Ongoing pregnancy </a:t>
            </a:r>
          </a:p>
          <a:p>
            <a:pPr marL="171450" lvl="0" indent="-171450">
              <a:buFont typeface="Arial" pitchFamily="34" charset="0"/>
              <a:buChar char="•"/>
            </a:pPr>
            <a:endParaRPr lang="en-US" sz="2000" dirty="0"/>
          </a:p>
          <a:p>
            <a:pPr marL="171450" lvl="0" indent="-171450">
              <a:buFont typeface="Arial" pitchFamily="34" charset="0"/>
              <a:buChar char="•"/>
            </a:pPr>
            <a:r>
              <a:rPr lang="en-US" sz="2400" dirty="0"/>
              <a:t>Incomplete abortion </a:t>
            </a:r>
            <a:endParaRPr lang="en-US" sz="2400" dirty="0" smtClean="0"/>
          </a:p>
          <a:p>
            <a:pPr marL="171450" lvl="0" indent="-171450">
              <a:buFont typeface="Arial" pitchFamily="34" charset="0"/>
              <a:buChar char="•"/>
            </a:pPr>
            <a:endParaRPr lang="en-US" sz="2000" dirty="0"/>
          </a:p>
          <a:p>
            <a:pPr marL="171450" lvl="0" indent="-171450">
              <a:buFont typeface="Arial" pitchFamily="34" charset="0"/>
              <a:buChar char="•"/>
            </a:pPr>
            <a:r>
              <a:rPr lang="en-US" sz="2400" dirty="0" smtClean="0"/>
              <a:t>Infection</a:t>
            </a:r>
          </a:p>
          <a:p>
            <a:pPr marL="171450" lvl="0" indent="-171450">
              <a:buFont typeface="Arial" pitchFamily="34" charset="0"/>
              <a:buChar char="•"/>
            </a:pPr>
            <a:endParaRPr lang="en-US" sz="2000" dirty="0"/>
          </a:p>
          <a:p>
            <a:pPr marL="171450" lvl="0" indent="-171450">
              <a:buFont typeface="Arial" pitchFamily="34" charset="0"/>
              <a:buChar char="•"/>
              <a:defRPr/>
            </a:pPr>
            <a:r>
              <a:rPr lang="en-US" sz="2400" dirty="0"/>
              <a:t>Uterine </a:t>
            </a:r>
            <a:r>
              <a:rPr lang="en-US" sz="2400" dirty="0" smtClean="0"/>
              <a:t>perforation</a:t>
            </a:r>
          </a:p>
          <a:p>
            <a:pPr marL="171450" lvl="0" indent="-171450">
              <a:buFont typeface="Arial" pitchFamily="34" charset="0"/>
              <a:buChar char="•"/>
              <a:defRPr/>
            </a:pPr>
            <a:endParaRPr lang="en-US" sz="2000" dirty="0"/>
          </a:p>
          <a:p>
            <a:pPr marL="171450" lvl="0" indent="-171450">
              <a:buFont typeface="Arial" pitchFamily="34" charset="0"/>
              <a:buChar char="•"/>
              <a:defRPr/>
            </a:pPr>
            <a:r>
              <a:rPr lang="en-US" sz="2400" dirty="0" smtClean="0"/>
              <a:t>Anesthesia-related complications</a:t>
            </a:r>
          </a:p>
          <a:p>
            <a:pPr marL="171450" lvl="0" indent="-171450">
              <a:buFont typeface="Arial" pitchFamily="34" charset="0"/>
              <a:buChar char="•"/>
              <a:defRPr/>
            </a:pPr>
            <a:endParaRPr lang="en-US" sz="2000" dirty="0"/>
          </a:p>
          <a:p>
            <a:pPr marL="171450" lvl="0" indent="-171450">
              <a:buFont typeface="Arial" pitchFamily="34" charset="0"/>
              <a:buChar char="•"/>
              <a:defRPr/>
            </a:pPr>
            <a:r>
              <a:rPr lang="en-US" sz="2400" dirty="0"/>
              <a:t>Uterine </a:t>
            </a:r>
            <a:r>
              <a:rPr lang="en-US" sz="2400" dirty="0" smtClean="0"/>
              <a:t>rupture</a:t>
            </a:r>
          </a:p>
          <a:p>
            <a:pPr marL="171450" lvl="0" indent="-171450">
              <a:buFont typeface="Arial" pitchFamily="34" charset="0"/>
              <a:buChar char="•"/>
              <a:defRPr/>
            </a:pPr>
            <a:endParaRPr lang="en-US" sz="2400" dirty="0"/>
          </a:p>
        </p:txBody>
      </p:sp>
      <p:sp>
        <p:nvSpPr>
          <p:cNvPr id="11" name="Text Box 2"/>
          <p:cNvSpPr txBox="1">
            <a:spLocks noChangeArrowheads="1"/>
          </p:cNvSpPr>
          <p:nvPr/>
        </p:nvSpPr>
        <p:spPr bwMode="auto">
          <a:xfrm>
            <a:off x="171450" y="6428197"/>
            <a:ext cx="8763000" cy="332565"/>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0"/>
              </a:spcBef>
              <a:spcAft>
                <a:spcPts val="1000"/>
              </a:spcAft>
            </a:pPr>
            <a:r>
              <a:rPr lang="en-US" sz="1100" dirty="0" smtClean="0">
                <a:solidFill>
                  <a:srgbClr val="E2D6B5"/>
                </a:solidFill>
                <a:ea typeface="Calibri"/>
                <a:cs typeface="Andalus" pitchFamily="18" charset="-78"/>
              </a:rPr>
              <a:t>Module 2: Clinical Care</a:t>
            </a:r>
            <a:r>
              <a:rPr lang="en-US" sz="1100" dirty="0">
                <a:effectLst/>
                <a:ea typeface="Calibri"/>
                <a:cs typeface="Times New Roman"/>
              </a:rPr>
              <a:t> </a:t>
            </a:r>
          </a:p>
        </p:txBody>
      </p:sp>
      <p:sp>
        <p:nvSpPr>
          <p:cNvPr id="14" name="Oval 13"/>
          <p:cNvSpPr/>
          <p:nvPr/>
        </p:nvSpPr>
        <p:spPr>
          <a:xfrm>
            <a:off x="423773" y="381000"/>
            <a:ext cx="1133649" cy="1133643"/>
          </a:xfrm>
          <a:prstGeom prst="ellipse">
            <a:avLst/>
          </a:prstGeom>
          <a: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l="-17000" r="-17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 name="TextBox 2"/>
          <p:cNvSpPr txBox="1"/>
          <p:nvPr/>
        </p:nvSpPr>
        <p:spPr>
          <a:xfrm>
            <a:off x="681841" y="2971800"/>
            <a:ext cx="3048000" cy="1200329"/>
          </a:xfrm>
          <a:prstGeom prst="rect">
            <a:avLst/>
          </a:prstGeom>
          <a:solidFill>
            <a:schemeClr val="bg2">
              <a:lumMod val="20000"/>
              <a:lumOff val="80000"/>
            </a:schemeClr>
          </a:solidFill>
          <a:ln w="15875">
            <a:solidFill>
              <a:schemeClr val="accent1"/>
            </a:solidFill>
          </a:ln>
        </p:spPr>
        <p:txBody>
          <a:bodyPr wrap="square" rtlCol="0">
            <a:spAutoFit/>
          </a:bodyPr>
          <a:lstStyle/>
          <a:p>
            <a:pPr algn="ctr"/>
            <a:r>
              <a:rPr lang="en-US" sz="2400" b="1" dirty="0" smtClean="0">
                <a:solidFill>
                  <a:schemeClr val="bg1"/>
                </a:solidFill>
              </a:rPr>
              <a:t>Risks low when performed by trained provider</a:t>
            </a:r>
            <a:endParaRPr lang="en-US" sz="2400" b="1" dirty="0">
              <a:solidFill>
                <a:schemeClr val="bg1"/>
              </a:solidFill>
            </a:endParaRPr>
          </a:p>
        </p:txBody>
      </p:sp>
    </p:spTree>
    <p:extLst>
      <p:ext uri="{BB962C8B-B14F-4D97-AF65-F5344CB8AC3E}">
        <p14:creationId xmlns:p14="http://schemas.microsoft.com/office/powerpoint/2010/main" val="40802963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1752600" y="685800"/>
            <a:ext cx="7391400" cy="517303"/>
          </a:xfrm>
        </p:spPr>
        <p:txBody>
          <a:bodyPr/>
          <a:lstStyle/>
          <a:p>
            <a:pPr marL="457200" indent="-457200"/>
            <a:r>
              <a:rPr lang="en-US" b="1" dirty="0" smtClean="0"/>
              <a:t>Infection </a:t>
            </a:r>
            <a:r>
              <a:rPr lang="en-US" b="1" dirty="0"/>
              <a:t>prevention </a:t>
            </a:r>
            <a:r>
              <a:rPr lang="en-US" b="1" dirty="0" smtClean="0"/>
              <a:t>&amp; control</a:t>
            </a:r>
            <a:endParaRPr lang="en-US" b="1" dirty="0"/>
          </a:p>
        </p:txBody>
      </p:sp>
      <p:sp>
        <p:nvSpPr>
          <p:cNvPr id="2" name="Rectangle 1"/>
          <p:cNvSpPr/>
          <p:nvPr/>
        </p:nvSpPr>
        <p:spPr>
          <a:xfrm>
            <a:off x="990598" y="1828800"/>
            <a:ext cx="7541741" cy="3816429"/>
          </a:xfrm>
          <a:prstGeom prst="rect">
            <a:avLst/>
          </a:prstGeom>
        </p:spPr>
        <p:txBody>
          <a:bodyPr wrap="square">
            <a:spAutoFit/>
          </a:bodyPr>
          <a:lstStyle/>
          <a:p>
            <a:pPr marL="457200" indent="-457200">
              <a:buSzPct val="130000"/>
              <a:buFont typeface="Arial" pitchFamily="34" charset="0"/>
              <a:buChar char="•"/>
            </a:pPr>
            <a:r>
              <a:rPr lang="en-US" sz="3000" dirty="0" smtClean="0"/>
              <a:t>Hand-washing &amp; protective barriers</a:t>
            </a:r>
          </a:p>
          <a:p>
            <a:pPr marL="457200" indent="-457200">
              <a:buSzPct val="130000"/>
              <a:buFont typeface="Arial" pitchFamily="34" charset="0"/>
              <a:buChar char="•"/>
            </a:pPr>
            <a:endParaRPr lang="en-US" dirty="0" smtClean="0"/>
          </a:p>
          <a:p>
            <a:pPr marL="457200" indent="-457200">
              <a:buSzPct val="130000"/>
              <a:buFont typeface="Arial" pitchFamily="34" charset="0"/>
              <a:buChar char="•"/>
            </a:pPr>
            <a:r>
              <a:rPr lang="en-US" sz="2800" dirty="0" smtClean="0"/>
              <a:t>Cleaning</a:t>
            </a:r>
          </a:p>
          <a:p>
            <a:pPr marL="457200" indent="-457200">
              <a:buSzPct val="130000"/>
              <a:buFont typeface="Arial" pitchFamily="34" charset="0"/>
              <a:buChar char="•"/>
            </a:pPr>
            <a:endParaRPr lang="en-US" dirty="0" smtClean="0"/>
          </a:p>
          <a:p>
            <a:pPr marL="457200" indent="-457200">
              <a:buSzPct val="130000"/>
              <a:buFont typeface="Arial" pitchFamily="34" charset="0"/>
              <a:buChar char="•"/>
            </a:pPr>
            <a:r>
              <a:rPr lang="en-US" sz="2800" dirty="0" smtClean="0"/>
              <a:t>Safe disposal of waste</a:t>
            </a:r>
          </a:p>
          <a:p>
            <a:pPr marL="457200" indent="-457200">
              <a:buSzPct val="130000"/>
              <a:buFont typeface="Arial" pitchFamily="34" charset="0"/>
              <a:buChar char="•"/>
            </a:pPr>
            <a:endParaRPr lang="en-US" dirty="0" smtClean="0"/>
          </a:p>
          <a:p>
            <a:pPr marL="457200" indent="-457200">
              <a:buSzPct val="130000"/>
              <a:buFont typeface="Arial" pitchFamily="34" charset="0"/>
              <a:buChar char="•"/>
            </a:pPr>
            <a:r>
              <a:rPr lang="en-US" sz="2800" dirty="0" smtClean="0"/>
              <a:t>Safe handling and disposal of ‘sharps’</a:t>
            </a:r>
          </a:p>
          <a:p>
            <a:pPr marL="457200" indent="-457200">
              <a:buSzPct val="130000"/>
              <a:buFont typeface="Arial" pitchFamily="34" charset="0"/>
              <a:buChar char="•"/>
            </a:pPr>
            <a:endParaRPr lang="en-US" dirty="0" smtClean="0"/>
          </a:p>
          <a:p>
            <a:pPr marL="457200" indent="-457200">
              <a:buSzPct val="130000"/>
              <a:buFont typeface="Arial" pitchFamily="34" charset="0"/>
              <a:buChar char="•"/>
            </a:pPr>
            <a:r>
              <a:rPr lang="en-US" sz="2800" dirty="0" smtClean="0"/>
              <a:t>Proper disinfection of equipment after use</a:t>
            </a:r>
          </a:p>
        </p:txBody>
      </p:sp>
      <p:sp>
        <p:nvSpPr>
          <p:cNvPr id="11" name="Text Box 2"/>
          <p:cNvSpPr txBox="1">
            <a:spLocks noChangeArrowheads="1"/>
          </p:cNvSpPr>
          <p:nvPr/>
        </p:nvSpPr>
        <p:spPr bwMode="auto">
          <a:xfrm>
            <a:off x="171450" y="6428197"/>
            <a:ext cx="8763000" cy="332565"/>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0"/>
              </a:spcBef>
              <a:spcAft>
                <a:spcPts val="1000"/>
              </a:spcAft>
            </a:pPr>
            <a:r>
              <a:rPr lang="en-US" sz="1100" dirty="0" smtClean="0">
                <a:solidFill>
                  <a:srgbClr val="E2D6B5"/>
                </a:solidFill>
                <a:ea typeface="Calibri"/>
                <a:cs typeface="Andalus" pitchFamily="18" charset="-78"/>
              </a:rPr>
              <a:t>Module 2: Clinical Care</a:t>
            </a:r>
            <a:r>
              <a:rPr lang="en-US" sz="1100" dirty="0">
                <a:effectLst/>
                <a:ea typeface="Calibri"/>
                <a:cs typeface="Times New Roman"/>
              </a:rPr>
              <a:t> </a:t>
            </a:r>
          </a:p>
        </p:txBody>
      </p:sp>
      <p:sp>
        <p:nvSpPr>
          <p:cNvPr id="14" name="Oval 13"/>
          <p:cNvSpPr/>
          <p:nvPr/>
        </p:nvSpPr>
        <p:spPr>
          <a:xfrm>
            <a:off x="423773" y="381000"/>
            <a:ext cx="1133649" cy="1133643"/>
          </a:xfrm>
          <a:prstGeom prst="ellipse">
            <a:avLst/>
          </a:prstGeom>
          <a: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l="-17000" r="-17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389152401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1364084" y="673490"/>
            <a:ext cx="7570366" cy="609600"/>
          </a:xfrm>
        </p:spPr>
        <p:txBody>
          <a:bodyPr/>
          <a:lstStyle/>
          <a:p>
            <a:pPr marL="457200" lvl="0" indent="-457200"/>
            <a:r>
              <a:rPr lang="en-US" sz="2800" b="1" dirty="0" smtClean="0">
                <a:solidFill>
                  <a:srgbClr val="0054A0"/>
                </a:solidFill>
              </a:rPr>
              <a:t> </a:t>
            </a:r>
            <a:r>
              <a:rPr lang="en-US" b="1" dirty="0" smtClean="0"/>
              <a:t/>
            </a:r>
            <a:br>
              <a:rPr lang="en-US" b="1" dirty="0" smtClean="0"/>
            </a:br>
            <a:r>
              <a:rPr lang="en-US" b="1" dirty="0" smtClean="0"/>
              <a:t>Care after abortion</a:t>
            </a:r>
            <a:r>
              <a:rPr lang="en-US" dirty="0" smtClean="0"/>
              <a:t/>
            </a:r>
            <a:br>
              <a:rPr lang="en-US" dirty="0" smtClean="0"/>
            </a:br>
            <a:endParaRPr lang="en-US" b="1" dirty="0"/>
          </a:p>
        </p:txBody>
      </p:sp>
      <p:sp>
        <p:nvSpPr>
          <p:cNvPr id="2" name="Rectangle 1"/>
          <p:cNvSpPr/>
          <p:nvPr/>
        </p:nvSpPr>
        <p:spPr>
          <a:xfrm>
            <a:off x="971547" y="1828800"/>
            <a:ext cx="7541741" cy="4832092"/>
          </a:xfrm>
          <a:prstGeom prst="rect">
            <a:avLst/>
          </a:prstGeom>
        </p:spPr>
        <p:txBody>
          <a:bodyPr wrap="square">
            <a:spAutoFit/>
          </a:bodyPr>
          <a:lstStyle/>
          <a:p>
            <a:pPr>
              <a:buSzPct val="130000"/>
            </a:pPr>
            <a:r>
              <a:rPr lang="en-US" sz="2800" dirty="0" smtClean="0"/>
              <a:t>Following uncomplicated abortion, no medical need for a follow-up visit </a:t>
            </a:r>
          </a:p>
          <a:p>
            <a:pPr>
              <a:buSzPct val="130000"/>
            </a:pPr>
            <a:endParaRPr lang="en-US" sz="2800" dirty="0">
              <a:sym typeface="Wingdings"/>
            </a:endParaRPr>
          </a:p>
          <a:p>
            <a:pPr marL="457200" indent="-457200">
              <a:buSzPct val="130000"/>
              <a:buFont typeface="Wingdings" pitchFamily="2" charset="2"/>
              <a:buChar char="à"/>
            </a:pPr>
            <a:r>
              <a:rPr lang="en-US" sz="2800" dirty="0" smtClean="0">
                <a:sym typeface="Wingdings"/>
              </a:rPr>
              <a:t>Adequate information on care post-abortion &amp; regarding complications</a:t>
            </a:r>
          </a:p>
          <a:p>
            <a:pPr>
              <a:buSzPct val="130000"/>
            </a:pPr>
            <a:endParaRPr lang="en-US" sz="2800" dirty="0" smtClean="0">
              <a:sym typeface="Wingdings"/>
            </a:endParaRPr>
          </a:p>
          <a:p>
            <a:pPr marL="457200" indent="-457200">
              <a:buSzPct val="130000"/>
              <a:buFont typeface="Wingdings" pitchFamily="2" charset="2"/>
              <a:buChar char="à"/>
            </a:pPr>
            <a:r>
              <a:rPr lang="en-US" sz="2800" dirty="0" smtClean="0">
                <a:sym typeface="Wingdings"/>
              </a:rPr>
              <a:t>Contraceptive information &amp; supplies</a:t>
            </a:r>
          </a:p>
          <a:p>
            <a:pPr marL="457200" indent="-457200">
              <a:buSzPct val="130000"/>
              <a:buFont typeface="Wingdings" pitchFamily="2" charset="2"/>
              <a:buChar char="à"/>
            </a:pPr>
            <a:endParaRPr lang="en-US" sz="2800" dirty="0">
              <a:sym typeface="Wingdings"/>
            </a:endParaRPr>
          </a:p>
          <a:p>
            <a:pPr marL="457200" indent="-457200">
              <a:buSzPct val="130000"/>
              <a:buFont typeface="Wingdings" pitchFamily="2" charset="2"/>
              <a:buChar char="à"/>
            </a:pPr>
            <a:r>
              <a:rPr lang="en-US" sz="2800" dirty="0" smtClean="0">
                <a:sym typeface="Wingdings"/>
              </a:rPr>
              <a:t>Follow-up visit, if the woman needs or desires</a:t>
            </a:r>
            <a:endParaRPr lang="en-US" sz="2800" dirty="0" smtClean="0"/>
          </a:p>
          <a:p>
            <a:pPr marL="457200" indent="-457200">
              <a:buSzPct val="130000"/>
              <a:buFont typeface="Arial" pitchFamily="34" charset="0"/>
              <a:buChar char="•"/>
            </a:pPr>
            <a:endParaRPr lang="en-US" sz="2800" dirty="0"/>
          </a:p>
        </p:txBody>
      </p:sp>
      <p:sp>
        <p:nvSpPr>
          <p:cNvPr id="11" name="Text Box 2"/>
          <p:cNvSpPr txBox="1">
            <a:spLocks noChangeArrowheads="1"/>
          </p:cNvSpPr>
          <p:nvPr/>
        </p:nvSpPr>
        <p:spPr bwMode="auto">
          <a:xfrm>
            <a:off x="171450" y="6428197"/>
            <a:ext cx="8763000" cy="332565"/>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0"/>
              </a:spcBef>
              <a:spcAft>
                <a:spcPts val="1000"/>
              </a:spcAft>
            </a:pPr>
            <a:r>
              <a:rPr lang="en-US" sz="1100" dirty="0" smtClean="0">
                <a:solidFill>
                  <a:srgbClr val="E2D6B5"/>
                </a:solidFill>
                <a:ea typeface="Calibri"/>
                <a:cs typeface="Andalus" pitchFamily="18" charset="-78"/>
              </a:rPr>
              <a:t>Module 2: Clinical Care</a:t>
            </a:r>
            <a:r>
              <a:rPr lang="en-US" sz="1100" dirty="0">
                <a:effectLst/>
                <a:ea typeface="Calibri"/>
                <a:cs typeface="Times New Roman"/>
              </a:rPr>
              <a:t> </a:t>
            </a:r>
          </a:p>
        </p:txBody>
      </p:sp>
      <p:sp>
        <p:nvSpPr>
          <p:cNvPr id="14" name="Oval 13"/>
          <p:cNvSpPr/>
          <p:nvPr/>
        </p:nvSpPr>
        <p:spPr>
          <a:xfrm>
            <a:off x="423773" y="381000"/>
            <a:ext cx="1133649" cy="1133643"/>
          </a:xfrm>
          <a:prstGeom prst="ellipse">
            <a:avLst/>
          </a:prstGeom>
          <a: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l="-17000" r="-17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37462081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409769"/>
            <a:ext cx="7125113" cy="1175147"/>
          </a:xfrm>
        </p:spPr>
        <p:txBody>
          <a:bodyPr/>
          <a:lstStyle/>
          <a:p>
            <a:pPr lvl="0"/>
            <a:r>
              <a:rPr lang="en-US" b="1" dirty="0">
                <a:ea typeface="ＭＳ Ｐゴシック" pitchFamily="34" charset="-128"/>
              </a:rPr>
              <a:t>Medical Abortion </a:t>
            </a:r>
            <a:r>
              <a:rPr lang="en-US" b="1" dirty="0" smtClean="0">
                <a:ea typeface="ＭＳ Ｐゴシック" pitchFamily="34" charset="-128"/>
              </a:rPr>
              <a:t> </a:t>
            </a:r>
            <a:r>
              <a:rPr lang="en-US" b="1" dirty="0">
                <a:ea typeface="ＭＳ Ｐゴシック" pitchFamily="34" charset="-128"/>
              </a:rPr>
              <a:t/>
            </a:r>
            <a:br>
              <a:rPr lang="en-US" b="1" dirty="0">
                <a:ea typeface="ＭＳ Ｐゴシック" pitchFamily="34" charset="-128"/>
              </a:rPr>
            </a:br>
            <a:r>
              <a:rPr lang="en-US" b="1" dirty="0" smtClean="0"/>
              <a:t>Misoprostol for incomplete abortion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66873179"/>
              </p:ext>
            </p:extLst>
          </p:nvPr>
        </p:nvGraphicFramePr>
        <p:xfrm>
          <a:off x="1219199" y="1905001"/>
          <a:ext cx="7010401"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 Box 2"/>
          <p:cNvSpPr txBox="1">
            <a:spLocks noChangeArrowheads="1"/>
          </p:cNvSpPr>
          <p:nvPr/>
        </p:nvSpPr>
        <p:spPr bwMode="auto">
          <a:xfrm>
            <a:off x="6400800" y="6324600"/>
            <a:ext cx="3124200" cy="225129"/>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en-US" sz="1100" dirty="0" smtClean="0">
                <a:solidFill>
                  <a:srgbClr val="E2D6B5"/>
                </a:solidFill>
                <a:latin typeface="Calibri"/>
                <a:ea typeface="Calibri"/>
                <a:cs typeface="Times New Roman"/>
              </a:rPr>
              <a:t>Flowchart design: </a:t>
            </a:r>
            <a:r>
              <a:rPr lang="en-US" sz="1100" dirty="0">
                <a:solidFill>
                  <a:srgbClr val="E2D6B5"/>
                </a:solidFill>
                <a:latin typeface="Calibri" pitchFamily="34" charset="0"/>
                <a:ea typeface="ＭＳ Ｐゴシック" pitchFamily="34" charset="-128"/>
                <a:cs typeface="Calibri" pitchFamily="34" charset="0"/>
              </a:rPr>
              <a:t>Nathalie </a:t>
            </a:r>
            <a:r>
              <a:rPr lang="en-US" sz="1100" dirty="0" smtClean="0">
                <a:solidFill>
                  <a:srgbClr val="E2D6B5"/>
                </a:solidFill>
                <a:latin typeface="Calibri" pitchFamily="34" charset="0"/>
                <a:ea typeface="ＭＳ Ｐゴシック" pitchFamily="34" charset="-128"/>
                <a:cs typeface="Calibri" pitchFamily="34" charset="0"/>
              </a:rPr>
              <a:t>Kapp, 2012 </a:t>
            </a:r>
            <a:r>
              <a:rPr lang="en-US" sz="1100" dirty="0">
                <a:solidFill>
                  <a:srgbClr val="E2D6B5"/>
                </a:solidFill>
                <a:effectLst/>
                <a:latin typeface="Calibri" pitchFamily="34" charset="0"/>
                <a:ea typeface="Calibri"/>
                <a:cs typeface="Calibri" pitchFamily="34" charset="0"/>
              </a:rPr>
              <a:t> </a:t>
            </a:r>
          </a:p>
        </p:txBody>
      </p:sp>
      <p:sp>
        <p:nvSpPr>
          <p:cNvPr id="8" name="Oval 7"/>
          <p:cNvSpPr/>
          <p:nvPr/>
        </p:nvSpPr>
        <p:spPr>
          <a:xfrm>
            <a:off x="423773" y="381000"/>
            <a:ext cx="1133649" cy="1133643"/>
          </a:xfrm>
          <a:prstGeom prst="ellipse">
            <a:avLst/>
          </a:prstGeom>
          <a:blipFill>
            <a:blip r:embed="rId8" cstate="print">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a:stretch>
              <a:fillRect l="-17000" r="-17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9" name="Text Box 2"/>
          <p:cNvSpPr txBox="1">
            <a:spLocks noChangeArrowheads="1"/>
          </p:cNvSpPr>
          <p:nvPr/>
        </p:nvSpPr>
        <p:spPr bwMode="auto">
          <a:xfrm>
            <a:off x="273778" y="6248400"/>
            <a:ext cx="8763000" cy="332565"/>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0"/>
              </a:spcBef>
              <a:spcAft>
                <a:spcPts val="1000"/>
              </a:spcAft>
            </a:pPr>
            <a:r>
              <a:rPr lang="en-US" sz="1100" dirty="0" smtClean="0">
                <a:solidFill>
                  <a:srgbClr val="E2D6B5"/>
                </a:solidFill>
                <a:ea typeface="Calibri"/>
                <a:cs typeface="Andalus" pitchFamily="18" charset="-78"/>
              </a:rPr>
              <a:t>Module 2: Clinical Care</a:t>
            </a:r>
            <a:r>
              <a:rPr lang="en-US" sz="1100" dirty="0">
                <a:effectLst/>
                <a:ea typeface="Calibri"/>
                <a:cs typeface="Times New Roman"/>
              </a:rPr>
              <a:t> </a:t>
            </a:r>
          </a:p>
        </p:txBody>
      </p:sp>
    </p:spTree>
    <p:extLst>
      <p:ext uri="{BB962C8B-B14F-4D97-AF65-F5344CB8AC3E}">
        <p14:creationId xmlns:p14="http://schemas.microsoft.com/office/powerpoint/2010/main" val="206124623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Linda\Documents\logotag_en_white.bmp"/>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6096000"/>
            <a:ext cx="1995985" cy="457200"/>
          </a:xfrm>
          <a:prstGeom prst="rect">
            <a:avLst/>
          </a:prstGeom>
          <a:noFill/>
          <a:ln>
            <a:noFill/>
          </a:ln>
        </p:spPr>
      </p:pic>
      <p:sp>
        <p:nvSpPr>
          <p:cNvPr id="2" name="Title 1"/>
          <p:cNvSpPr>
            <a:spLocks noGrp="1"/>
          </p:cNvSpPr>
          <p:nvPr>
            <p:ph type="ctrTitle"/>
          </p:nvPr>
        </p:nvSpPr>
        <p:spPr>
          <a:xfrm>
            <a:off x="702733" y="508631"/>
            <a:ext cx="7269580" cy="1295400"/>
          </a:xfrm>
        </p:spPr>
        <p:txBody>
          <a:bodyPr/>
          <a:lstStyle/>
          <a:p>
            <a:r>
              <a:rPr lang="en-US" b="1" dirty="0" smtClean="0"/>
              <a:t>Safe Abortion</a:t>
            </a:r>
            <a:endParaRPr lang="en-US" b="1" dirty="0"/>
          </a:p>
        </p:txBody>
      </p:sp>
      <p:sp>
        <p:nvSpPr>
          <p:cNvPr id="3" name="Subtitle 2"/>
          <p:cNvSpPr>
            <a:spLocks noGrp="1"/>
          </p:cNvSpPr>
          <p:nvPr>
            <p:ph type="subTitle" idx="1"/>
          </p:nvPr>
        </p:nvSpPr>
        <p:spPr>
          <a:xfrm>
            <a:off x="702733" y="3505200"/>
            <a:ext cx="8077200" cy="1676400"/>
          </a:xfrm>
        </p:spPr>
        <p:txBody>
          <a:bodyPr>
            <a:normAutofit/>
          </a:bodyPr>
          <a:lstStyle/>
          <a:p>
            <a:r>
              <a:rPr lang="en-US" sz="2600" b="1" i="1" dirty="0">
                <a:solidFill>
                  <a:srgbClr val="0054A0"/>
                </a:solidFill>
              </a:rPr>
              <a:t>Global</a:t>
            </a:r>
          </a:p>
          <a:p>
            <a:endParaRPr lang="en-US" sz="900" i="1" dirty="0">
              <a:solidFill>
                <a:srgbClr val="3333FF"/>
              </a:solidFill>
            </a:endParaRPr>
          </a:p>
          <a:p>
            <a:r>
              <a:rPr lang="en-US" sz="2400" b="1" dirty="0" smtClean="0">
                <a:solidFill>
                  <a:srgbClr val="E2D6B5"/>
                </a:solidFill>
              </a:rPr>
              <a:t>Module 3: Planning and Managing Care</a:t>
            </a:r>
          </a:p>
          <a:p>
            <a:endParaRPr lang="en-US" sz="3200" b="1" dirty="0" smtClean="0">
              <a:solidFill>
                <a:srgbClr val="E2D6B5"/>
              </a:solidFill>
            </a:endParaRPr>
          </a:p>
          <a:p>
            <a:endParaRPr lang="en-US" sz="3200" b="1" dirty="0" smtClean="0">
              <a:solidFill>
                <a:srgbClr val="E2D6B5"/>
              </a:solidFill>
            </a:endParaRPr>
          </a:p>
          <a:p>
            <a:endParaRPr lang="en-US" sz="2800" i="1" dirty="0">
              <a:solidFill>
                <a:srgbClr val="3333FF"/>
              </a:solidFill>
            </a:endParaRPr>
          </a:p>
          <a:p>
            <a:endParaRPr lang="en-US" dirty="0" smtClean="0"/>
          </a:p>
          <a:p>
            <a:endParaRPr lang="en-US" dirty="0" smtClean="0"/>
          </a:p>
          <a:p>
            <a:endParaRPr lang="en-US" i="1" dirty="0" smtClean="0"/>
          </a:p>
          <a:p>
            <a:endParaRPr lang="en-US" dirty="0" smtClean="0"/>
          </a:p>
          <a:p>
            <a:endParaRPr lang="en-US" dirty="0" smtClean="0"/>
          </a:p>
          <a:p>
            <a:endParaRPr lang="en-US" dirty="0" smtClean="0"/>
          </a:p>
          <a:p>
            <a:endParaRPr lang="en-US" dirty="0"/>
          </a:p>
          <a:p>
            <a:endParaRPr lang="en-US" dirty="0" smtClean="0"/>
          </a:p>
          <a:p>
            <a:endParaRPr lang="en-US" dirty="0"/>
          </a:p>
          <a:p>
            <a:endParaRPr lang="en-US" dirty="0" smtClean="0"/>
          </a:p>
          <a:p>
            <a:endParaRPr lang="en-US" dirty="0" smtClean="0"/>
          </a:p>
        </p:txBody>
      </p:sp>
      <p:sp>
        <p:nvSpPr>
          <p:cNvPr id="5" name="TextBox 4"/>
          <p:cNvSpPr txBox="1"/>
          <p:nvPr/>
        </p:nvSpPr>
        <p:spPr>
          <a:xfrm>
            <a:off x="702733" y="5346342"/>
            <a:ext cx="7551192" cy="1200329"/>
          </a:xfrm>
          <a:prstGeom prst="rect">
            <a:avLst/>
          </a:prstGeom>
          <a:noFill/>
        </p:spPr>
        <p:txBody>
          <a:bodyPr wrap="square" rtlCol="0">
            <a:spAutoFit/>
          </a:bodyPr>
          <a:lstStyle/>
          <a:p>
            <a:pPr>
              <a:spcAft>
                <a:spcPts val="0"/>
              </a:spcAft>
            </a:pPr>
            <a:r>
              <a:rPr lang="en-US" dirty="0"/>
              <a:t>A Packet to Disseminate </a:t>
            </a:r>
          </a:p>
          <a:p>
            <a:pPr>
              <a:spcAft>
                <a:spcPts val="0"/>
              </a:spcAft>
            </a:pPr>
            <a:r>
              <a:rPr lang="en-US" dirty="0"/>
              <a:t>WHO </a:t>
            </a:r>
            <a:r>
              <a:rPr lang="en-US" i="1" dirty="0"/>
              <a:t>Safe abortion: technical and policy guidance for health systems</a:t>
            </a:r>
            <a:r>
              <a:rPr lang="en-US" dirty="0"/>
              <a:t>,  Second edition, 2012 </a:t>
            </a:r>
          </a:p>
          <a:p>
            <a:endParaRPr lang="en-US" dirty="0"/>
          </a:p>
        </p:txBody>
      </p:sp>
      <p:sp>
        <p:nvSpPr>
          <p:cNvPr id="6" name="TextBox 5"/>
          <p:cNvSpPr txBox="1"/>
          <p:nvPr/>
        </p:nvSpPr>
        <p:spPr>
          <a:xfrm>
            <a:off x="2057400" y="1804031"/>
            <a:ext cx="3924123" cy="830997"/>
          </a:xfrm>
          <a:prstGeom prst="rect">
            <a:avLst/>
          </a:prstGeom>
          <a:noFill/>
        </p:spPr>
        <p:txBody>
          <a:bodyPr wrap="square" rtlCol="0">
            <a:spAutoFit/>
          </a:bodyPr>
          <a:lstStyle/>
          <a:p>
            <a:r>
              <a:rPr lang="en-US" sz="2400" b="1" dirty="0" smtClean="0">
                <a:solidFill>
                  <a:srgbClr val="0054A0"/>
                </a:solidFill>
              </a:rPr>
              <a:t>Saving Lives</a:t>
            </a:r>
          </a:p>
          <a:p>
            <a:pPr lvl="1"/>
            <a:r>
              <a:rPr lang="en-US" sz="2400" b="1" dirty="0" smtClean="0">
                <a:solidFill>
                  <a:srgbClr val="0054A0"/>
                </a:solidFill>
              </a:rPr>
              <a:t>Respecting Rights</a:t>
            </a:r>
            <a:endParaRPr lang="en-US" sz="2400" dirty="0">
              <a:solidFill>
                <a:srgbClr val="0054A0"/>
              </a:solidFill>
            </a:endParaRPr>
          </a:p>
        </p:txBody>
      </p:sp>
    </p:spTree>
    <p:extLst>
      <p:ext uri="{BB962C8B-B14F-4D97-AF65-F5344CB8AC3E}">
        <p14:creationId xmlns:p14="http://schemas.microsoft.com/office/powerpoint/2010/main" val="138370627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589488" y="304800"/>
            <a:ext cx="7124700" cy="609600"/>
          </a:xfrm>
        </p:spPr>
        <p:txBody>
          <a:bodyPr/>
          <a:lstStyle/>
          <a:p>
            <a:r>
              <a:rPr lang="en-US" b="1" dirty="0" smtClean="0"/>
              <a:t>Sections of this presentation</a:t>
            </a:r>
            <a:endParaRPr lang="en-US" b="1" dirty="0"/>
          </a:p>
        </p:txBody>
      </p:sp>
      <p:sp>
        <p:nvSpPr>
          <p:cNvPr id="4" name="Block Arc 3"/>
          <p:cNvSpPr/>
          <p:nvPr/>
        </p:nvSpPr>
        <p:spPr>
          <a:xfrm>
            <a:off x="-1712381" y="1562590"/>
            <a:ext cx="4670644" cy="4868863"/>
          </a:xfrm>
          <a:prstGeom prst="blockArc">
            <a:avLst>
              <a:gd name="adj1" fmla="val 17527788"/>
              <a:gd name="adj2" fmla="val 4119114"/>
              <a:gd name="adj3" fmla="val 5750"/>
            </a:avLst>
          </a:prstGeom>
          <a:solidFill>
            <a:srgbClr val="C4C65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3074342" y="1752594"/>
            <a:ext cx="5589438" cy="833105"/>
          </a:xfrm>
          <a:custGeom>
            <a:avLst/>
            <a:gdLst>
              <a:gd name="connsiteX0" fmla="*/ 0 w 5589438"/>
              <a:gd name="connsiteY0" fmla="*/ 0 h 833105"/>
              <a:gd name="connsiteX1" fmla="*/ 5589438 w 5589438"/>
              <a:gd name="connsiteY1" fmla="*/ 0 h 833105"/>
              <a:gd name="connsiteX2" fmla="*/ 5589438 w 5589438"/>
              <a:gd name="connsiteY2" fmla="*/ 833105 h 833105"/>
              <a:gd name="connsiteX3" fmla="*/ 0 w 5589438"/>
              <a:gd name="connsiteY3" fmla="*/ 833105 h 833105"/>
              <a:gd name="connsiteX4" fmla="*/ 0 w 5589438"/>
              <a:gd name="connsiteY4" fmla="*/ 0 h 833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9438" h="833105">
                <a:moveTo>
                  <a:pt x="0" y="0"/>
                </a:moveTo>
                <a:lnTo>
                  <a:pt x="5589438" y="0"/>
                </a:lnTo>
                <a:lnTo>
                  <a:pt x="5589438" y="833105"/>
                </a:lnTo>
                <a:lnTo>
                  <a:pt x="0" y="83310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7940" tIns="27940" rIns="27940" bIns="27940" numCol="1" spcCol="1270" anchor="ctr" anchorCtr="0">
            <a:noAutofit/>
          </a:bodyPr>
          <a:lstStyle/>
          <a:p>
            <a:pPr lvl="0" algn="l" defTabSz="977900">
              <a:lnSpc>
                <a:spcPct val="90000"/>
              </a:lnSpc>
              <a:spcBef>
                <a:spcPct val="0"/>
              </a:spcBef>
              <a:spcAft>
                <a:spcPct val="10000"/>
              </a:spcAft>
            </a:pPr>
            <a:r>
              <a:rPr lang="en-US" sz="2200" kern="1200" dirty="0" smtClean="0">
                <a:solidFill>
                  <a:schemeClr val="tx1"/>
                </a:solidFill>
              </a:rPr>
              <a:t>Public Health &amp; Human Rights</a:t>
            </a:r>
            <a:endParaRPr lang="en-US" sz="2200" kern="1200" dirty="0">
              <a:solidFill>
                <a:schemeClr val="tx1"/>
              </a:solidFill>
            </a:endParaRPr>
          </a:p>
        </p:txBody>
      </p:sp>
      <p:sp>
        <p:nvSpPr>
          <p:cNvPr id="11" name="Freeform 10"/>
          <p:cNvSpPr/>
          <p:nvPr/>
        </p:nvSpPr>
        <p:spPr>
          <a:xfrm>
            <a:off x="3809994" y="2971803"/>
            <a:ext cx="4973486" cy="838909"/>
          </a:xfrm>
          <a:custGeom>
            <a:avLst/>
            <a:gdLst>
              <a:gd name="connsiteX0" fmla="*/ 0 w 4973486"/>
              <a:gd name="connsiteY0" fmla="*/ 0 h 838909"/>
              <a:gd name="connsiteX1" fmla="*/ 4973486 w 4973486"/>
              <a:gd name="connsiteY1" fmla="*/ 0 h 838909"/>
              <a:gd name="connsiteX2" fmla="*/ 4973486 w 4973486"/>
              <a:gd name="connsiteY2" fmla="*/ 838909 h 838909"/>
              <a:gd name="connsiteX3" fmla="*/ 0 w 4973486"/>
              <a:gd name="connsiteY3" fmla="*/ 838909 h 838909"/>
              <a:gd name="connsiteX4" fmla="*/ 0 w 4973486"/>
              <a:gd name="connsiteY4" fmla="*/ 0 h 838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3486" h="838909">
                <a:moveTo>
                  <a:pt x="0" y="0"/>
                </a:moveTo>
                <a:lnTo>
                  <a:pt x="4973486" y="0"/>
                </a:lnTo>
                <a:lnTo>
                  <a:pt x="4973486" y="838909"/>
                </a:lnTo>
                <a:lnTo>
                  <a:pt x="0" y="83890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7940" tIns="27940" rIns="27940" bIns="27940" numCol="1" spcCol="1270" anchor="ctr" anchorCtr="0">
            <a:noAutofit/>
          </a:bodyPr>
          <a:lstStyle/>
          <a:p>
            <a:pPr lvl="0" algn="l" defTabSz="977900">
              <a:lnSpc>
                <a:spcPct val="90000"/>
              </a:lnSpc>
              <a:spcBef>
                <a:spcPct val="0"/>
              </a:spcBef>
              <a:spcAft>
                <a:spcPct val="10000"/>
              </a:spcAft>
            </a:pPr>
            <a:r>
              <a:rPr lang="en-US" sz="2200" kern="1200" dirty="0" smtClean="0">
                <a:solidFill>
                  <a:schemeClr val="tx1"/>
                </a:solidFill>
              </a:rPr>
              <a:t>Clinical Care</a:t>
            </a:r>
            <a:endParaRPr lang="en-US" sz="2200" kern="1200" dirty="0">
              <a:solidFill>
                <a:schemeClr val="tx1"/>
              </a:solidFill>
            </a:endParaRPr>
          </a:p>
        </p:txBody>
      </p:sp>
      <p:sp>
        <p:nvSpPr>
          <p:cNvPr id="16" name="Oval 15"/>
          <p:cNvSpPr/>
          <p:nvPr/>
        </p:nvSpPr>
        <p:spPr>
          <a:xfrm>
            <a:off x="2507517" y="2753060"/>
            <a:ext cx="1133649" cy="1133643"/>
          </a:xfrm>
          <a:prstGeom prst="ellipse">
            <a:avLst/>
          </a:prstGeom>
          <a:blipFill>
            <a:blip r:embed="rId3" cstate="print">
              <a:extLst>
                <a:ext uri="{28A0092B-C50C-407E-A947-70E740481C1C}">
                  <a14:useLocalDpi xmlns:a14="http://schemas.microsoft.com/office/drawing/2010/main" val="0"/>
                </a:ext>
              </a:extLst>
            </a:blip>
            <a:srcRect/>
            <a:stretch>
              <a:fillRect l="-17000" r="-17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7" name="Freeform 16"/>
          <p:cNvSpPr/>
          <p:nvPr/>
        </p:nvSpPr>
        <p:spPr>
          <a:xfrm>
            <a:off x="3809992" y="4495797"/>
            <a:ext cx="4470161" cy="683814"/>
          </a:xfrm>
          <a:custGeom>
            <a:avLst/>
            <a:gdLst>
              <a:gd name="connsiteX0" fmla="*/ 0 w 4470161"/>
              <a:gd name="connsiteY0" fmla="*/ 0 h 683814"/>
              <a:gd name="connsiteX1" fmla="*/ 4470161 w 4470161"/>
              <a:gd name="connsiteY1" fmla="*/ 0 h 683814"/>
              <a:gd name="connsiteX2" fmla="*/ 4470161 w 4470161"/>
              <a:gd name="connsiteY2" fmla="*/ 683814 h 683814"/>
              <a:gd name="connsiteX3" fmla="*/ 0 w 4470161"/>
              <a:gd name="connsiteY3" fmla="*/ 683814 h 683814"/>
              <a:gd name="connsiteX4" fmla="*/ 0 w 4470161"/>
              <a:gd name="connsiteY4" fmla="*/ 0 h 683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0161" h="683814">
                <a:moveTo>
                  <a:pt x="0" y="0"/>
                </a:moveTo>
                <a:lnTo>
                  <a:pt x="4470161" y="0"/>
                </a:lnTo>
                <a:lnTo>
                  <a:pt x="4470161" y="683814"/>
                </a:lnTo>
                <a:lnTo>
                  <a:pt x="0" y="6838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7940" tIns="27940" rIns="27940" bIns="27940" numCol="1" spcCol="1270" anchor="ctr" anchorCtr="0">
            <a:noAutofit/>
          </a:bodyPr>
          <a:lstStyle/>
          <a:p>
            <a:pPr lvl="0" algn="l" defTabSz="977900">
              <a:lnSpc>
                <a:spcPct val="90000"/>
              </a:lnSpc>
              <a:spcBef>
                <a:spcPct val="0"/>
              </a:spcBef>
              <a:spcAft>
                <a:spcPct val="10000"/>
              </a:spcAft>
            </a:pPr>
            <a:r>
              <a:rPr lang="en-US" sz="2200" b="1" kern="1200" dirty="0" smtClean="0">
                <a:solidFill>
                  <a:srgbClr val="0054A0"/>
                </a:solidFill>
                <a:effectLst>
                  <a:outerShdw blurRad="38100" dist="38100" dir="2700000" algn="tl">
                    <a:srgbClr val="000000">
                      <a:alpha val="43137"/>
                    </a:srgbClr>
                  </a:outerShdw>
                </a:effectLst>
              </a:rPr>
              <a:t>Planning &amp; Managing Care</a:t>
            </a:r>
            <a:endParaRPr lang="en-US" sz="2200" b="1" kern="1200" dirty="0">
              <a:solidFill>
                <a:srgbClr val="0054A0"/>
              </a:solidFill>
              <a:effectLst>
                <a:outerShdw blurRad="38100" dist="38100" dir="2700000" algn="tl">
                  <a:srgbClr val="000000">
                    <a:alpha val="43137"/>
                  </a:srgbClr>
                </a:outerShdw>
              </a:effectLst>
            </a:endParaRPr>
          </a:p>
        </p:txBody>
      </p:sp>
      <p:sp>
        <p:nvSpPr>
          <p:cNvPr id="14" name="TextBox 13"/>
          <p:cNvSpPr txBox="1"/>
          <p:nvPr/>
        </p:nvSpPr>
        <p:spPr>
          <a:xfrm>
            <a:off x="2895600" y="5764211"/>
            <a:ext cx="5105400" cy="430887"/>
          </a:xfrm>
          <a:prstGeom prst="rect">
            <a:avLst/>
          </a:prstGeom>
          <a:noFill/>
        </p:spPr>
        <p:txBody>
          <a:bodyPr wrap="square" rtlCol="0">
            <a:spAutoFit/>
          </a:bodyPr>
          <a:lstStyle/>
          <a:p>
            <a:r>
              <a:rPr lang="en-US" sz="2200" dirty="0" smtClean="0"/>
              <a:t>Legal &amp; Policy Considerations</a:t>
            </a:r>
            <a:endParaRPr lang="en-US" sz="2200" dirty="0"/>
          </a:p>
        </p:txBody>
      </p:sp>
      <p:sp>
        <p:nvSpPr>
          <p:cNvPr id="15" name="TextBox 14"/>
          <p:cNvSpPr txBox="1"/>
          <p:nvPr/>
        </p:nvSpPr>
        <p:spPr>
          <a:xfrm>
            <a:off x="616527" y="1066798"/>
            <a:ext cx="7315200" cy="430887"/>
          </a:xfrm>
          <a:prstGeom prst="rect">
            <a:avLst/>
          </a:prstGeom>
          <a:noFill/>
        </p:spPr>
        <p:txBody>
          <a:bodyPr wrap="square" rtlCol="0">
            <a:spAutoFit/>
          </a:bodyPr>
          <a:lstStyle/>
          <a:p>
            <a:pPr>
              <a:defRPr/>
            </a:pPr>
            <a:r>
              <a:rPr lang="en-US" sz="2200" b="1" dirty="0" smtClean="0"/>
              <a:t>Introduction</a:t>
            </a:r>
            <a:endParaRPr lang="en-US" sz="2200" b="1" dirty="0"/>
          </a:p>
        </p:txBody>
      </p:sp>
      <p:sp>
        <p:nvSpPr>
          <p:cNvPr id="12" name="Oval 11"/>
          <p:cNvSpPr/>
          <p:nvPr/>
        </p:nvSpPr>
        <p:spPr>
          <a:xfrm>
            <a:off x="1676400" y="1546903"/>
            <a:ext cx="1097280" cy="1097280"/>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8" name="Picture Placeholder 8"/>
          <p:cNvPicPr>
            <a:picLocks noChangeAspect="1"/>
          </p:cNvPicPr>
          <p:nvPr/>
        </p:nvPicPr>
        <p:blipFill rotWithShape="1">
          <a:blip r:embed="rId4" cstate="print">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l="3468" r="3468" b="17015"/>
          <a:stretch/>
        </p:blipFill>
        <p:spPr>
          <a:xfrm>
            <a:off x="366940" y="2880863"/>
            <a:ext cx="2039508" cy="2011680"/>
          </a:xfrm>
          <a:prstGeom prst="ellipse">
            <a:avLst/>
          </a:prstGeom>
          <a:ln w="12700">
            <a:solidFill>
              <a:schemeClr val="tx2">
                <a:lumMod val="75000"/>
              </a:schemeClr>
            </a:solidFill>
          </a:ln>
        </p:spPr>
      </p:pic>
      <p:pic>
        <p:nvPicPr>
          <p:cNvPr id="20" name="Picture Placeholder 4"/>
          <p:cNvPicPr>
            <a:picLocks noChangeAspect="1"/>
          </p:cNvPicPr>
          <p:nvPr/>
        </p:nvPicPr>
        <p:blipFill>
          <a:blip r:embed="rId6" cstate="print">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tretch>
            <a:fillRect/>
          </a:stretch>
        </p:blipFill>
        <p:spPr>
          <a:xfrm>
            <a:off x="1628199" y="1546903"/>
            <a:ext cx="1133856" cy="1112856"/>
          </a:xfrm>
          <a:prstGeom prst="ellipse">
            <a:avLst/>
          </a:prstGeom>
          <a:ln>
            <a:solidFill>
              <a:schemeClr val="lt1">
                <a:hueOff val="0"/>
                <a:satOff val="0"/>
                <a:lumOff val="0"/>
              </a:schemeClr>
            </a:solidFill>
          </a:ln>
        </p:spPr>
      </p:pic>
      <p:sp>
        <p:nvSpPr>
          <p:cNvPr id="22" name="Text Box 2"/>
          <p:cNvSpPr txBox="1">
            <a:spLocks noChangeArrowheads="1"/>
          </p:cNvSpPr>
          <p:nvPr/>
        </p:nvSpPr>
        <p:spPr bwMode="auto">
          <a:xfrm>
            <a:off x="171450" y="6428197"/>
            <a:ext cx="8763000" cy="332565"/>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0"/>
              </a:spcBef>
              <a:spcAft>
                <a:spcPts val="1000"/>
              </a:spcAft>
            </a:pPr>
            <a:r>
              <a:rPr lang="en-US" sz="1100" dirty="0" smtClean="0">
                <a:solidFill>
                  <a:srgbClr val="E2D6B5"/>
                </a:solidFill>
                <a:ea typeface="Calibri"/>
                <a:cs typeface="Andalus" pitchFamily="18" charset="-78"/>
              </a:rPr>
              <a:t>Module 3: Planning and  Managing Care</a:t>
            </a:r>
            <a:r>
              <a:rPr lang="en-US" sz="1100" dirty="0">
                <a:effectLst/>
                <a:ea typeface="Calibri"/>
                <a:cs typeface="Times New Roman"/>
              </a:rPr>
              <a:t> </a:t>
            </a:r>
          </a:p>
        </p:txBody>
      </p:sp>
      <p:pic>
        <p:nvPicPr>
          <p:cNvPr id="18" name="Picture Placeholder 5"/>
          <p:cNvPicPr>
            <a:picLocks noChangeAspect="1"/>
          </p:cNvPicPr>
          <p:nvPr/>
        </p:nvPicPr>
        <p:blipFill>
          <a:blip r:embed="rId8" cstate="print">
            <a:extLst>
              <a:ext uri="{28A0092B-C50C-407E-A947-70E740481C1C}">
                <a14:useLocalDpi xmlns:a14="http://schemas.microsoft.com/office/drawing/2010/main" val="0"/>
              </a:ext>
            </a:extLst>
          </a:blip>
          <a:srcRect l="12487" r="12487"/>
          <a:stretch>
            <a:fillRect/>
          </a:stretch>
        </p:blipFill>
        <p:spPr>
          <a:xfrm>
            <a:off x="2527675" y="4153911"/>
            <a:ext cx="1133856" cy="1133856"/>
          </a:xfrm>
          <a:prstGeom prst="ellipse">
            <a:avLst/>
          </a:prstGeom>
          <a:ln>
            <a:solidFill>
              <a:schemeClr val="tx1"/>
            </a:solidFill>
          </a:ln>
        </p:spPr>
      </p:pic>
      <p:sp>
        <p:nvSpPr>
          <p:cNvPr id="23" name="Oval 22"/>
          <p:cNvSpPr/>
          <p:nvPr/>
        </p:nvSpPr>
        <p:spPr>
          <a:xfrm>
            <a:off x="1686094" y="5330958"/>
            <a:ext cx="1133860" cy="1133854"/>
          </a:xfrm>
          <a:prstGeom prst="ellipse">
            <a:avLst/>
          </a:prstGeom>
          <a:blipFill>
            <a:blip r:embed="rId9" cstate="print">
              <a:extLst>
                <a:ext uri="{28A0092B-C50C-407E-A947-70E740481C1C}">
                  <a14:useLocalDpi xmlns:a14="http://schemas.microsoft.com/office/drawing/2010/main" val="0"/>
                </a:ext>
              </a:extLst>
            </a:blip>
            <a:srcRect/>
            <a:stretch>
              <a:fillRect l="-25000" r="-25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55450821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Title 5"/>
          <p:cNvSpPr txBox="1">
            <a:spLocks/>
          </p:cNvSpPr>
          <p:nvPr/>
        </p:nvSpPr>
        <p:spPr>
          <a:xfrm>
            <a:off x="552450" y="5405161"/>
            <a:ext cx="7125113" cy="924475"/>
          </a:xfrm>
          <a:prstGeom prst="rect">
            <a:avLst/>
          </a:prstGeom>
          <a:solidFill>
            <a:srgbClr val="E28C05"/>
          </a:solidFill>
          <a:ln>
            <a:solidFill>
              <a:schemeClr val="bg1"/>
            </a:solidFill>
          </a:ln>
        </p:spPr>
        <p:txBody>
          <a:bodyPr vert="horz" lIns="91440" tIns="45720" rIns="91440" bIns="45720" rtlCol="0" anchor="ctr">
            <a:noAutofit/>
          </a:bodyPr>
          <a:lst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smtClean="0">
                <a:ln w="3175">
                  <a:solidFill>
                    <a:schemeClr val="bg1"/>
                  </a:solidFill>
                </a:ln>
              </a:rPr>
              <a:t>Module 3</a:t>
            </a:r>
            <a:r>
              <a:rPr lang="en-US" b="1" dirty="0" smtClean="0"/>
              <a:t/>
            </a:r>
            <a:br>
              <a:rPr lang="en-US" b="1" dirty="0" smtClean="0"/>
            </a:br>
            <a:r>
              <a:rPr lang="en-US" b="1" dirty="0" smtClean="0">
                <a:ln>
                  <a:solidFill>
                    <a:schemeClr val="bg1"/>
                  </a:solidFill>
                </a:ln>
              </a:rPr>
              <a:t>Planning and Managing Care</a:t>
            </a:r>
            <a:endParaRPr lang="en-US" b="1" dirty="0">
              <a:ln>
                <a:solidFill>
                  <a:schemeClr val="bg1"/>
                </a:solidFill>
              </a:ln>
            </a:endParaRPr>
          </a:p>
        </p:txBody>
      </p:sp>
    </p:spTree>
    <p:extLst>
      <p:ext uri="{BB962C8B-B14F-4D97-AF65-F5344CB8AC3E}">
        <p14:creationId xmlns:p14="http://schemas.microsoft.com/office/powerpoint/2010/main" val="32872392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571775"/>
            <a:ext cx="7125113" cy="924475"/>
          </a:xfrm>
        </p:spPr>
        <p:txBody>
          <a:bodyPr/>
          <a:lstStyle/>
          <a:p>
            <a:r>
              <a:rPr lang="en-US" b="1" dirty="0" smtClean="0"/>
              <a:t>Health systems planning for safe abortion services</a:t>
            </a:r>
            <a:endParaRPr lang="en-US" b="1" dirty="0"/>
          </a:p>
        </p:txBody>
      </p:sp>
      <p:sp>
        <p:nvSpPr>
          <p:cNvPr id="3" name="Content Placeholder 2"/>
          <p:cNvSpPr>
            <a:spLocks noGrp="1"/>
          </p:cNvSpPr>
          <p:nvPr>
            <p:ph idx="1"/>
          </p:nvPr>
        </p:nvSpPr>
        <p:spPr>
          <a:xfrm>
            <a:off x="838200" y="1828800"/>
            <a:ext cx="7924800" cy="4051437"/>
          </a:xfrm>
        </p:spPr>
        <p:txBody>
          <a:bodyPr>
            <a:noAutofit/>
          </a:bodyPr>
          <a:lstStyle/>
          <a:p>
            <a:pPr>
              <a:buClr>
                <a:srgbClr val="E2D6B5"/>
              </a:buClr>
              <a:buSzPct val="130000"/>
              <a:buFont typeface="Arial" pitchFamily="34" charset="0"/>
              <a:buChar char="•"/>
            </a:pPr>
            <a:r>
              <a:rPr lang="en-US" sz="3200" dirty="0" smtClean="0"/>
              <a:t>National standards and guidelines</a:t>
            </a:r>
          </a:p>
          <a:p>
            <a:pPr>
              <a:buClr>
                <a:srgbClr val="E2D6B5"/>
              </a:buClr>
              <a:buSzPct val="130000"/>
              <a:buFont typeface="Arial" pitchFamily="34" charset="0"/>
              <a:buChar char="•"/>
            </a:pPr>
            <a:r>
              <a:rPr lang="en-US" sz="3200" dirty="0" smtClean="0"/>
              <a:t>Capacity building of health personnel, including midlevel providers </a:t>
            </a:r>
          </a:p>
          <a:p>
            <a:pPr>
              <a:buClr>
                <a:srgbClr val="E2D6B5"/>
              </a:buClr>
              <a:buSzPct val="130000"/>
              <a:buFont typeface="Arial" pitchFamily="34" charset="0"/>
              <a:buChar char="•"/>
            </a:pPr>
            <a:r>
              <a:rPr lang="en-US" sz="3200" dirty="0" smtClean="0"/>
              <a:t>Financing</a:t>
            </a:r>
          </a:p>
          <a:p>
            <a:pPr>
              <a:buClr>
                <a:srgbClr val="E2D6B5"/>
              </a:buClr>
              <a:buSzPct val="130000"/>
              <a:buFont typeface="Arial" pitchFamily="34" charset="0"/>
              <a:buChar char="•"/>
            </a:pPr>
            <a:r>
              <a:rPr lang="en-US" sz="3200" dirty="0" smtClean="0"/>
              <a:t>Policy and </a:t>
            </a:r>
            <a:r>
              <a:rPr lang="en-US" sz="3200" dirty="0" err="1" smtClean="0"/>
              <a:t>programme</a:t>
            </a:r>
            <a:r>
              <a:rPr lang="en-US" sz="3200" dirty="0" smtClean="0"/>
              <a:t> development</a:t>
            </a:r>
          </a:p>
          <a:p>
            <a:pPr>
              <a:buClr>
                <a:srgbClr val="E2D6B5"/>
              </a:buClr>
              <a:buSzPct val="130000"/>
              <a:buFont typeface="Arial" pitchFamily="34" charset="0"/>
              <a:buChar char="•"/>
            </a:pPr>
            <a:endParaRPr lang="en-US" sz="1000" dirty="0" smtClean="0"/>
          </a:p>
        </p:txBody>
      </p:sp>
      <p:sp>
        <p:nvSpPr>
          <p:cNvPr id="5" name="Text Box 2"/>
          <p:cNvSpPr txBox="1">
            <a:spLocks noChangeArrowheads="1"/>
          </p:cNvSpPr>
          <p:nvPr/>
        </p:nvSpPr>
        <p:spPr bwMode="auto">
          <a:xfrm>
            <a:off x="171450" y="6428197"/>
            <a:ext cx="8763000" cy="332565"/>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0"/>
              </a:spcBef>
              <a:spcAft>
                <a:spcPts val="1000"/>
              </a:spcAft>
            </a:pPr>
            <a:r>
              <a:rPr lang="en-US" sz="1100" dirty="0" smtClean="0">
                <a:solidFill>
                  <a:srgbClr val="E2D6B5"/>
                </a:solidFill>
                <a:ea typeface="Calibri"/>
                <a:cs typeface="Andalus" pitchFamily="18" charset="-78"/>
              </a:rPr>
              <a:t>Module 3: Planning and  Managing Care</a:t>
            </a:r>
            <a:r>
              <a:rPr lang="en-US" sz="1100" dirty="0">
                <a:effectLst/>
                <a:ea typeface="Calibri"/>
                <a:cs typeface="Times New Roman"/>
              </a:rPr>
              <a:t> </a:t>
            </a:r>
          </a:p>
        </p:txBody>
      </p:sp>
      <p:pic>
        <p:nvPicPr>
          <p:cNvPr id="6" name="Picture Placeholder 5"/>
          <p:cNvPicPr>
            <a:picLocks noChangeAspect="1"/>
          </p:cNvPicPr>
          <p:nvPr/>
        </p:nvPicPr>
        <p:blipFill>
          <a:blip r:embed="rId3" cstate="print">
            <a:extLst>
              <a:ext uri="{28A0092B-C50C-407E-A947-70E740481C1C}">
                <a14:useLocalDpi xmlns:a14="http://schemas.microsoft.com/office/drawing/2010/main" val="0"/>
              </a:ext>
            </a:extLst>
          </a:blip>
          <a:srcRect l="12487" r="12487"/>
          <a:stretch>
            <a:fillRect/>
          </a:stretch>
        </p:blipFill>
        <p:spPr>
          <a:xfrm>
            <a:off x="457200" y="457200"/>
            <a:ext cx="1188720" cy="1188720"/>
          </a:xfrm>
          <a:prstGeom prst="ellipse">
            <a:avLst/>
          </a:prstGeom>
          <a:ln>
            <a:solidFill>
              <a:schemeClr val="tx1"/>
            </a:solidFill>
          </a:ln>
        </p:spPr>
      </p:pic>
    </p:spTree>
    <p:extLst>
      <p:ext uri="{BB962C8B-B14F-4D97-AF65-F5344CB8AC3E}">
        <p14:creationId xmlns:p14="http://schemas.microsoft.com/office/powerpoint/2010/main" val="10257408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571775"/>
            <a:ext cx="7125113" cy="924475"/>
          </a:xfrm>
        </p:spPr>
        <p:txBody>
          <a:bodyPr/>
          <a:lstStyle/>
          <a:p>
            <a:r>
              <a:rPr lang="en-US" b="1" dirty="0"/>
              <a:t>Constellation of </a:t>
            </a:r>
            <a:r>
              <a:rPr lang="en-US" b="1" dirty="0" smtClean="0"/>
              <a:t>services</a:t>
            </a:r>
            <a:endParaRPr lang="en-US" b="1" dirty="0"/>
          </a:p>
        </p:txBody>
      </p:sp>
      <p:sp>
        <p:nvSpPr>
          <p:cNvPr id="3" name="Content Placeholder 2"/>
          <p:cNvSpPr>
            <a:spLocks noGrp="1"/>
          </p:cNvSpPr>
          <p:nvPr>
            <p:ph idx="1"/>
          </p:nvPr>
        </p:nvSpPr>
        <p:spPr>
          <a:xfrm>
            <a:off x="838200" y="1828800"/>
            <a:ext cx="7924800" cy="4051437"/>
          </a:xfrm>
        </p:spPr>
        <p:txBody>
          <a:bodyPr>
            <a:noAutofit/>
          </a:bodyPr>
          <a:lstStyle/>
          <a:p>
            <a:pPr>
              <a:buClr>
                <a:srgbClr val="E2D6B5"/>
              </a:buClr>
              <a:buSzPct val="130000"/>
              <a:buFont typeface="Arial" pitchFamily="34" charset="0"/>
              <a:buChar char="•"/>
            </a:pPr>
            <a:r>
              <a:rPr lang="en-US" sz="2800" dirty="0" smtClean="0"/>
              <a:t>Integrated</a:t>
            </a:r>
          </a:p>
          <a:p>
            <a:pPr>
              <a:buClr>
                <a:srgbClr val="E2D6B5"/>
              </a:buClr>
              <a:buSzPct val="130000"/>
              <a:buFont typeface="Arial" pitchFamily="34" charset="0"/>
              <a:buChar char="•"/>
            </a:pPr>
            <a:endParaRPr lang="en-US" sz="1000" dirty="0" smtClean="0"/>
          </a:p>
          <a:p>
            <a:pPr>
              <a:buClr>
                <a:srgbClr val="E2D6B5"/>
              </a:buClr>
              <a:buSzPct val="130000"/>
              <a:buFont typeface="Arial" pitchFamily="34" charset="0"/>
              <a:buChar char="•"/>
            </a:pPr>
            <a:r>
              <a:rPr lang="en-US" sz="2800" dirty="0" smtClean="0"/>
              <a:t>Medically accurate information</a:t>
            </a:r>
          </a:p>
          <a:p>
            <a:pPr>
              <a:buClr>
                <a:srgbClr val="E2D6B5"/>
              </a:buClr>
              <a:buSzPct val="130000"/>
              <a:buFont typeface="Arial" pitchFamily="34" charset="0"/>
              <a:buChar char="•"/>
            </a:pPr>
            <a:endParaRPr lang="en-US" sz="1050" dirty="0" smtClean="0"/>
          </a:p>
          <a:p>
            <a:pPr>
              <a:buClr>
                <a:srgbClr val="E2D6B5"/>
              </a:buClr>
              <a:buSzPct val="130000"/>
              <a:buFont typeface="Arial" pitchFamily="34" charset="0"/>
              <a:buChar char="•"/>
            </a:pPr>
            <a:r>
              <a:rPr lang="en-US" sz="2800" dirty="0" smtClean="0"/>
              <a:t>Non-directive counseling</a:t>
            </a:r>
          </a:p>
          <a:p>
            <a:pPr>
              <a:buClr>
                <a:srgbClr val="E2D6B5"/>
              </a:buClr>
              <a:buSzPct val="130000"/>
              <a:buFont typeface="Arial" pitchFamily="34" charset="0"/>
              <a:buChar char="•"/>
            </a:pPr>
            <a:endParaRPr lang="en-US" sz="1000" dirty="0" smtClean="0"/>
          </a:p>
          <a:p>
            <a:pPr>
              <a:buClr>
                <a:srgbClr val="E2D6B5"/>
              </a:buClr>
              <a:buSzPct val="130000"/>
              <a:buFont typeface="Arial" pitchFamily="34" charset="0"/>
              <a:buChar char="•"/>
            </a:pPr>
            <a:r>
              <a:rPr lang="en-US" sz="2800" dirty="0" smtClean="0"/>
              <a:t>Timely service delivered without delay</a:t>
            </a:r>
          </a:p>
          <a:p>
            <a:pPr>
              <a:buClr>
                <a:srgbClr val="E2D6B5"/>
              </a:buClr>
              <a:buSzPct val="130000"/>
              <a:buFont typeface="Arial" pitchFamily="34" charset="0"/>
              <a:buChar char="•"/>
            </a:pPr>
            <a:endParaRPr lang="en-US" sz="1000" dirty="0" smtClean="0"/>
          </a:p>
          <a:p>
            <a:pPr>
              <a:buClr>
                <a:srgbClr val="E2D6B5"/>
              </a:buClr>
              <a:buSzPct val="130000"/>
              <a:buFont typeface="Arial" pitchFamily="34" charset="0"/>
              <a:buChar char="•"/>
            </a:pPr>
            <a:r>
              <a:rPr lang="en-US" sz="2800" dirty="0" smtClean="0"/>
              <a:t>Contraceptive information and services</a:t>
            </a:r>
            <a:endParaRPr lang="en-US" sz="2800" dirty="0"/>
          </a:p>
        </p:txBody>
      </p:sp>
      <p:sp>
        <p:nvSpPr>
          <p:cNvPr id="5" name="Text Box 2"/>
          <p:cNvSpPr txBox="1">
            <a:spLocks noChangeArrowheads="1"/>
          </p:cNvSpPr>
          <p:nvPr/>
        </p:nvSpPr>
        <p:spPr bwMode="auto">
          <a:xfrm>
            <a:off x="171450" y="6428197"/>
            <a:ext cx="8763000" cy="332565"/>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0"/>
              </a:spcBef>
              <a:spcAft>
                <a:spcPts val="1000"/>
              </a:spcAft>
            </a:pPr>
            <a:r>
              <a:rPr lang="en-US" sz="1100" dirty="0" smtClean="0">
                <a:solidFill>
                  <a:srgbClr val="E2D6B5"/>
                </a:solidFill>
                <a:ea typeface="Calibri"/>
                <a:cs typeface="Andalus" pitchFamily="18" charset="-78"/>
              </a:rPr>
              <a:t>Module 3: Planning and  Managing Care</a:t>
            </a:r>
            <a:r>
              <a:rPr lang="en-US" sz="1100" dirty="0">
                <a:effectLst/>
                <a:ea typeface="Calibri"/>
                <a:cs typeface="Times New Roman"/>
              </a:rPr>
              <a:t> </a:t>
            </a:r>
          </a:p>
        </p:txBody>
      </p:sp>
      <p:pic>
        <p:nvPicPr>
          <p:cNvPr id="6" name="Picture Placeholder 5"/>
          <p:cNvPicPr>
            <a:picLocks noChangeAspect="1"/>
          </p:cNvPicPr>
          <p:nvPr/>
        </p:nvPicPr>
        <p:blipFill>
          <a:blip r:embed="rId3" cstate="print">
            <a:extLst>
              <a:ext uri="{28A0092B-C50C-407E-A947-70E740481C1C}">
                <a14:useLocalDpi xmlns:a14="http://schemas.microsoft.com/office/drawing/2010/main" val="0"/>
              </a:ext>
            </a:extLst>
          </a:blip>
          <a:srcRect l="12487" r="12487"/>
          <a:stretch>
            <a:fillRect/>
          </a:stretch>
        </p:blipFill>
        <p:spPr>
          <a:xfrm>
            <a:off x="457200" y="457200"/>
            <a:ext cx="1188720" cy="1188720"/>
          </a:xfrm>
          <a:prstGeom prst="ellipse">
            <a:avLst/>
          </a:prstGeom>
          <a:ln>
            <a:solidFill>
              <a:schemeClr val="tx1"/>
            </a:solidFill>
          </a:ln>
        </p:spPr>
      </p:pic>
    </p:spTree>
    <p:extLst>
      <p:ext uri="{BB962C8B-B14F-4D97-AF65-F5344CB8AC3E}">
        <p14:creationId xmlns:p14="http://schemas.microsoft.com/office/powerpoint/2010/main" val="10257408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9337" y="468284"/>
            <a:ext cx="7125113" cy="924475"/>
          </a:xfrm>
        </p:spPr>
        <p:txBody>
          <a:bodyPr/>
          <a:lstStyle/>
          <a:p>
            <a:r>
              <a:rPr lang="en-US" sz="3600" b="1" dirty="0" smtClean="0"/>
              <a:t>Standards &amp; Guidelines</a:t>
            </a:r>
            <a:endParaRPr lang="en-US" sz="3600" b="1" dirty="0"/>
          </a:p>
        </p:txBody>
      </p:sp>
      <p:sp>
        <p:nvSpPr>
          <p:cNvPr id="3" name="Content Placeholder 2"/>
          <p:cNvSpPr>
            <a:spLocks noGrp="1"/>
          </p:cNvSpPr>
          <p:nvPr>
            <p:ph idx="1"/>
          </p:nvPr>
        </p:nvSpPr>
        <p:spPr>
          <a:xfrm>
            <a:off x="1024024" y="1752600"/>
            <a:ext cx="7772400" cy="4364839"/>
          </a:xfrm>
        </p:spPr>
        <p:txBody>
          <a:bodyPr>
            <a:normAutofit fontScale="92500" lnSpcReduction="20000"/>
          </a:bodyPr>
          <a:lstStyle/>
          <a:p>
            <a:pPr>
              <a:buClr>
                <a:srgbClr val="E2D6B5"/>
              </a:buClr>
              <a:buSzPct val="130000"/>
              <a:buFont typeface="Arial" pitchFamily="34" charset="0"/>
              <a:buChar char="•"/>
            </a:pPr>
            <a:endParaRPr lang="en-US" sz="1100" dirty="0" smtClean="0"/>
          </a:p>
          <a:p>
            <a:pPr>
              <a:buClr>
                <a:srgbClr val="E2D6B5"/>
              </a:buClr>
              <a:buSzPct val="130000"/>
              <a:buFont typeface="Arial" pitchFamily="34" charset="0"/>
              <a:buChar char="•"/>
            </a:pPr>
            <a:r>
              <a:rPr lang="en-US" sz="3000" dirty="0" smtClean="0"/>
              <a:t>Evidenced-based, up-to-date, operationalized </a:t>
            </a:r>
            <a:endParaRPr lang="en-US" sz="3000" dirty="0"/>
          </a:p>
          <a:p>
            <a:pPr>
              <a:buClr>
                <a:srgbClr val="E2D6B5"/>
              </a:buClr>
              <a:buSzPct val="130000"/>
              <a:buFont typeface="Arial" pitchFamily="34" charset="0"/>
              <a:buChar char="•"/>
            </a:pPr>
            <a:endParaRPr lang="en-US" sz="1100" dirty="0"/>
          </a:p>
          <a:p>
            <a:pPr>
              <a:buClr>
                <a:srgbClr val="E2D6B5"/>
              </a:buClr>
              <a:buSzPct val="130000"/>
              <a:buFont typeface="Arial" pitchFamily="34" charset="0"/>
              <a:buChar char="•"/>
            </a:pPr>
            <a:r>
              <a:rPr lang="en-US" sz="3000" dirty="0"/>
              <a:t>Types of abortion services </a:t>
            </a:r>
            <a:r>
              <a:rPr lang="en-US" sz="3000" dirty="0" smtClean="0"/>
              <a:t>available</a:t>
            </a:r>
          </a:p>
          <a:p>
            <a:pPr>
              <a:buClr>
                <a:srgbClr val="E2D6B5"/>
              </a:buClr>
              <a:buSzPct val="130000"/>
              <a:buFont typeface="Arial" pitchFamily="34" charset="0"/>
              <a:buChar char="•"/>
            </a:pPr>
            <a:endParaRPr lang="en-US" sz="1200" dirty="0"/>
          </a:p>
          <a:p>
            <a:pPr>
              <a:buClr>
                <a:srgbClr val="E2D6B5"/>
              </a:buClr>
              <a:buSzPct val="130000"/>
              <a:buFont typeface="Arial" pitchFamily="34" charset="0"/>
              <a:buChar char="•"/>
            </a:pPr>
            <a:r>
              <a:rPr lang="en-US" sz="3000" dirty="0" smtClean="0"/>
              <a:t>Requirements </a:t>
            </a:r>
            <a:r>
              <a:rPr lang="en-US" sz="3000" dirty="0"/>
              <a:t>for equitable access </a:t>
            </a:r>
            <a:r>
              <a:rPr lang="en-US" sz="3000" dirty="0" smtClean="0"/>
              <a:t>&amp; adequate quality</a:t>
            </a:r>
          </a:p>
          <a:p>
            <a:pPr>
              <a:buClr>
                <a:srgbClr val="E2D6B5"/>
              </a:buClr>
              <a:buSzPct val="130000"/>
              <a:buFont typeface="Arial" pitchFamily="34" charset="0"/>
              <a:buChar char="•"/>
            </a:pPr>
            <a:endParaRPr lang="en-US" sz="1100" dirty="0" smtClean="0"/>
          </a:p>
          <a:p>
            <a:pPr>
              <a:buClr>
                <a:srgbClr val="E2D6B5"/>
              </a:buClr>
              <a:buSzPct val="130000"/>
              <a:buFont typeface="Arial" pitchFamily="34" charset="0"/>
              <a:buChar char="•"/>
            </a:pPr>
            <a:r>
              <a:rPr lang="en-US" sz="3000" dirty="0" smtClean="0"/>
              <a:t>Rights of clients and providers; providers’ obligations</a:t>
            </a:r>
          </a:p>
          <a:p>
            <a:pPr>
              <a:buClr>
                <a:srgbClr val="E2D6B5"/>
              </a:buClr>
              <a:buSzPct val="130000"/>
              <a:buFont typeface="Arial" pitchFamily="34" charset="0"/>
              <a:buChar char="•"/>
            </a:pPr>
            <a:endParaRPr lang="en-US" sz="1100" dirty="0"/>
          </a:p>
        </p:txBody>
      </p:sp>
      <p:sp>
        <p:nvSpPr>
          <p:cNvPr id="5" name="Text Box 2"/>
          <p:cNvSpPr txBox="1">
            <a:spLocks noChangeArrowheads="1"/>
          </p:cNvSpPr>
          <p:nvPr/>
        </p:nvSpPr>
        <p:spPr bwMode="auto">
          <a:xfrm>
            <a:off x="171450" y="6428197"/>
            <a:ext cx="8763000" cy="332565"/>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0"/>
              </a:spcBef>
              <a:spcAft>
                <a:spcPts val="1000"/>
              </a:spcAft>
            </a:pPr>
            <a:r>
              <a:rPr lang="en-US" sz="1100" dirty="0" smtClean="0">
                <a:solidFill>
                  <a:srgbClr val="E2D6B5"/>
                </a:solidFill>
                <a:ea typeface="Calibri"/>
                <a:cs typeface="Andalus" pitchFamily="18" charset="-78"/>
              </a:rPr>
              <a:t>Module 3: Planning and  Managing Care</a:t>
            </a:r>
            <a:r>
              <a:rPr lang="en-US" sz="1100" dirty="0">
                <a:effectLst/>
                <a:ea typeface="Calibri"/>
                <a:cs typeface="Times New Roman"/>
              </a:rPr>
              <a:t> </a:t>
            </a:r>
          </a:p>
        </p:txBody>
      </p:sp>
      <p:pic>
        <p:nvPicPr>
          <p:cNvPr id="7" name="Picture Placeholder 5"/>
          <p:cNvPicPr>
            <a:picLocks noChangeAspect="1"/>
          </p:cNvPicPr>
          <p:nvPr/>
        </p:nvPicPr>
        <p:blipFill>
          <a:blip r:embed="rId3" cstate="print">
            <a:extLst>
              <a:ext uri="{28A0092B-C50C-407E-A947-70E740481C1C}">
                <a14:useLocalDpi xmlns:a14="http://schemas.microsoft.com/office/drawing/2010/main" val="0"/>
              </a:ext>
            </a:extLst>
          </a:blip>
          <a:srcRect l="12487" r="12487"/>
          <a:stretch>
            <a:fillRect/>
          </a:stretch>
        </p:blipFill>
        <p:spPr>
          <a:xfrm>
            <a:off x="457200" y="457200"/>
            <a:ext cx="1188720" cy="1188720"/>
          </a:xfrm>
          <a:prstGeom prst="ellipse">
            <a:avLst/>
          </a:prstGeom>
          <a:ln>
            <a:solidFill>
              <a:schemeClr val="tx1"/>
            </a:solidFill>
          </a:ln>
        </p:spPr>
      </p:pic>
    </p:spTree>
    <p:extLst>
      <p:ext uri="{BB962C8B-B14F-4D97-AF65-F5344CB8AC3E}">
        <p14:creationId xmlns:p14="http://schemas.microsoft.com/office/powerpoint/2010/main" val="14906890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2603" y="812883"/>
            <a:ext cx="5974080" cy="695876"/>
          </a:xfrm>
        </p:spPr>
        <p:txBody>
          <a:bodyPr/>
          <a:lstStyle/>
          <a:p>
            <a:r>
              <a:rPr lang="en-US" sz="3400" b="1" dirty="0"/>
              <a:t>Method of </a:t>
            </a:r>
            <a:r>
              <a:rPr lang="en-US" sz="3400" b="1" dirty="0" smtClean="0"/>
              <a:t>development</a:t>
            </a:r>
            <a:endParaRPr lang="en-US" sz="3400" b="1" dirty="0"/>
          </a:p>
        </p:txBody>
      </p:sp>
      <p:sp>
        <p:nvSpPr>
          <p:cNvPr id="3" name="Content Placeholder 2"/>
          <p:cNvSpPr>
            <a:spLocks noGrp="1"/>
          </p:cNvSpPr>
          <p:nvPr>
            <p:ph idx="1"/>
          </p:nvPr>
        </p:nvSpPr>
        <p:spPr>
          <a:xfrm>
            <a:off x="762000" y="2971800"/>
            <a:ext cx="8118988" cy="2740842"/>
          </a:xfrm>
        </p:spPr>
        <p:txBody>
          <a:bodyPr>
            <a:normAutofit/>
          </a:bodyPr>
          <a:lstStyle/>
          <a:p>
            <a:pPr>
              <a:buClr>
                <a:schemeClr val="tx1"/>
              </a:buClr>
              <a:buSzPct val="130000"/>
              <a:buFont typeface="Arial" pitchFamily="34" charset="0"/>
              <a:buChar char="•"/>
            </a:pPr>
            <a:r>
              <a:rPr lang="en-US" sz="3000" dirty="0" smtClean="0"/>
              <a:t>Global panel of stakeholders</a:t>
            </a:r>
          </a:p>
          <a:p>
            <a:pPr>
              <a:buClr>
                <a:schemeClr val="tx1"/>
              </a:buClr>
              <a:buSzPct val="130000"/>
              <a:buFont typeface="Arial" pitchFamily="34" charset="0"/>
              <a:buChar char="•"/>
            </a:pPr>
            <a:endParaRPr lang="en-US" sz="2400" dirty="0" smtClean="0"/>
          </a:p>
          <a:p>
            <a:pPr>
              <a:buClr>
                <a:schemeClr val="tx1"/>
              </a:buClr>
              <a:buSzPct val="130000"/>
              <a:buFont typeface="Arial" pitchFamily="34" charset="0"/>
              <a:buChar char="•"/>
            </a:pPr>
            <a:r>
              <a:rPr lang="en-US" sz="3000" dirty="0" smtClean="0"/>
              <a:t>Companion document: </a:t>
            </a:r>
          </a:p>
          <a:p>
            <a:pPr marL="857250" lvl="2" indent="0">
              <a:buClr>
                <a:schemeClr val="tx1"/>
              </a:buClr>
              <a:buSzPct val="130000"/>
              <a:buNone/>
            </a:pPr>
            <a:r>
              <a:rPr lang="en-US" sz="2600" i="1" dirty="0" smtClean="0"/>
              <a:t>Clinical practice handbook for safe abortion care</a:t>
            </a:r>
            <a:endParaRPr lang="en-US" sz="2600" dirty="0"/>
          </a:p>
        </p:txBody>
      </p:sp>
      <p:sp>
        <p:nvSpPr>
          <p:cNvPr id="4" name="Text Box 2"/>
          <p:cNvSpPr txBox="1">
            <a:spLocks noChangeArrowheads="1"/>
          </p:cNvSpPr>
          <p:nvPr/>
        </p:nvSpPr>
        <p:spPr bwMode="auto">
          <a:xfrm>
            <a:off x="152400" y="6421623"/>
            <a:ext cx="3124200" cy="290918"/>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0"/>
              </a:spcBef>
              <a:spcAft>
                <a:spcPts val="1000"/>
              </a:spcAft>
            </a:pPr>
            <a:r>
              <a:rPr lang="en-US" sz="1100" dirty="0" smtClean="0">
                <a:solidFill>
                  <a:srgbClr val="E2D6B5"/>
                </a:solidFill>
                <a:ea typeface="Calibri"/>
                <a:cs typeface="Andalus" pitchFamily="18" charset="-78"/>
              </a:rPr>
              <a:t>Introduction</a:t>
            </a:r>
            <a:r>
              <a:rPr lang="en-US" sz="1100" dirty="0" smtClean="0">
                <a:solidFill>
                  <a:srgbClr val="C4C659"/>
                </a:solidFill>
                <a:ea typeface="Calibri"/>
                <a:cs typeface="Andalus" pitchFamily="18" charset="-78"/>
              </a:rPr>
              <a:t> </a:t>
            </a:r>
            <a:endParaRPr lang="en-US" sz="1100" dirty="0">
              <a:solidFill>
                <a:srgbClr val="C4C659"/>
              </a:solidFill>
              <a:effectLst/>
              <a:ea typeface="Calibri"/>
              <a:cs typeface="Andalus" pitchFamily="18" charset="-78"/>
            </a:endParaRPr>
          </a:p>
          <a:p>
            <a:pPr marL="0" marR="0">
              <a:lnSpc>
                <a:spcPct val="115000"/>
              </a:lnSpc>
              <a:spcBef>
                <a:spcPts val="0"/>
              </a:spcBef>
              <a:spcAft>
                <a:spcPts val="1000"/>
              </a:spcAft>
            </a:pPr>
            <a:r>
              <a:rPr lang="en-US" sz="1100" dirty="0">
                <a:effectLst/>
                <a:latin typeface="Calibri"/>
                <a:ea typeface="Calibri"/>
                <a:cs typeface="Times New Roman"/>
              </a:rPr>
              <a:t> </a:t>
            </a:r>
          </a:p>
        </p:txBody>
      </p:sp>
      <p:pic>
        <p:nvPicPr>
          <p:cNvPr id="6" name="Picture Placeholder 8"/>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l="3468" r="3468" b="17015"/>
          <a:stretch/>
        </p:blipFill>
        <p:spPr>
          <a:xfrm>
            <a:off x="457199" y="457199"/>
            <a:ext cx="2132213" cy="2103120"/>
          </a:xfrm>
          <a:prstGeom prst="ellipse">
            <a:avLst/>
          </a:prstGeom>
          <a:ln w="12700">
            <a:solidFill>
              <a:schemeClr val="tx2">
                <a:lumMod val="75000"/>
              </a:schemeClr>
            </a:solidFill>
          </a:ln>
          <a:effectLst>
            <a:glow rad="38100">
              <a:srgbClr val="FCCD80">
                <a:alpha val="85000"/>
              </a:srgbClr>
            </a:glow>
          </a:effectLst>
        </p:spPr>
      </p:pic>
    </p:spTree>
    <p:extLst>
      <p:ext uri="{BB962C8B-B14F-4D97-AF65-F5344CB8AC3E}">
        <p14:creationId xmlns:p14="http://schemas.microsoft.com/office/powerpoint/2010/main" val="148685670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9337" y="419100"/>
            <a:ext cx="7125113" cy="924475"/>
          </a:xfrm>
        </p:spPr>
        <p:txBody>
          <a:bodyPr/>
          <a:lstStyle/>
          <a:p>
            <a:r>
              <a:rPr lang="en-US" b="1" dirty="0"/>
              <a:t>Standards &amp; Guidelines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937537567"/>
              </p:ext>
            </p:extLst>
          </p:nvPr>
        </p:nvGraphicFramePr>
        <p:xfrm>
          <a:off x="838200" y="1600200"/>
          <a:ext cx="7677150" cy="4651822"/>
        </p:xfrm>
        <a:graphic>
          <a:graphicData uri="http://schemas.openxmlformats.org/drawingml/2006/table">
            <a:tbl>
              <a:tblPr bandRow="1">
                <a:effectLst>
                  <a:outerShdw blurRad="381000" dist="76200" dir="14400000" sx="105000" sy="105000" algn="ctr" rotWithShape="0">
                    <a:srgbClr val="DD5900"/>
                  </a:outerShdw>
                </a:effectLst>
                <a:tableStyleId>{00A15C55-8517-42AA-B614-E9B94910E393}</a:tableStyleId>
              </a:tblPr>
              <a:tblGrid>
                <a:gridCol w="1600200">
                  <a:extLst>
                    <a:ext uri="{9D8B030D-6E8A-4147-A177-3AD203B41FA5}">
                      <a16:colId xmlns:a16="http://schemas.microsoft.com/office/drawing/2014/main" val="20000"/>
                    </a:ext>
                  </a:extLst>
                </a:gridCol>
                <a:gridCol w="6076950">
                  <a:extLst>
                    <a:ext uri="{9D8B030D-6E8A-4147-A177-3AD203B41FA5}">
                      <a16:colId xmlns:a16="http://schemas.microsoft.com/office/drawing/2014/main" val="20001"/>
                    </a:ext>
                  </a:extLst>
                </a:gridCol>
              </a:tblGrid>
              <a:tr h="491174">
                <a:tc>
                  <a:txBody>
                    <a:bodyPr/>
                    <a:lstStyle/>
                    <a:p>
                      <a:r>
                        <a:rPr lang="en-GB" sz="2000" b="1" dirty="0" smtClean="0"/>
                        <a:t>Where</a:t>
                      </a:r>
                      <a:endParaRPr lang="en-US" sz="2000" b="1" dirty="0">
                        <a:solidFill>
                          <a:schemeClr val="bg1"/>
                        </a:solidFill>
                      </a:endParaRPr>
                    </a:p>
                  </a:txBody>
                  <a:tcPr/>
                </a:tc>
                <a:tc>
                  <a:txBody>
                    <a:bodyPr/>
                    <a:lstStyle/>
                    <a:p>
                      <a:r>
                        <a:rPr lang="en-GB" sz="2000" dirty="0" smtClean="0"/>
                        <a:t>W</a:t>
                      </a:r>
                      <a:r>
                        <a:rPr lang="en-US" sz="2000" dirty="0" err="1" smtClean="0"/>
                        <a:t>hich</a:t>
                      </a:r>
                      <a:r>
                        <a:rPr lang="en-US" sz="2000" dirty="0" smtClean="0"/>
                        <a:t> levels of the health system </a:t>
                      </a:r>
                      <a:endParaRPr lang="en-US" sz="2000" b="0" dirty="0">
                        <a:solidFill>
                          <a:schemeClr val="bg1"/>
                        </a:solidFill>
                      </a:endParaRPr>
                    </a:p>
                  </a:txBody>
                  <a:tcPr/>
                </a:tc>
                <a:extLst>
                  <a:ext uri="{0D108BD9-81ED-4DB2-BD59-A6C34878D82A}">
                    <a16:rowId xmlns:a16="http://schemas.microsoft.com/office/drawing/2014/main" val="10000"/>
                  </a:ext>
                </a:extLst>
              </a:tr>
              <a:tr h="491174">
                <a:tc>
                  <a:txBody>
                    <a:bodyPr/>
                    <a:lstStyle/>
                    <a:p>
                      <a:r>
                        <a:rPr lang="en-US" sz="2000" b="1" dirty="0" smtClean="0"/>
                        <a:t>Who</a:t>
                      </a:r>
                      <a:endParaRPr lang="en-US" sz="2000" b="1" dirty="0">
                        <a:solidFill>
                          <a:schemeClr val="bg1"/>
                        </a:solidFill>
                      </a:endParaRPr>
                    </a:p>
                  </a:txBody>
                  <a:tcPr/>
                </a:tc>
                <a:tc>
                  <a:txBody>
                    <a:bodyPr/>
                    <a:lstStyle/>
                    <a:p>
                      <a:r>
                        <a:rPr lang="en-GB" sz="2000" dirty="0" smtClean="0"/>
                        <a:t>Categories of health care staff </a:t>
                      </a:r>
                      <a:endParaRPr lang="en-US" sz="2000" dirty="0"/>
                    </a:p>
                  </a:txBody>
                  <a:tcPr/>
                </a:tc>
                <a:extLst>
                  <a:ext uri="{0D108BD9-81ED-4DB2-BD59-A6C34878D82A}">
                    <a16:rowId xmlns:a16="http://schemas.microsoft.com/office/drawing/2014/main" val="10001"/>
                  </a:ext>
                </a:extLst>
              </a:tr>
              <a:tr h="786278">
                <a:tc>
                  <a:txBody>
                    <a:bodyPr/>
                    <a:lstStyle/>
                    <a:p>
                      <a:r>
                        <a:rPr lang="en-US" sz="2000" b="1" dirty="0" smtClean="0"/>
                        <a:t>What</a:t>
                      </a:r>
                      <a:endParaRPr lang="en-US" sz="2000" b="1" dirty="0">
                        <a:solidFill>
                          <a:schemeClr val="bg1"/>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dirty="0" smtClean="0"/>
                        <a:t>Methods/ procedures, required authorization, if any</a:t>
                      </a:r>
                      <a:endParaRPr lang="en-GB" sz="2000" dirty="0" smtClean="0">
                        <a:solidFill>
                          <a:schemeClr val="bg1"/>
                        </a:solidFill>
                      </a:endParaRPr>
                    </a:p>
                  </a:txBody>
                  <a:tcPr/>
                </a:tc>
                <a:extLst>
                  <a:ext uri="{0D108BD9-81ED-4DB2-BD59-A6C34878D82A}">
                    <a16:rowId xmlns:a16="http://schemas.microsoft.com/office/drawing/2014/main" val="10002"/>
                  </a:ext>
                </a:extLst>
              </a:tr>
              <a:tr h="786278">
                <a:tc>
                  <a:txBody>
                    <a:bodyPr/>
                    <a:lstStyle/>
                    <a:p>
                      <a:r>
                        <a:rPr lang="en-US" sz="2000" b="1" dirty="0" smtClean="0"/>
                        <a:t>How</a:t>
                      </a:r>
                      <a:endParaRPr lang="en-US" sz="2000" b="1" dirty="0">
                        <a:solidFill>
                          <a:schemeClr val="bg1"/>
                        </a:solidFill>
                      </a:endParaRPr>
                    </a:p>
                  </a:txBody>
                  <a:tcPr/>
                </a:tc>
                <a:tc>
                  <a:txBody>
                    <a:bodyPr/>
                    <a:lstStyle/>
                    <a:p>
                      <a:r>
                        <a:rPr lang="en-GB" sz="2000" dirty="0" smtClean="0"/>
                        <a:t>Training, quality assurance, supplies, equipment</a:t>
                      </a:r>
                      <a:endParaRPr lang="en-US" sz="2000" dirty="0"/>
                    </a:p>
                  </a:txBody>
                  <a:tcPr/>
                </a:tc>
                <a:extLst>
                  <a:ext uri="{0D108BD9-81ED-4DB2-BD59-A6C34878D82A}">
                    <a16:rowId xmlns:a16="http://schemas.microsoft.com/office/drawing/2014/main" val="10003"/>
                  </a:ext>
                </a:extLst>
              </a:tr>
              <a:tr h="786278">
                <a:tc>
                  <a:txBody>
                    <a:bodyPr/>
                    <a:lstStyle/>
                    <a:p>
                      <a:r>
                        <a:rPr lang="en-US" sz="2000" b="1" dirty="0" smtClean="0">
                          <a:solidFill>
                            <a:schemeClr val="bg1"/>
                          </a:solidFill>
                        </a:rPr>
                        <a:t>Referrals</a:t>
                      </a:r>
                      <a:endParaRPr lang="en-US" sz="2000" b="1" dirty="0">
                        <a:solidFill>
                          <a:schemeClr val="bg1"/>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dirty="0" smtClean="0"/>
                        <a:t>To which levels and/or facilities for safe abortion, follow-up for complications, and/or resupply or LAPMs of contraception </a:t>
                      </a:r>
                    </a:p>
                    <a:p>
                      <a:endParaRPr lang="en-US" sz="2000" dirty="0"/>
                    </a:p>
                  </a:txBody>
                  <a:tcPr/>
                </a:tc>
                <a:extLst>
                  <a:ext uri="{0D108BD9-81ED-4DB2-BD59-A6C34878D82A}">
                    <a16:rowId xmlns:a16="http://schemas.microsoft.com/office/drawing/2014/main" val="10004"/>
                  </a:ext>
                </a:extLst>
              </a:tr>
              <a:tr h="786278">
                <a:tc>
                  <a:txBody>
                    <a:bodyPr/>
                    <a:lstStyle/>
                    <a:p>
                      <a:r>
                        <a:rPr lang="en-US" sz="2000" b="1" dirty="0" smtClean="0">
                          <a:solidFill>
                            <a:schemeClr val="bg1"/>
                          </a:solidFill>
                        </a:rPr>
                        <a:t>Rights</a:t>
                      </a:r>
                      <a:endParaRPr lang="en-US" sz="2000" b="1" dirty="0">
                        <a:solidFill>
                          <a:schemeClr val="bg1"/>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dirty="0" smtClean="0">
                          <a:solidFill>
                            <a:srgbClr val="000000"/>
                          </a:solidFill>
                        </a:rPr>
                        <a:t>Informed consent, confidentiality and privacy</a:t>
                      </a:r>
                      <a:endParaRPr lang="en-US" sz="1800" dirty="0" smtClean="0">
                        <a:latin typeface="Arial"/>
                      </a:endParaRPr>
                    </a:p>
                    <a:p>
                      <a:endParaRPr lang="en-US" sz="2000" dirty="0"/>
                    </a:p>
                  </a:txBody>
                  <a:tcPr/>
                </a:tc>
                <a:extLst>
                  <a:ext uri="{0D108BD9-81ED-4DB2-BD59-A6C34878D82A}">
                    <a16:rowId xmlns:a16="http://schemas.microsoft.com/office/drawing/2014/main" val="10005"/>
                  </a:ext>
                </a:extLst>
              </a:tr>
            </a:tbl>
          </a:graphicData>
        </a:graphic>
      </p:graphicFrame>
      <p:sp>
        <p:nvSpPr>
          <p:cNvPr id="5" name="Text Box 2"/>
          <p:cNvSpPr txBox="1">
            <a:spLocks noChangeArrowheads="1"/>
          </p:cNvSpPr>
          <p:nvPr/>
        </p:nvSpPr>
        <p:spPr bwMode="auto">
          <a:xfrm>
            <a:off x="171450" y="6428197"/>
            <a:ext cx="8763000" cy="332565"/>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0"/>
              </a:spcBef>
              <a:spcAft>
                <a:spcPts val="1000"/>
              </a:spcAft>
            </a:pPr>
            <a:r>
              <a:rPr lang="en-US" sz="1100" dirty="0" smtClean="0">
                <a:solidFill>
                  <a:srgbClr val="E2D6B5"/>
                </a:solidFill>
                <a:ea typeface="Calibri"/>
                <a:cs typeface="Andalus" pitchFamily="18" charset="-78"/>
              </a:rPr>
              <a:t>Module 3: Planning and  Managing Care</a:t>
            </a:r>
            <a:r>
              <a:rPr lang="en-US" sz="1100" dirty="0">
                <a:effectLst/>
                <a:ea typeface="Calibri"/>
                <a:cs typeface="Times New Roman"/>
              </a:rPr>
              <a:t> </a:t>
            </a:r>
          </a:p>
        </p:txBody>
      </p:sp>
      <p:pic>
        <p:nvPicPr>
          <p:cNvPr id="8" name="Picture Placeholder 5"/>
          <p:cNvPicPr>
            <a:picLocks noChangeAspect="1"/>
          </p:cNvPicPr>
          <p:nvPr/>
        </p:nvPicPr>
        <p:blipFill>
          <a:blip r:embed="rId3" cstate="print">
            <a:extLst>
              <a:ext uri="{28A0092B-C50C-407E-A947-70E740481C1C}">
                <a14:useLocalDpi xmlns:a14="http://schemas.microsoft.com/office/drawing/2010/main" val="0"/>
              </a:ext>
            </a:extLst>
          </a:blip>
          <a:srcRect l="12487" r="12487"/>
          <a:stretch>
            <a:fillRect/>
          </a:stretch>
        </p:blipFill>
        <p:spPr>
          <a:xfrm>
            <a:off x="457200" y="228600"/>
            <a:ext cx="1188720" cy="1188720"/>
          </a:xfrm>
          <a:prstGeom prst="ellipse">
            <a:avLst/>
          </a:prstGeom>
          <a:ln>
            <a:solidFill>
              <a:schemeClr val="tx1"/>
            </a:solidFill>
          </a:ln>
        </p:spPr>
      </p:pic>
    </p:spTree>
    <p:extLst>
      <p:ext uri="{BB962C8B-B14F-4D97-AF65-F5344CB8AC3E}">
        <p14:creationId xmlns:p14="http://schemas.microsoft.com/office/powerpoint/2010/main" val="179389832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17"/>
          <p:cNvSpPr/>
          <p:nvPr/>
        </p:nvSpPr>
        <p:spPr>
          <a:xfrm>
            <a:off x="1147676" y="2362200"/>
            <a:ext cx="5379886" cy="3352800"/>
          </a:xfrm>
          <a:custGeom>
            <a:avLst/>
            <a:gdLst>
              <a:gd name="connsiteX0" fmla="*/ 0 w 4470161"/>
              <a:gd name="connsiteY0" fmla="*/ 0 h 683814"/>
              <a:gd name="connsiteX1" fmla="*/ 4470161 w 4470161"/>
              <a:gd name="connsiteY1" fmla="*/ 0 h 683814"/>
              <a:gd name="connsiteX2" fmla="*/ 4470161 w 4470161"/>
              <a:gd name="connsiteY2" fmla="*/ 683814 h 683814"/>
              <a:gd name="connsiteX3" fmla="*/ 0 w 4470161"/>
              <a:gd name="connsiteY3" fmla="*/ 683814 h 683814"/>
              <a:gd name="connsiteX4" fmla="*/ 0 w 4470161"/>
              <a:gd name="connsiteY4" fmla="*/ 0 h 683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0161" h="683814">
                <a:moveTo>
                  <a:pt x="0" y="0"/>
                </a:moveTo>
                <a:lnTo>
                  <a:pt x="4470161" y="0"/>
                </a:lnTo>
                <a:lnTo>
                  <a:pt x="4470161" y="683814"/>
                </a:lnTo>
                <a:lnTo>
                  <a:pt x="0" y="6838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0480" tIns="30480" rIns="30480" bIns="30480" numCol="1" spcCol="1270" anchor="ctr" anchorCtr="0">
            <a:noAutofit/>
          </a:bodyPr>
          <a:lstStyle/>
          <a:p>
            <a:pPr lvl="0" algn="l" defTabSz="1066800">
              <a:lnSpc>
                <a:spcPct val="90000"/>
              </a:lnSpc>
              <a:spcBef>
                <a:spcPct val="0"/>
              </a:spcBef>
              <a:spcAft>
                <a:spcPct val="10000"/>
              </a:spcAft>
            </a:pPr>
            <a:endParaRPr lang="en-US" sz="2400" kern="1200" dirty="0">
              <a:solidFill>
                <a:srgbClr val="E2D6B5"/>
              </a:solidFill>
            </a:endParaRPr>
          </a:p>
        </p:txBody>
      </p:sp>
      <p:sp>
        <p:nvSpPr>
          <p:cNvPr id="2" name="Rectangle 1"/>
          <p:cNvSpPr/>
          <p:nvPr/>
        </p:nvSpPr>
        <p:spPr>
          <a:xfrm>
            <a:off x="663544" y="1828800"/>
            <a:ext cx="7987364" cy="4185761"/>
          </a:xfrm>
          <a:prstGeom prst="rect">
            <a:avLst/>
          </a:prstGeom>
        </p:spPr>
        <p:txBody>
          <a:bodyPr wrap="square">
            <a:spAutoFit/>
          </a:bodyPr>
          <a:lstStyle/>
          <a:p>
            <a:pPr lvl="0" defTabSz="1066800">
              <a:lnSpc>
                <a:spcPct val="90000"/>
              </a:lnSpc>
              <a:spcBef>
                <a:spcPct val="0"/>
              </a:spcBef>
              <a:spcAft>
                <a:spcPct val="10000"/>
              </a:spcAft>
              <a:buClr>
                <a:schemeClr val="tx1"/>
              </a:buClr>
              <a:buSzPct val="130000"/>
            </a:pPr>
            <a:endParaRPr lang="en-US" sz="1000" dirty="0" smtClean="0"/>
          </a:p>
          <a:p>
            <a:pPr indent="-342900" defTabSz="1066800">
              <a:spcBef>
                <a:spcPct val="0"/>
              </a:spcBef>
              <a:buClr>
                <a:schemeClr val="tx1"/>
              </a:buClr>
              <a:buSzPct val="130000"/>
              <a:buFont typeface="Arial" pitchFamily="34" charset="0"/>
              <a:buChar char="•"/>
            </a:pPr>
            <a:r>
              <a:rPr lang="en-US" sz="3200" dirty="0" smtClean="0"/>
              <a:t>Mandatory </a:t>
            </a:r>
            <a:r>
              <a:rPr lang="en-US" sz="3200" dirty="0" err="1" smtClean="0"/>
              <a:t>decisionmaking</a:t>
            </a:r>
            <a:r>
              <a:rPr lang="en-US" sz="3200" dirty="0" smtClean="0"/>
              <a:t>/options   counseling</a:t>
            </a:r>
            <a:endParaRPr lang="en-US" sz="1200" dirty="0" smtClean="0"/>
          </a:p>
          <a:p>
            <a:pPr marL="342900" indent="-342900" defTabSz="1066800">
              <a:lnSpc>
                <a:spcPct val="200000"/>
              </a:lnSpc>
              <a:spcBef>
                <a:spcPct val="0"/>
              </a:spcBef>
              <a:buClr>
                <a:schemeClr val="tx1"/>
              </a:buClr>
              <a:buSzPct val="130000"/>
              <a:buFont typeface="Arial" pitchFamily="34" charset="0"/>
              <a:buChar char="•"/>
            </a:pPr>
            <a:r>
              <a:rPr lang="en-US" sz="3200" dirty="0" smtClean="0"/>
              <a:t>Routine laboratory tests</a:t>
            </a:r>
            <a:endParaRPr lang="en-US" sz="1000" dirty="0"/>
          </a:p>
          <a:p>
            <a:pPr marL="342900" indent="-342900" defTabSz="1066800">
              <a:lnSpc>
                <a:spcPct val="200000"/>
              </a:lnSpc>
              <a:spcBef>
                <a:spcPct val="0"/>
              </a:spcBef>
              <a:buClr>
                <a:schemeClr val="tx1"/>
              </a:buClr>
              <a:buSzPct val="130000"/>
              <a:buFont typeface="Arial" pitchFamily="34" charset="0"/>
              <a:buChar char="•"/>
            </a:pPr>
            <a:r>
              <a:rPr lang="en-US" sz="3200" dirty="0" smtClean="0"/>
              <a:t>Pre-abortion ultrasound scanning</a:t>
            </a:r>
          </a:p>
          <a:p>
            <a:pPr marL="342900" indent="-342900" defTabSz="1066800">
              <a:lnSpc>
                <a:spcPct val="200000"/>
              </a:lnSpc>
              <a:spcBef>
                <a:spcPct val="0"/>
              </a:spcBef>
              <a:spcAft>
                <a:spcPct val="10000"/>
              </a:spcAft>
              <a:buClr>
                <a:schemeClr val="tx1"/>
              </a:buClr>
              <a:buSzPct val="130000"/>
              <a:buFont typeface="Arial" pitchFamily="34" charset="0"/>
              <a:buChar char="•"/>
            </a:pPr>
            <a:r>
              <a:rPr lang="en-US" sz="3200" dirty="0" smtClean="0"/>
              <a:t>Routine follow-up visit</a:t>
            </a:r>
          </a:p>
        </p:txBody>
      </p:sp>
      <p:sp>
        <p:nvSpPr>
          <p:cNvPr id="12" name="Freeform 11"/>
          <p:cNvSpPr/>
          <p:nvPr/>
        </p:nvSpPr>
        <p:spPr>
          <a:xfrm>
            <a:off x="1746249" y="663260"/>
            <a:ext cx="6553200" cy="624199"/>
          </a:xfrm>
          <a:custGeom>
            <a:avLst/>
            <a:gdLst>
              <a:gd name="connsiteX0" fmla="*/ 0 w 5589438"/>
              <a:gd name="connsiteY0" fmla="*/ 0 h 833105"/>
              <a:gd name="connsiteX1" fmla="*/ 5589438 w 5589438"/>
              <a:gd name="connsiteY1" fmla="*/ 0 h 833105"/>
              <a:gd name="connsiteX2" fmla="*/ 5589438 w 5589438"/>
              <a:gd name="connsiteY2" fmla="*/ 833105 h 833105"/>
              <a:gd name="connsiteX3" fmla="*/ 0 w 5589438"/>
              <a:gd name="connsiteY3" fmla="*/ 833105 h 833105"/>
              <a:gd name="connsiteX4" fmla="*/ 0 w 5589438"/>
              <a:gd name="connsiteY4" fmla="*/ 0 h 833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9438" h="833105">
                <a:moveTo>
                  <a:pt x="0" y="0"/>
                </a:moveTo>
                <a:lnTo>
                  <a:pt x="5589438" y="0"/>
                </a:lnTo>
                <a:lnTo>
                  <a:pt x="5589438" y="833105"/>
                </a:lnTo>
                <a:lnTo>
                  <a:pt x="0" y="83310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0480" tIns="30480" rIns="30480" bIns="30480" numCol="1" spcCol="1270" anchor="ctr" anchorCtr="0">
            <a:noAutofit/>
          </a:bodyPr>
          <a:lstStyle/>
          <a:p>
            <a:pPr defTabSz="1066800">
              <a:lnSpc>
                <a:spcPct val="90000"/>
              </a:lnSpc>
              <a:spcBef>
                <a:spcPct val="0"/>
              </a:spcBef>
              <a:spcAft>
                <a:spcPct val="10000"/>
              </a:spcAft>
            </a:pPr>
            <a:r>
              <a:rPr lang="en-US" sz="3600" b="1" dirty="0"/>
              <a:t>Not necessary</a:t>
            </a:r>
            <a:endParaRPr lang="en-US" sz="3600" b="1" dirty="0">
              <a:solidFill>
                <a:schemeClr val="tx1"/>
              </a:solidFill>
            </a:endParaRPr>
          </a:p>
        </p:txBody>
      </p:sp>
      <p:sp>
        <p:nvSpPr>
          <p:cNvPr id="7" name="Text Box 2"/>
          <p:cNvSpPr txBox="1">
            <a:spLocks noChangeArrowheads="1"/>
          </p:cNvSpPr>
          <p:nvPr/>
        </p:nvSpPr>
        <p:spPr bwMode="auto">
          <a:xfrm>
            <a:off x="171450" y="6428197"/>
            <a:ext cx="8763000" cy="332565"/>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0"/>
              </a:spcBef>
              <a:spcAft>
                <a:spcPts val="1000"/>
              </a:spcAft>
            </a:pPr>
            <a:r>
              <a:rPr lang="en-US" sz="1100" dirty="0" smtClean="0">
                <a:solidFill>
                  <a:srgbClr val="E2D6B5"/>
                </a:solidFill>
                <a:ea typeface="Calibri"/>
                <a:cs typeface="Andalus" pitchFamily="18" charset="-78"/>
              </a:rPr>
              <a:t>Module 3: Planning and  Managing Care</a:t>
            </a:r>
            <a:r>
              <a:rPr lang="en-US" sz="1100" dirty="0">
                <a:effectLst/>
                <a:ea typeface="Calibri"/>
                <a:cs typeface="Times New Roman"/>
              </a:rPr>
              <a:t> </a:t>
            </a:r>
          </a:p>
        </p:txBody>
      </p:sp>
      <p:pic>
        <p:nvPicPr>
          <p:cNvPr id="8" name="Picture Placeholder 5"/>
          <p:cNvPicPr>
            <a:picLocks noChangeAspect="1"/>
          </p:cNvPicPr>
          <p:nvPr/>
        </p:nvPicPr>
        <p:blipFill>
          <a:blip r:embed="rId3" cstate="print">
            <a:extLst>
              <a:ext uri="{28A0092B-C50C-407E-A947-70E740481C1C}">
                <a14:useLocalDpi xmlns:a14="http://schemas.microsoft.com/office/drawing/2010/main" val="0"/>
              </a:ext>
            </a:extLst>
          </a:blip>
          <a:srcRect l="12487" r="12487"/>
          <a:stretch>
            <a:fillRect/>
          </a:stretch>
        </p:blipFill>
        <p:spPr>
          <a:xfrm>
            <a:off x="457200" y="457200"/>
            <a:ext cx="1188720" cy="1188720"/>
          </a:xfrm>
          <a:prstGeom prst="ellipse">
            <a:avLst/>
          </a:prstGeom>
          <a:ln>
            <a:solidFill>
              <a:schemeClr val="tx1"/>
            </a:solidFill>
          </a:ln>
        </p:spPr>
      </p:pic>
    </p:spTree>
    <p:extLst>
      <p:ext uri="{BB962C8B-B14F-4D97-AF65-F5344CB8AC3E}">
        <p14:creationId xmlns:p14="http://schemas.microsoft.com/office/powerpoint/2010/main" val="6955589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5794" y="2133600"/>
            <a:ext cx="8077200" cy="4031873"/>
          </a:xfrm>
          <a:prstGeom prst="rect">
            <a:avLst/>
          </a:prstGeom>
        </p:spPr>
        <p:txBody>
          <a:bodyPr wrap="square">
            <a:spAutoFit/>
          </a:bodyPr>
          <a:lstStyle/>
          <a:p>
            <a:pPr marL="457200" lvl="0" indent="-457200">
              <a:buSzPct val="130000"/>
              <a:buFont typeface="Arial" pitchFamily="34" charset="0"/>
              <a:buChar char="•"/>
            </a:pPr>
            <a:r>
              <a:rPr lang="en-US" sz="2800" dirty="0" smtClean="0"/>
              <a:t>Readily </a:t>
            </a:r>
            <a:r>
              <a:rPr lang="en-US" sz="2800" dirty="0"/>
              <a:t>available and affordable to all </a:t>
            </a:r>
            <a:r>
              <a:rPr lang="en-US" sz="2800" dirty="0" smtClean="0"/>
              <a:t>women to </a:t>
            </a:r>
            <a:r>
              <a:rPr lang="en-US" sz="2800" dirty="0"/>
              <a:t>the full extent of the </a:t>
            </a:r>
            <a:r>
              <a:rPr lang="en-US" sz="2800" dirty="0" smtClean="0"/>
              <a:t>law</a:t>
            </a:r>
          </a:p>
          <a:p>
            <a:pPr marL="1371600" lvl="2" indent="-457200">
              <a:buSzPct val="100000"/>
              <a:buFont typeface="Courier New" pitchFamily="49" charset="0"/>
              <a:buChar char="o"/>
            </a:pPr>
            <a:r>
              <a:rPr lang="en-US" sz="2800" dirty="0" smtClean="0"/>
              <a:t>Young women</a:t>
            </a:r>
          </a:p>
          <a:p>
            <a:pPr marL="1371600" lvl="2" indent="-457200">
              <a:buSzPct val="100000"/>
              <a:buFont typeface="Courier New" pitchFamily="49" charset="0"/>
              <a:buChar char="o"/>
            </a:pPr>
            <a:r>
              <a:rPr lang="en-US" sz="2800" dirty="0" smtClean="0"/>
              <a:t>Adolescents </a:t>
            </a:r>
          </a:p>
          <a:p>
            <a:pPr marL="457200" lvl="0" indent="-457200">
              <a:buFont typeface="Arial" pitchFamily="34" charset="0"/>
              <a:buChar char="•"/>
            </a:pPr>
            <a:endParaRPr lang="en-US" sz="3200" dirty="0"/>
          </a:p>
          <a:p>
            <a:pPr marL="457200" lvl="0" indent="-457200">
              <a:buSzPct val="130000"/>
              <a:buFont typeface="Arial" pitchFamily="34" charset="0"/>
              <a:buChar char="•"/>
            </a:pPr>
            <a:r>
              <a:rPr lang="en-US" sz="2800" dirty="0" smtClean="0"/>
              <a:t>Decentralized to primary-care level </a:t>
            </a:r>
          </a:p>
          <a:p>
            <a:pPr marL="1371600" lvl="2" indent="-457200">
              <a:buSzPct val="130000"/>
              <a:buFont typeface="Courier New" pitchFamily="49" charset="0"/>
              <a:buChar char="o"/>
            </a:pPr>
            <a:r>
              <a:rPr lang="en-US" sz="2800" dirty="0" smtClean="0"/>
              <a:t>Provision by midlevel providers</a:t>
            </a:r>
          </a:p>
          <a:p>
            <a:pPr marL="1371600" lvl="2" indent="-457200">
              <a:buSzPct val="100000"/>
              <a:buFont typeface="Courier New" pitchFamily="49" charset="0"/>
              <a:buChar char="o"/>
            </a:pPr>
            <a:r>
              <a:rPr lang="en-US" sz="2800" dirty="0" smtClean="0"/>
              <a:t>Referral </a:t>
            </a:r>
            <a:r>
              <a:rPr lang="en-US" sz="2800" dirty="0"/>
              <a:t>systems </a:t>
            </a:r>
            <a:r>
              <a:rPr lang="en-US" sz="2800" dirty="0" smtClean="0"/>
              <a:t>for </a:t>
            </a:r>
            <a:r>
              <a:rPr lang="en-US" sz="2800" dirty="0"/>
              <a:t>all required higher-level </a:t>
            </a:r>
            <a:r>
              <a:rPr lang="en-US" sz="2800" dirty="0" smtClean="0"/>
              <a:t>care</a:t>
            </a:r>
          </a:p>
        </p:txBody>
      </p:sp>
      <p:sp>
        <p:nvSpPr>
          <p:cNvPr id="10" name="Freeform 9"/>
          <p:cNvSpPr/>
          <p:nvPr/>
        </p:nvSpPr>
        <p:spPr>
          <a:xfrm>
            <a:off x="2060331" y="776461"/>
            <a:ext cx="7086600" cy="624199"/>
          </a:xfrm>
          <a:custGeom>
            <a:avLst/>
            <a:gdLst>
              <a:gd name="connsiteX0" fmla="*/ 0 w 5589438"/>
              <a:gd name="connsiteY0" fmla="*/ 0 h 833105"/>
              <a:gd name="connsiteX1" fmla="*/ 5589438 w 5589438"/>
              <a:gd name="connsiteY1" fmla="*/ 0 h 833105"/>
              <a:gd name="connsiteX2" fmla="*/ 5589438 w 5589438"/>
              <a:gd name="connsiteY2" fmla="*/ 833105 h 833105"/>
              <a:gd name="connsiteX3" fmla="*/ 0 w 5589438"/>
              <a:gd name="connsiteY3" fmla="*/ 833105 h 833105"/>
              <a:gd name="connsiteX4" fmla="*/ 0 w 5589438"/>
              <a:gd name="connsiteY4" fmla="*/ 0 h 833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9438" h="833105">
                <a:moveTo>
                  <a:pt x="0" y="0"/>
                </a:moveTo>
                <a:lnTo>
                  <a:pt x="5589438" y="0"/>
                </a:lnTo>
                <a:lnTo>
                  <a:pt x="5589438" y="833105"/>
                </a:lnTo>
                <a:lnTo>
                  <a:pt x="0" y="83310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0480" tIns="30480" rIns="30480" bIns="30480" numCol="1" spcCol="1270" anchor="ctr" anchorCtr="0">
            <a:noAutofit/>
          </a:bodyPr>
          <a:lstStyle/>
          <a:p>
            <a:pPr lvl="0"/>
            <a:r>
              <a:rPr lang="en-US" sz="3600" b="1" dirty="0">
                <a:solidFill>
                  <a:schemeClr val="tx1"/>
                </a:solidFill>
              </a:rPr>
              <a:t>Services </a:t>
            </a:r>
            <a:r>
              <a:rPr lang="en-US" sz="3600" b="1" dirty="0" smtClean="0">
                <a:solidFill>
                  <a:schemeClr val="tx1"/>
                </a:solidFill>
              </a:rPr>
              <a:t>&amp; information</a:t>
            </a:r>
            <a:endParaRPr lang="en-US" sz="3600" dirty="0">
              <a:solidFill>
                <a:schemeClr val="tx1"/>
              </a:solidFill>
            </a:endParaRPr>
          </a:p>
        </p:txBody>
      </p:sp>
      <p:sp>
        <p:nvSpPr>
          <p:cNvPr id="6" name="Text Box 2"/>
          <p:cNvSpPr txBox="1">
            <a:spLocks noChangeArrowheads="1"/>
          </p:cNvSpPr>
          <p:nvPr/>
        </p:nvSpPr>
        <p:spPr bwMode="auto">
          <a:xfrm>
            <a:off x="171450" y="6428197"/>
            <a:ext cx="8763000" cy="332565"/>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0"/>
              </a:spcBef>
              <a:spcAft>
                <a:spcPts val="1000"/>
              </a:spcAft>
            </a:pPr>
            <a:r>
              <a:rPr lang="en-US" sz="1100" dirty="0" smtClean="0">
                <a:solidFill>
                  <a:srgbClr val="E2D6B5"/>
                </a:solidFill>
                <a:ea typeface="Calibri"/>
                <a:cs typeface="Andalus" pitchFamily="18" charset="-78"/>
              </a:rPr>
              <a:t>Module 3: Planning and  Managing Care</a:t>
            </a:r>
            <a:r>
              <a:rPr lang="en-US" sz="1100" dirty="0">
                <a:effectLst/>
                <a:ea typeface="Calibri"/>
                <a:cs typeface="Times New Roman"/>
              </a:rPr>
              <a:t> </a:t>
            </a:r>
          </a:p>
        </p:txBody>
      </p:sp>
      <p:pic>
        <p:nvPicPr>
          <p:cNvPr id="7" name="Picture Placeholder 5"/>
          <p:cNvPicPr>
            <a:picLocks noChangeAspect="1"/>
          </p:cNvPicPr>
          <p:nvPr/>
        </p:nvPicPr>
        <p:blipFill>
          <a:blip r:embed="rId3" cstate="print">
            <a:extLst>
              <a:ext uri="{28A0092B-C50C-407E-A947-70E740481C1C}">
                <a14:useLocalDpi xmlns:a14="http://schemas.microsoft.com/office/drawing/2010/main" val="0"/>
              </a:ext>
            </a:extLst>
          </a:blip>
          <a:srcRect l="12487" r="12487"/>
          <a:stretch>
            <a:fillRect/>
          </a:stretch>
        </p:blipFill>
        <p:spPr>
          <a:xfrm>
            <a:off x="457200" y="457200"/>
            <a:ext cx="1188720" cy="1188720"/>
          </a:xfrm>
          <a:prstGeom prst="ellipse">
            <a:avLst/>
          </a:prstGeom>
          <a:ln>
            <a:solidFill>
              <a:schemeClr val="tx1"/>
            </a:solidFill>
          </a:ln>
        </p:spPr>
      </p:pic>
    </p:spTree>
    <p:extLst>
      <p:ext uri="{BB962C8B-B14F-4D97-AF65-F5344CB8AC3E}">
        <p14:creationId xmlns:p14="http://schemas.microsoft.com/office/powerpoint/2010/main" val="80923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p:cNvSpPr/>
          <p:nvPr/>
        </p:nvSpPr>
        <p:spPr>
          <a:xfrm>
            <a:off x="2002064" y="663260"/>
            <a:ext cx="7086600" cy="624199"/>
          </a:xfrm>
          <a:custGeom>
            <a:avLst/>
            <a:gdLst>
              <a:gd name="connsiteX0" fmla="*/ 0 w 5589438"/>
              <a:gd name="connsiteY0" fmla="*/ 0 h 833105"/>
              <a:gd name="connsiteX1" fmla="*/ 5589438 w 5589438"/>
              <a:gd name="connsiteY1" fmla="*/ 0 h 833105"/>
              <a:gd name="connsiteX2" fmla="*/ 5589438 w 5589438"/>
              <a:gd name="connsiteY2" fmla="*/ 833105 h 833105"/>
              <a:gd name="connsiteX3" fmla="*/ 0 w 5589438"/>
              <a:gd name="connsiteY3" fmla="*/ 833105 h 833105"/>
              <a:gd name="connsiteX4" fmla="*/ 0 w 5589438"/>
              <a:gd name="connsiteY4" fmla="*/ 0 h 833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9438" h="833105">
                <a:moveTo>
                  <a:pt x="0" y="0"/>
                </a:moveTo>
                <a:lnTo>
                  <a:pt x="5589438" y="0"/>
                </a:lnTo>
                <a:lnTo>
                  <a:pt x="5589438" y="833105"/>
                </a:lnTo>
                <a:lnTo>
                  <a:pt x="0" y="83310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0480" tIns="30480" rIns="30480" bIns="30480" numCol="1" spcCol="1270" anchor="ctr" anchorCtr="0">
            <a:noAutofit/>
          </a:bodyPr>
          <a:lstStyle/>
          <a:p>
            <a:pPr lvl="0"/>
            <a:r>
              <a:rPr lang="en-US" sz="3600" b="1" dirty="0">
                <a:solidFill>
                  <a:schemeClr val="tx1"/>
                </a:solidFill>
              </a:rPr>
              <a:t>Financing</a:t>
            </a:r>
            <a:endParaRPr lang="en-US" sz="3600" dirty="0">
              <a:solidFill>
                <a:schemeClr val="tx1"/>
              </a:solidFill>
            </a:endParaRPr>
          </a:p>
        </p:txBody>
      </p:sp>
      <p:sp>
        <p:nvSpPr>
          <p:cNvPr id="2" name="Rectangle 1"/>
          <p:cNvSpPr/>
          <p:nvPr/>
        </p:nvSpPr>
        <p:spPr>
          <a:xfrm>
            <a:off x="762000" y="2723614"/>
            <a:ext cx="7768004" cy="1163395"/>
          </a:xfrm>
          <a:prstGeom prst="rect">
            <a:avLst/>
          </a:prstGeom>
        </p:spPr>
        <p:txBody>
          <a:bodyPr wrap="square">
            <a:spAutoFit/>
          </a:bodyPr>
          <a:lstStyle/>
          <a:p>
            <a:pPr marL="457200" indent="-457200" defTabSz="1066800">
              <a:lnSpc>
                <a:spcPct val="90000"/>
              </a:lnSpc>
              <a:spcBef>
                <a:spcPct val="0"/>
              </a:spcBef>
              <a:spcAft>
                <a:spcPct val="10000"/>
              </a:spcAft>
              <a:buClr>
                <a:schemeClr val="tx1"/>
              </a:buClr>
              <a:buSzPct val="100000"/>
              <a:buFont typeface="Arial" pitchFamily="34" charset="0"/>
              <a:buChar char="•"/>
            </a:pPr>
            <a:r>
              <a:rPr lang="en-US" sz="2400" dirty="0"/>
              <a:t>C</a:t>
            </a:r>
            <a:r>
              <a:rPr lang="en-US" sz="2400" dirty="0" smtClean="0"/>
              <a:t>osts </a:t>
            </a:r>
            <a:r>
              <a:rPr lang="en-US" sz="2400" dirty="0"/>
              <a:t>to the health </a:t>
            </a:r>
            <a:r>
              <a:rPr lang="en-US" sz="2400" dirty="0" smtClean="0"/>
              <a:t>system</a:t>
            </a:r>
          </a:p>
          <a:p>
            <a:pPr marL="457200" indent="-457200" defTabSz="1066800">
              <a:lnSpc>
                <a:spcPct val="90000"/>
              </a:lnSpc>
              <a:spcBef>
                <a:spcPct val="0"/>
              </a:spcBef>
              <a:spcAft>
                <a:spcPct val="10000"/>
              </a:spcAft>
              <a:buClr>
                <a:srgbClr val="E2D6B5"/>
              </a:buClr>
              <a:buSzPct val="120000"/>
              <a:buFont typeface="Arial" pitchFamily="34" charset="0"/>
              <a:buChar char="•"/>
            </a:pPr>
            <a:endParaRPr lang="en-US" sz="2400" dirty="0" smtClean="0"/>
          </a:p>
          <a:p>
            <a:pPr marL="457200" indent="-457200" defTabSz="1066800">
              <a:lnSpc>
                <a:spcPct val="90000"/>
              </a:lnSpc>
              <a:spcBef>
                <a:spcPct val="0"/>
              </a:spcBef>
              <a:spcAft>
                <a:spcPct val="10000"/>
              </a:spcAft>
              <a:buClr>
                <a:schemeClr val="tx1"/>
              </a:buClr>
              <a:buSzPct val="100000"/>
              <a:buFont typeface="Arial" pitchFamily="34" charset="0"/>
              <a:buChar char="•"/>
            </a:pPr>
            <a:r>
              <a:rPr lang="en-US" sz="2400" dirty="0" smtClean="0"/>
              <a:t>Affordability &amp; ready availability to all women</a:t>
            </a:r>
          </a:p>
        </p:txBody>
      </p:sp>
      <p:sp>
        <p:nvSpPr>
          <p:cNvPr id="10" name="Freeform 9"/>
          <p:cNvSpPr/>
          <p:nvPr/>
        </p:nvSpPr>
        <p:spPr>
          <a:xfrm>
            <a:off x="1043354" y="1899423"/>
            <a:ext cx="7370717" cy="624199"/>
          </a:xfrm>
          <a:custGeom>
            <a:avLst/>
            <a:gdLst>
              <a:gd name="connsiteX0" fmla="*/ 0 w 5589438"/>
              <a:gd name="connsiteY0" fmla="*/ 0 h 833105"/>
              <a:gd name="connsiteX1" fmla="*/ 5589438 w 5589438"/>
              <a:gd name="connsiteY1" fmla="*/ 0 h 833105"/>
              <a:gd name="connsiteX2" fmla="*/ 5589438 w 5589438"/>
              <a:gd name="connsiteY2" fmla="*/ 833105 h 833105"/>
              <a:gd name="connsiteX3" fmla="*/ 0 w 5589438"/>
              <a:gd name="connsiteY3" fmla="*/ 833105 h 833105"/>
              <a:gd name="connsiteX4" fmla="*/ 0 w 5589438"/>
              <a:gd name="connsiteY4" fmla="*/ 0 h 833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9438" h="833105">
                <a:moveTo>
                  <a:pt x="0" y="0"/>
                </a:moveTo>
                <a:lnTo>
                  <a:pt x="5589438" y="0"/>
                </a:lnTo>
                <a:lnTo>
                  <a:pt x="5589438" y="833105"/>
                </a:lnTo>
                <a:lnTo>
                  <a:pt x="0" y="83310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0480" tIns="30480" rIns="30480" bIns="30480" numCol="1" spcCol="1270" anchor="ctr" anchorCtr="0">
            <a:noAutofit/>
          </a:bodyPr>
          <a:lstStyle/>
          <a:p>
            <a:pPr defTabSz="1066800">
              <a:lnSpc>
                <a:spcPct val="90000"/>
              </a:lnSpc>
              <a:spcBef>
                <a:spcPct val="0"/>
              </a:spcBef>
              <a:spcAft>
                <a:spcPct val="10000"/>
              </a:spcAft>
              <a:buClr>
                <a:srgbClr val="E2D6B5"/>
              </a:buClr>
              <a:buSzPct val="120000"/>
            </a:pPr>
            <a:r>
              <a:rPr lang="en-US" sz="2800" b="1" dirty="0" smtClean="0">
                <a:solidFill>
                  <a:schemeClr val="tx1"/>
                </a:solidFill>
              </a:rPr>
              <a:t>Account for</a:t>
            </a:r>
            <a:r>
              <a:rPr lang="en-US" sz="2800" dirty="0" smtClean="0">
                <a:solidFill>
                  <a:schemeClr val="tx1"/>
                </a:solidFill>
              </a:rPr>
              <a:t>: </a:t>
            </a:r>
            <a:endParaRPr lang="en-US" sz="2800" dirty="0">
              <a:solidFill>
                <a:schemeClr val="tx1"/>
              </a:solidFill>
            </a:endParaRPr>
          </a:p>
        </p:txBody>
      </p:sp>
      <p:sp>
        <p:nvSpPr>
          <p:cNvPr id="4" name="TextBox 3"/>
          <p:cNvSpPr txBox="1"/>
          <p:nvPr/>
        </p:nvSpPr>
        <p:spPr>
          <a:xfrm>
            <a:off x="762000" y="4220289"/>
            <a:ext cx="7652071" cy="1723549"/>
          </a:xfrm>
          <a:prstGeom prst="rect">
            <a:avLst/>
          </a:prstGeom>
          <a:noFill/>
          <a:ln>
            <a:solidFill>
              <a:srgbClr val="E2D6B5"/>
            </a:solidFill>
          </a:ln>
        </p:spPr>
        <p:txBody>
          <a:bodyPr wrap="square" rtlCol="0" anchor="ctr">
            <a:spAutoFit/>
          </a:bodyPr>
          <a:lstStyle/>
          <a:p>
            <a:pPr algn="ctr"/>
            <a:endParaRPr lang="en-US" sz="1000" dirty="0" smtClean="0">
              <a:solidFill>
                <a:srgbClr val="0054A0"/>
              </a:solidFill>
            </a:endParaRPr>
          </a:p>
          <a:p>
            <a:pPr algn="ctr"/>
            <a:r>
              <a:rPr lang="en-US" sz="2400" dirty="0" smtClean="0"/>
              <a:t>Adding </a:t>
            </a:r>
            <a:r>
              <a:rPr lang="en-US" sz="2400" dirty="0"/>
              <a:t>safe abortion to existing health services </a:t>
            </a:r>
            <a:r>
              <a:rPr lang="en-US" sz="2400" dirty="0" smtClean="0"/>
              <a:t>is likely </a:t>
            </a:r>
            <a:r>
              <a:rPr lang="en-US" sz="2400" dirty="0"/>
              <a:t>to be </a:t>
            </a:r>
            <a:r>
              <a:rPr lang="en-US" sz="2400" dirty="0" smtClean="0"/>
              <a:t>low cost relative </a:t>
            </a:r>
            <a:r>
              <a:rPr lang="en-US" sz="2400" dirty="0"/>
              <a:t>to the costs of treating complications of unsafe </a:t>
            </a:r>
            <a:r>
              <a:rPr lang="en-US" sz="2400" dirty="0" smtClean="0"/>
              <a:t>abortion. </a:t>
            </a:r>
          </a:p>
          <a:p>
            <a:pPr algn="ctr"/>
            <a:r>
              <a:rPr lang="en-US" sz="2400" dirty="0" smtClean="0"/>
              <a:t> </a:t>
            </a:r>
            <a:endParaRPr lang="en-US" sz="2400" dirty="0"/>
          </a:p>
        </p:txBody>
      </p:sp>
      <p:sp>
        <p:nvSpPr>
          <p:cNvPr id="8" name="Text Box 2"/>
          <p:cNvSpPr txBox="1">
            <a:spLocks noChangeArrowheads="1"/>
          </p:cNvSpPr>
          <p:nvPr/>
        </p:nvSpPr>
        <p:spPr bwMode="auto">
          <a:xfrm>
            <a:off x="171450" y="6428197"/>
            <a:ext cx="8763000" cy="332565"/>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0"/>
              </a:spcBef>
              <a:spcAft>
                <a:spcPts val="1000"/>
              </a:spcAft>
            </a:pPr>
            <a:r>
              <a:rPr lang="en-US" sz="1100" dirty="0" smtClean="0">
                <a:solidFill>
                  <a:srgbClr val="E2D6B5"/>
                </a:solidFill>
                <a:ea typeface="Calibri"/>
                <a:cs typeface="Andalus" pitchFamily="18" charset="-78"/>
              </a:rPr>
              <a:t>Module 3: Planning and  Managing Care</a:t>
            </a:r>
            <a:r>
              <a:rPr lang="en-US" sz="1100" dirty="0">
                <a:effectLst/>
                <a:ea typeface="Calibri"/>
                <a:cs typeface="Times New Roman"/>
              </a:rPr>
              <a:t> </a:t>
            </a:r>
          </a:p>
        </p:txBody>
      </p:sp>
      <p:pic>
        <p:nvPicPr>
          <p:cNvPr id="9" name="Picture Placeholder 5"/>
          <p:cNvPicPr>
            <a:picLocks noChangeAspect="1"/>
          </p:cNvPicPr>
          <p:nvPr/>
        </p:nvPicPr>
        <p:blipFill>
          <a:blip r:embed="rId3" cstate="print">
            <a:extLst>
              <a:ext uri="{28A0092B-C50C-407E-A947-70E740481C1C}">
                <a14:useLocalDpi xmlns:a14="http://schemas.microsoft.com/office/drawing/2010/main" val="0"/>
              </a:ext>
            </a:extLst>
          </a:blip>
          <a:srcRect l="12487" r="12487"/>
          <a:stretch>
            <a:fillRect/>
          </a:stretch>
        </p:blipFill>
        <p:spPr>
          <a:xfrm>
            <a:off x="457200" y="457200"/>
            <a:ext cx="1188720" cy="1188720"/>
          </a:xfrm>
          <a:prstGeom prst="ellipse">
            <a:avLst/>
          </a:prstGeom>
          <a:ln>
            <a:solidFill>
              <a:schemeClr val="tx1"/>
            </a:solidFill>
          </a:ln>
        </p:spPr>
      </p:pic>
    </p:spTree>
    <p:extLst>
      <p:ext uri="{BB962C8B-B14F-4D97-AF65-F5344CB8AC3E}">
        <p14:creationId xmlns:p14="http://schemas.microsoft.com/office/powerpoint/2010/main" val="117050359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9337" y="457200"/>
            <a:ext cx="7715663" cy="924475"/>
          </a:xfrm>
        </p:spPr>
        <p:txBody>
          <a:bodyPr/>
          <a:lstStyle/>
          <a:p>
            <a:pPr marL="0" indent="0"/>
            <a:r>
              <a:rPr lang="en-US" b="1" dirty="0" smtClean="0"/>
              <a:t>Financing &amp; budgeting</a:t>
            </a:r>
            <a:endParaRPr lang="en-US" b="1" dirty="0"/>
          </a:p>
        </p:txBody>
      </p:sp>
      <p:sp>
        <p:nvSpPr>
          <p:cNvPr id="12" name="Content Placeholder 11"/>
          <p:cNvSpPr>
            <a:spLocks noGrp="1"/>
          </p:cNvSpPr>
          <p:nvPr>
            <p:ph idx="1"/>
          </p:nvPr>
        </p:nvSpPr>
        <p:spPr>
          <a:xfrm>
            <a:off x="200205" y="1831184"/>
            <a:ext cx="3200400" cy="4374146"/>
          </a:xfrm>
        </p:spPr>
        <p:txBody>
          <a:bodyPr>
            <a:normAutofit/>
          </a:bodyPr>
          <a:lstStyle/>
          <a:p>
            <a:pPr>
              <a:buClr>
                <a:srgbClr val="E2D6B5"/>
              </a:buClr>
              <a:buSzPct val="100000"/>
              <a:buFont typeface="Arial" pitchFamily="34" charset="0"/>
              <a:buChar char="•"/>
            </a:pPr>
            <a:r>
              <a:rPr lang="en-US" b="1" dirty="0" smtClean="0">
                <a:solidFill>
                  <a:schemeClr val="bg1"/>
                </a:solidFill>
              </a:rPr>
              <a:t>Equipment, supplies medications </a:t>
            </a:r>
            <a:endParaRPr lang="en-US" b="1" dirty="0">
              <a:solidFill>
                <a:schemeClr val="bg1"/>
              </a:solidFill>
            </a:endParaRPr>
          </a:p>
          <a:p>
            <a:pPr>
              <a:buClr>
                <a:srgbClr val="E2D6B5"/>
              </a:buClr>
              <a:buSzPct val="100000"/>
              <a:buFont typeface="Arial" pitchFamily="34" charset="0"/>
              <a:buChar char="•"/>
            </a:pPr>
            <a:r>
              <a:rPr lang="en-US" b="1" dirty="0" smtClean="0">
                <a:solidFill>
                  <a:schemeClr val="bg1"/>
                </a:solidFill>
              </a:rPr>
              <a:t>Information,        client </a:t>
            </a:r>
            <a:r>
              <a:rPr lang="en-US" b="1" dirty="0">
                <a:solidFill>
                  <a:schemeClr val="bg1"/>
                </a:solidFill>
              </a:rPr>
              <a:t>materials</a:t>
            </a:r>
          </a:p>
          <a:p>
            <a:pPr>
              <a:buClr>
                <a:srgbClr val="E2D6B5"/>
              </a:buClr>
              <a:buSzPct val="100000"/>
              <a:buFont typeface="Arial" pitchFamily="34" charset="0"/>
              <a:buChar char="•"/>
            </a:pPr>
            <a:r>
              <a:rPr lang="en-US" b="1" dirty="0">
                <a:solidFill>
                  <a:schemeClr val="bg1"/>
                </a:solidFill>
              </a:rPr>
              <a:t>Staff time</a:t>
            </a:r>
          </a:p>
          <a:p>
            <a:pPr>
              <a:buClr>
                <a:srgbClr val="E2D6B5"/>
              </a:buClr>
              <a:buSzPct val="100000"/>
              <a:buFont typeface="Arial" pitchFamily="34" charset="0"/>
              <a:buChar char="•"/>
            </a:pPr>
            <a:r>
              <a:rPr lang="en-US" b="1" dirty="0">
                <a:solidFill>
                  <a:schemeClr val="bg1"/>
                </a:solidFill>
              </a:rPr>
              <a:t>Training and supervision</a:t>
            </a:r>
          </a:p>
          <a:p>
            <a:pPr>
              <a:buClr>
                <a:srgbClr val="E2D6B5"/>
              </a:buClr>
              <a:buSzPct val="100000"/>
              <a:buFont typeface="Arial" pitchFamily="34" charset="0"/>
              <a:buChar char="•"/>
            </a:pPr>
            <a:r>
              <a:rPr lang="en-US" b="1" dirty="0">
                <a:solidFill>
                  <a:schemeClr val="bg1"/>
                </a:solidFill>
              </a:rPr>
              <a:t>Infrastructure upgrades</a:t>
            </a:r>
          </a:p>
          <a:p>
            <a:pPr>
              <a:buClr>
                <a:srgbClr val="E2D6B5"/>
              </a:buClr>
              <a:buSzPct val="100000"/>
              <a:buFont typeface="Arial" pitchFamily="34" charset="0"/>
              <a:buChar char="•"/>
            </a:pPr>
            <a:r>
              <a:rPr lang="en-US" b="1" dirty="0">
                <a:solidFill>
                  <a:schemeClr val="bg1"/>
                </a:solidFill>
              </a:rPr>
              <a:t>Record keeping</a:t>
            </a:r>
          </a:p>
          <a:p>
            <a:pPr>
              <a:buClr>
                <a:srgbClr val="E2D6B5"/>
              </a:buClr>
              <a:buSzPct val="100000"/>
              <a:buFont typeface="Arial" pitchFamily="34" charset="0"/>
              <a:buChar char="•"/>
            </a:pPr>
            <a:r>
              <a:rPr lang="en-US" b="1" dirty="0">
                <a:solidFill>
                  <a:schemeClr val="bg1"/>
                </a:solidFill>
              </a:rPr>
              <a:t>Monitoring &amp; </a:t>
            </a:r>
            <a:r>
              <a:rPr lang="en-US" b="1" dirty="0" smtClean="0">
                <a:solidFill>
                  <a:schemeClr val="bg1"/>
                </a:solidFill>
              </a:rPr>
              <a:t>evaluation</a:t>
            </a:r>
            <a:endParaRPr lang="en-US" b="1" dirty="0">
              <a:solidFill>
                <a:schemeClr val="bg1"/>
              </a:solidFill>
            </a:endParaRPr>
          </a:p>
        </p:txBody>
      </p:sp>
      <p:sp>
        <p:nvSpPr>
          <p:cNvPr id="5" name="Text Box 2"/>
          <p:cNvSpPr txBox="1">
            <a:spLocks noChangeArrowheads="1"/>
          </p:cNvSpPr>
          <p:nvPr/>
        </p:nvSpPr>
        <p:spPr bwMode="auto">
          <a:xfrm>
            <a:off x="171450" y="6428197"/>
            <a:ext cx="8763000" cy="332565"/>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0"/>
              </a:spcBef>
              <a:spcAft>
                <a:spcPts val="1000"/>
              </a:spcAft>
            </a:pPr>
            <a:r>
              <a:rPr lang="en-US" sz="1100" dirty="0" smtClean="0">
                <a:solidFill>
                  <a:srgbClr val="E2D6B5"/>
                </a:solidFill>
                <a:ea typeface="Calibri"/>
                <a:cs typeface="Andalus" pitchFamily="18" charset="-78"/>
              </a:rPr>
              <a:t>Module 3: Planning and  Managing Care</a:t>
            </a:r>
            <a:r>
              <a:rPr lang="en-US" sz="1100" dirty="0">
                <a:effectLst/>
                <a:ea typeface="Calibri"/>
                <a:cs typeface="Times New Roman"/>
              </a:rPr>
              <a:t> </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7600" y="1905000"/>
            <a:ext cx="5029200" cy="4300330"/>
          </a:xfrm>
          <a:prstGeom prst="rect">
            <a:avLst/>
          </a:prstGeom>
          <a:noFill/>
          <a:ln>
            <a:noFill/>
          </a:ln>
          <a:effectLst>
            <a:glow rad="279400">
              <a:srgbClr val="E2D6B5">
                <a:alpha val="23000"/>
              </a:srgbClr>
            </a:glow>
            <a:outerShdw dist="35921" dir="2700000" algn="ctr" rotWithShape="0">
              <a:schemeClr val="bg2"/>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Placeholder 5"/>
          <p:cNvPicPr>
            <a:picLocks noChangeAspect="1"/>
          </p:cNvPicPr>
          <p:nvPr/>
        </p:nvPicPr>
        <p:blipFill>
          <a:blip r:embed="rId4" cstate="print">
            <a:extLst>
              <a:ext uri="{28A0092B-C50C-407E-A947-70E740481C1C}">
                <a14:useLocalDpi xmlns:a14="http://schemas.microsoft.com/office/drawing/2010/main" val="0"/>
              </a:ext>
            </a:extLst>
          </a:blip>
          <a:srcRect l="12487" r="12487"/>
          <a:stretch>
            <a:fillRect/>
          </a:stretch>
        </p:blipFill>
        <p:spPr>
          <a:xfrm>
            <a:off x="457200" y="457200"/>
            <a:ext cx="1188720" cy="1188720"/>
          </a:xfrm>
          <a:prstGeom prst="ellipse">
            <a:avLst/>
          </a:prstGeom>
          <a:ln>
            <a:solidFill>
              <a:schemeClr val="tx1"/>
            </a:solidFill>
          </a:ln>
        </p:spPr>
      </p:pic>
    </p:spTree>
    <p:extLst>
      <p:ext uri="{BB962C8B-B14F-4D97-AF65-F5344CB8AC3E}">
        <p14:creationId xmlns:p14="http://schemas.microsoft.com/office/powerpoint/2010/main" val="317529829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571775"/>
            <a:ext cx="7125113" cy="924475"/>
          </a:xfrm>
        </p:spPr>
        <p:txBody>
          <a:bodyPr/>
          <a:lstStyle/>
          <a:p>
            <a:r>
              <a:rPr lang="en-US" b="1" dirty="0" smtClean="0"/>
              <a:t>Decisions </a:t>
            </a:r>
            <a:r>
              <a:rPr lang="en-US" b="1" dirty="0" smtClean="0">
                <a:sym typeface="Wingdings"/>
              </a:rPr>
              <a:t></a:t>
            </a:r>
            <a:r>
              <a:rPr lang="en-US" b="1" dirty="0" smtClean="0"/>
              <a:t>  provide quality </a:t>
            </a:r>
            <a:br>
              <a:rPr lang="en-US" b="1" dirty="0" smtClean="0"/>
            </a:br>
            <a:r>
              <a:rPr lang="en-US" b="1" dirty="0" smtClean="0"/>
              <a:t>&amp; reduce cost</a:t>
            </a:r>
            <a:endParaRPr lang="en-US" b="1" dirty="0"/>
          </a:p>
        </p:txBody>
      </p:sp>
      <p:sp>
        <p:nvSpPr>
          <p:cNvPr id="3" name="Content Placeholder 2"/>
          <p:cNvSpPr>
            <a:spLocks noGrp="1"/>
          </p:cNvSpPr>
          <p:nvPr>
            <p:ph idx="1"/>
          </p:nvPr>
        </p:nvSpPr>
        <p:spPr>
          <a:xfrm>
            <a:off x="627481" y="2209800"/>
            <a:ext cx="7850938" cy="4051437"/>
          </a:xfrm>
        </p:spPr>
        <p:txBody>
          <a:bodyPr>
            <a:normAutofit/>
          </a:bodyPr>
          <a:lstStyle/>
          <a:p>
            <a:pPr>
              <a:buClr>
                <a:srgbClr val="E2D6B5"/>
              </a:buClr>
              <a:buSzPct val="130000"/>
              <a:buFont typeface="Arial" pitchFamily="34" charset="0"/>
              <a:buChar char="•"/>
            </a:pPr>
            <a:r>
              <a:rPr lang="en-US" sz="3200" dirty="0" smtClean="0"/>
              <a:t>Switch dilatation and sharp curettage to vacuum aspiration or medical abortion </a:t>
            </a:r>
          </a:p>
          <a:p>
            <a:pPr>
              <a:buClr>
                <a:srgbClr val="E2D6B5"/>
              </a:buClr>
              <a:buSzPct val="130000"/>
              <a:buFont typeface="Arial" pitchFamily="34" charset="0"/>
              <a:buChar char="•"/>
            </a:pPr>
            <a:endParaRPr lang="en-US" sz="1100" dirty="0" smtClean="0"/>
          </a:p>
          <a:p>
            <a:pPr>
              <a:buClr>
                <a:srgbClr val="E2D6B5"/>
              </a:buClr>
              <a:buSzPct val="130000"/>
              <a:buFont typeface="Arial" pitchFamily="34" charset="0"/>
              <a:buChar char="•"/>
            </a:pPr>
            <a:r>
              <a:rPr lang="en-US" sz="3200" dirty="0" smtClean="0"/>
              <a:t>Provide information to come in early for abortion</a:t>
            </a:r>
          </a:p>
          <a:p>
            <a:pPr>
              <a:buClr>
                <a:srgbClr val="E2D6B5"/>
              </a:buClr>
              <a:buSzPct val="130000"/>
              <a:buFont typeface="Arial" pitchFamily="34" charset="0"/>
              <a:buChar char="•"/>
            </a:pPr>
            <a:endParaRPr lang="en-US" sz="1100" dirty="0" smtClean="0"/>
          </a:p>
          <a:p>
            <a:pPr>
              <a:buClr>
                <a:srgbClr val="E2D6B5"/>
              </a:buClr>
              <a:buSzPct val="130000"/>
              <a:buFont typeface="Arial" pitchFamily="34" charset="0"/>
              <a:buChar char="•"/>
            </a:pPr>
            <a:r>
              <a:rPr lang="en-US" sz="3200" dirty="0"/>
              <a:t>Provide </a:t>
            </a:r>
            <a:r>
              <a:rPr lang="en-US" sz="3200" dirty="0" err="1" smtClean="0"/>
              <a:t>postabortion</a:t>
            </a:r>
            <a:r>
              <a:rPr lang="en-US" sz="3200" dirty="0" smtClean="0"/>
              <a:t> contraception</a:t>
            </a:r>
          </a:p>
          <a:p>
            <a:pPr>
              <a:buClr>
                <a:srgbClr val="E2D6B5"/>
              </a:buClr>
              <a:buSzPct val="130000"/>
              <a:buFont typeface="Arial" pitchFamily="34" charset="0"/>
              <a:buChar char="•"/>
            </a:pPr>
            <a:endParaRPr lang="en-US" sz="2000" dirty="0"/>
          </a:p>
        </p:txBody>
      </p:sp>
      <p:sp>
        <p:nvSpPr>
          <p:cNvPr id="5" name="Text Box 2"/>
          <p:cNvSpPr txBox="1">
            <a:spLocks noChangeArrowheads="1"/>
          </p:cNvSpPr>
          <p:nvPr/>
        </p:nvSpPr>
        <p:spPr bwMode="auto">
          <a:xfrm>
            <a:off x="171450" y="6428197"/>
            <a:ext cx="8763000" cy="332565"/>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0"/>
              </a:spcBef>
              <a:spcAft>
                <a:spcPts val="1000"/>
              </a:spcAft>
            </a:pPr>
            <a:r>
              <a:rPr lang="en-US" sz="1100" dirty="0" smtClean="0">
                <a:solidFill>
                  <a:srgbClr val="E2D6B5"/>
                </a:solidFill>
                <a:ea typeface="Calibri"/>
                <a:cs typeface="Andalus" pitchFamily="18" charset="-78"/>
              </a:rPr>
              <a:t>Module 3: Planning and  Managing Care</a:t>
            </a:r>
            <a:r>
              <a:rPr lang="en-US" sz="1100" dirty="0">
                <a:effectLst/>
                <a:ea typeface="Calibri"/>
                <a:cs typeface="Times New Roman"/>
              </a:rPr>
              <a:t> </a:t>
            </a:r>
          </a:p>
        </p:txBody>
      </p:sp>
      <p:pic>
        <p:nvPicPr>
          <p:cNvPr id="7" name="Picture Placeholder 5"/>
          <p:cNvPicPr>
            <a:picLocks noChangeAspect="1"/>
          </p:cNvPicPr>
          <p:nvPr/>
        </p:nvPicPr>
        <p:blipFill>
          <a:blip r:embed="rId3" cstate="print">
            <a:extLst>
              <a:ext uri="{28A0092B-C50C-407E-A947-70E740481C1C}">
                <a14:useLocalDpi xmlns:a14="http://schemas.microsoft.com/office/drawing/2010/main" val="0"/>
              </a:ext>
            </a:extLst>
          </a:blip>
          <a:srcRect l="12487" r="12487"/>
          <a:stretch>
            <a:fillRect/>
          </a:stretch>
        </p:blipFill>
        <p:spPr>
          <a:xfrm>
            <a:off x="457200" y="457200"/>
            <a:ext cx="1188720" cy="1188720"/>
          </a:xfrm>
          <a:prstGeom prst="ellipse">
            <a:avLst/>
          </a:prstGeom>
          <a:ln>
            <a:solidFill>
              <a:schemeClr val="tx1"/>
            </a:solidFill>
          </a:ln>
        </p:spPr>
      </p:pic>
    </p:spTree>
    <p:extLst>
      <p:ext uri="{BB962C8B-B14F-4D97-AF65-F5344CB8AC3E}">
        <p14:creationId xmlns:p14="http://schemas.microsoft.com/office/powerpoint/2010/main" val="20216990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571775"/>
            <a:ext cx="7125113" cy="924475"/>
          </a:xfrm>
        </p:spPr>
        <p:txBody>
          <a:bodyPr/>
          <a:lstStyle/>
          <a:p>
            <a:r>
              <a:rPr lang="en-US" b="1" dirty="0" smtClean="0"/>
              <a:t>Affordability of services</a:t>
            </a:r>
            <a:endParaRPr lang="en-US" b="1" dirty="0"/>
          </a:p>
        </p:txBody>
      </p:sp>
      <p:sp>
        <p:nvSpPr>
          <p:cNvPr id="3" name="Content Placeholder 2"/>
          <p:cNvSpPr>
            <a:spLocks noGrp="1"/>
          </p:cNvSpPr>
          <p:nvPr>
            <p:ph idx="1"/>
          </p:nvPr>
        </p:nvSpPr>
        <p:spPr>
          <a:xfrm>
            <a:off x="1024024" y="2057400"/>
            <a:ext cx="7524957" cy="3810000"/>
          </a:xfrm>
        </p:spPr>
        <p:txBody>
          <a:bodyPr>
            <a:noAutofit/>
          </a:bodyPr>
          <a:lstStyle/>
          <a:p>
            <a:pPr>
              <a:buClr>
                <a:srgbClr val="E2D6B5"/>
              </a:buClr>
              <a:buSzPct val="130000"/>
              <a:buFont typeface="Arial" pitchFamily="34" charset="0"/>
              <a:buChar char="•"/>
            </a:pPr>
            <a:r>
              <a:rPr lang="en-US" sz="2800" dirty="0" smtClean="0"/>
              <a:t>Ensure equitable access regardless of ability to pay</a:t>
            </a:r>
          </a:p>
          <a:p>
            <a:pPr>
              <a:buClr>
                <a:srgbClr val="E2D6B5"/>
              </a:buClr>
              <a:buSzPct val="130000"/>
              <a:buFont typeface="Arial" pitchFamily="34" charset="0"/>
              <a:buChar char="•"/>
            </a:pPr>
            <a:endParaRPr lang="en-US" sz="1000" dirty="0" smtClean="0"/>
          </a:p>
          <a:p>
            <a:pPr>
              <a:buClr>
                <a:srgbClr val="E2D6B5"/>
              </a:buClr>
              <a:buSzPct val="130000"/>
              <a:buFont typeface="Arial" pitchFamily="34" charset="0"/>
              <a:buChar char="•"/>
            </a:pPr>
            <a:r>
              <a:rPr lang="en-US" sz="2800" dirty="0" smtClean="0"/>
              <a:t>Fees should be based on ability to pay</a:t>
            </a:r>
          </a:p>
          <a:p>
            <a:pPr lvl="1">
              <a:buClr>
                <a:srgbClr val="E2D6B5"/>
              </a:buClr>
              <a:buSzPct val="100000"/>
              <a:buFont typeface="Courier New" pitchFamily="49" charset="0"/>
              <a:buChar char="o"/>
            </a:pPr>
            <a:r>
              <a:rPr lang="en-US" sz="2400" dirty="0" smtClean="0"/>
              <a:t>Exempt poor and adolescents from paying</a:t>
            </a:r>
          </a:p>
          <a:p>
            <a:pPr lvl="1">
              <a:buClr>
                <a:srgbClr val="E2D6B5"/>
              </a:buClr>
              <a:buSzPct val="130000"/>
              <a:buFont typeface="Arial" pitchFamily="34" charset="0"/>
              <a:buChar char="•"/>
            </a:pPr>
            <a:endParaRPr lang="en-US" sz="1000" dirty="0" smtClean="0"/>
          </a:p>
          <a:p>
            <a:pPr>
              <a:buClr>
                <a:srgbClr val="E2D6B5"/>
              </a:buClr>
              <a:buSzPct val="130000"/>
              <a:buFont typeface="Arial" pitchFamily="34" charset="0"/>
              <a:buChar char="•"/>
            </a:pPr>
            <a:r>
              <a:rPr lang="en-US" sz="2800" dirty="0" smtClean="0"/>
              <a:t>No denial, delay or informal charges</a:t>
            </a:r>
          </a:p>
        </p:txBody>
      </p:sp>
      <p:sp>
        <p:nvSpPr>
          <p:cNvPr id="5" name="Text Box 2"/>
          <p:cNvSpPr txBox="1">
            <a:spLocks noChangeArrowheads="1"/>
          </p:cNvSpPr>
          <p:nvPr/>
        </p:nvSpPr>
        <p:spPr bwMode="auto">
          <a:xfrm>
            <a:off x="171450" y="6428197"/>
            <a:ext cx="8763000" cy="332565"/>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0"/>
              </a:spcBef>
              <a:spcAft>
                <a:spcPts val="1000"/>
              </a:spcAft>
            </a:pPr>
            <a:r>
              <a:rPr lang="en-US" sz="1100" dirty="0" smtClean="0">
                <a:solidFill>
                  <a:srgbClr val="E2D6B5"/>
                </a:solidFill>
                <a:ea typeface="Calibri"/>
                <a:cs typeface="Andalus" pitchFamily="18" charset="-78"/>
              </a:rPr>
              <a:t>Module 3: Planning and  Managing Care</a:t>
            </a:r>
            <a:r>
              <a:rPr lang="en-US" sz="1100" dirty="0">
                <a:effectLst/>
                <a:ea typeface="Calibri"/>
                <a:cs typeface="Times New Roman"/>
              </a:rPr>
              <a:t> </a:t>
            </a:r>
          </a:p>
        </p:txBody>
      </p:sp>
      <p:pic>
        <p:nvPicPr>
          <p:cNvPr id="7" name="Picture Placeholder 5"/>
          <p:cNvPicPr>
            <a:picLocks noChangeAspect="1"/>
          </p:cNvPicPr>
          <p:nvPr/>
        </p:nvPicPr>
        <p:blipFill>
          <a:blip r:embed="rId3" cstate="print">
            <a:extLst>
              <a:ext uri="{28A0092B-C50C-407E-A947-70E740481C1C}">
                <a14:useLocalDpi xmlns:a14="http://schemas.microsoft.com/office/drawing/2010/main" val="0"/>
              </a:ext>
            </a:extLst>
          </a:blip>
          <a:srcRect l="12487" r="12487"/>
          <a:stretch>
            <a:fillRect/>
          </a:stretch>
        </p:blipFill>
        <p:spPr>
          <a:xfrm>
            <a:off x="457200" y="457200"/>
            <a:ext cx="1188720" cy="1188720"/>
          </a:xfrm>
          <a:prstGeom prst="ellipse">
            <a:avLst/>
          </a:prstGeom>
          <a:ln>
            <a:solidFill>
              <a:schemeClr val="tx1"/>
            </a:solidFill>
          </a:ln>
        </p:spPr>
      </p:pic>
    </p:spTree>
    <p:extLst>
      <p:ext uri="{BB962C8B-B14F-4D97-AF65-F5344CB8AC3E}">
        <p14:creationId xmlns:p14="http://schemas.microsoft.com/office/powerpoint/2010/main" val="64037981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9337" y="400050"/>
            <a:ext cx="7125113" cy="924475"/>
          </a:xfrm>
        </p:spPr>
        <p:txBody>
          <a:bodyPr/>
          <a:lstStyle/>
          <a:p>
            <a:r>
              <a:rPr lang="en-US" b="1" dirty="0" smtClean="0"/>
              <a:t>Planning &amp; Managing:</a:t>
            </a:r>
            <a:br>
              <a:rPr lang="en-US" b="1" dirty="0" smtClean="0"/>
            </a:br>
            <a:r>
              <a:rPr lang="en-US" b="1" dirty="0" smtClean="0"/>
              <a:t>Major Strategic Steps </a:t>
            </a:r>
            <a:endParaRPr lang="en-US"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34176133"/>
              </p:ext>
            </p:extLst>
          </p:nvPr>
        </p:nvGraphicFramePr>
        <p:xfrm>
          <a:off x="597737" y="1828800"/>
          <a:ext cx="7910426" cy="43707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 Box 2"/>
          <p:cNvSpPr txBox="1">
            <a:spLocks noChangeArrowheads="1"/>
          </p:cNvSpPr>
          <p:nvPr/>
        </p:nvSpPr>
        <p:spPr bwMode="auto">
          <a:xfrm>
            <a:off x="171450" y="6428197"/>
            <a:ext cx="8763000" cy="332565"/>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0"/>
              </a:spcBef>
              <a:spcAft>
                <a:spcPts val="1000"/>
              </a:spcAft>
            </a:pPr>
            <a:r>
              <a:rPr lang="en-US" sz="1100" dirty="0" smtClean="0">
                <a:solidFill>
                  <a:srgbClr val="E2D6B5"/>
                </a:solidFill>
                <a:ea typeface="Calibri"/>
                <a:cs typeface="Andalus" pitchFamily="18" charset="-78"/>
              </a:rPr>
              <a:t>Module 3: Planning and  Managing Care</a:t>
            </a:r>
            <a:r>
              <a:rPr lang="en-US" sz="1100" dirty="0">
                <a:effectLst/>
                <a:ea typeface="Calibri"/>
                <a:cs typeface="Times New Roman"/>
              </a:rPr>
              <a:t> </a:t>
            </a:r>
          </a:p>
        </p:txBody>
      </p:sp>
      <p:pic>
        <p:nvPicPr>
          <p:cNvPr id="8" name="Picture Placeholder 5"/>
          <p:cNvPicPr>
            <a:picLocks noChangeAspect="1"/>
          </p:cNvPicPr>
          <p:nvPr/>
        </p:nvPicPr>
        <p:blipFill>
          <a:blip r:embed="rId8" cstate="print">
            <a:extLst>
              <a:ext uri="{28A0092B-C50C-407E-A947-70E740481C1C}">
                <a14:useLocalDpi xmlns:a14="http://schemas.microsoft.com/office/drawing/2010/main" val="0"/>
              </a:ext>
            </a:extLst>
          </a:blip>
          <a:srcRect l="12487" r="12487"/>
          <a:stretch>
            <a:fillRect/>
          </a:stretch>
        </p:blipFill>
        <p:spPr>
          <a:xfrm>
            <a:off x="457200" y="457200"/>
            <a:ext cx="1097280" cy="1097280"/>
          </a:xfrm>
          <a:prstGeom prst="ellipse">
            <a:avLst/>
          </a:prstGeom>
          <a:ln>
            <a:solidFill>
              <a:schemeClr val="tx1"/>
            </a:solidFill>
          </a:ln>
        </p:spPr>
      </p:pic>
    </p:spTree>
    <p:extLst>
      <p:ext uri="{BB962C8B-B14F-4D97-AF65-F5344CB8AC3E}">
        <p14:creationId xmlns:p14="http://schemas.microsoft.com/office/powerpoint/2010/main" val="323467862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p:cNvSpPr/>
          <p:nvPr/>
        </p:nvSpPr>
        <p:spPr>
          <a:xfrm>
            <a:off x="1736271" y="754078"/>
            <a:ext cx="7086600" cy="624199"/>
          </a:xfrm>
          <a:custGeom>
            <a:avLst/>
            <a:gdLst>
              <a:gd name="connsiteX0" fmla="*/ 0 w 5589438"/>
              <a:gd name="connsiteY0" fmla="*/ 0 h 833105"/>
              <a:gd name="connsiteX1" fmla="*/ 5589438 w 5589438"/>
              <a:gd name="connsiteY1" fmla="*/ 0 h 833105"/>
              <a:gd name="connsiteX2" fmla="*/ 5589438 w 5589438"/>
              <a:gd name="connsiteY2" fmla="*/ 833105 h 833105"/>
              <a:gd name="connsiteX3" fmla="*/ 0 w 5589438"/>
              <a:gd name="connsiteY3" fmla="*/ 833105 h 833105"/>
              <a:gd name="connsiteX4" fmla="*/ 0 w 5589438"/>
              <a:gd name="connsiteY4" fmla="*/ 0 h 833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9438" h="833105">
                <a:moveTo>
                  <a:pt x="0" y="0"/>
                </a:moveTo>
                <a:lnTo>
                  <a:pt x="5589438" y="0"/>
                </a:lnTo>
                <a:lnTo>
                  <a:pt x="5589438" y="833105"/>
                </a:lnTo>
                <a:lnTo>
                  <a:pt x="0" y="83310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0480" tIns="30480" rIns="30480" bIns="30480" numCol="1" spcCol="1270" anchor="ctr" anchorCtr="0">
            <a:noAutofit/>
          </a:bodyPr>
          <a:lstStyle/>
          <a:p>
            <a:pPr lvl="0"/>
            <a:r>
              <a:rPr lang="en-US" sz="4000" b="1" dirty="0" smtClean="0">
                <a:solidFill>
                  <a:schemeClr val="tx1"/>
                </a:solidFill>
              </a:rPr>
              <a:t>Scaling-up</a:t>
            </a:r>
            <a:endParaRPr lang="en-US" sz="4000" dirty="0">
              <a:solidFill>
                <a:schemeClr val="tx1"/>
              </a:solidFill>
            </a:endParaRPr>
          </a:p>
        </p:txBody>
      </p:sp>
      <p:sp>
        <p:nvSpPr>
          <p:cNvPr id="18" name="Freeform 17"/>
          <p:cNvSpPr/>
          <p:nvPr/>
        </p:nvSpPr>
        <p:spPr>
          <a:xfrm>
            <a:off x="1147437" y="2274301"/>
            <a:ext cx="5379886" cy="3352800"/>
          </a:xfrm>
          <a:custGeom>
            <a:avLst/>
            <a:gdLst>
              <a:gd name="connsiteX0" fmla="*/ 0 w 4470161"/>
              <a:gd name="connsiteY0" fmla="*/ 0 h 683814"/>
              <a:gd name="connsiteX1" fmla="*/ 4470161 w 4470161"/>
              <a:gd name="connsiteY1" fmla="*/ 0 h 683814"/>
              <a:gd name="connsiteX2" fmla="*/ 4470161 w 4470161"/>
              <a:gd name="connsiteY2" fmla="*/ 683814 h 683814"/>
              <a:gd name="connsiteX3" fmla="*/ 0 w 4470161"/>
              <a:gd name="connsiteY3" fmla="*/ 683814 h 683814"/>
              <a:gd name="connsiteX4" fmla="*/ 0 w 4470161"/>
              <a:gd name="connsiteY4" fmla="*/ 0 h 683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0161" h="683814">
                <a:moveTo>
                  <a:pt x="0" y="0"/>
                </a:moveTo>
                <a:lnTo>
                  <a:pt x="4470161" y="0"/>
                </a:lnTo>
                <a:lnTo>
                  <a:pt x="4470161" y="683814"/>
                </a:lnTo>
                <a:lnTo>
                  <a:pt x="0" y="6838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0480" tIns="30480" rIns="30480" bIns="30480" numCol="1" spcCol="1270" anchor="ctr" anchorCtr="0">
            <a:noAutofit/>
          </a:bodyPr>
          <a:lstStyle/>
          <a:p>
            <a:pPr lvl="0" algn="l" defTabSz="1066800">
              <a:lnSpc>
                <a:spcPct val="90000"/>
              </a:lnSpc>
              <a:spcBef>
                <a:spcPct val="0"/>
              </a:spcBef>
              <a:spcAft>
                <a:spcPct val="10000"/>
              </a:spcAft>
            </a:pPr>
            <a:endParaRPr lang="en-US" sz="2400" kern="1200" dirty="0">
              <a:solidFill>
                <a:srgbClr val="E2D6B5"/>
              </a:solidFill>
            </a:endParaRPr>
          </a:p>
        </p:txBody>
      </p:sp>
      <p:sp>
        <p:nvSpPr>
          <p:cNvPr id="2" name="Rectangle 1"/>
          <p:cNvSpPr/>
          <p:nvPr/>
        </p:nvSpPr>
        <p:spPr>
          <a:xfrm>
            <a:off x="1147437" y="2272689"/>
            <a:ext cx="7882667" cy="3293209"/>
          </a:xfrm>
          <a:prstGeom prst="rect">
            <a:avLst/>
          </a:prstGeom>
        </p:spPr>
        <p:txBody>
          <a:bodyPr wrap="square">
            <a:spAutoFit/>
          </a:bodyPr>
          <a:lstStyle/>
          <a:p>
            <a:pPr marL="457200" lvl="0" indent="-457200">
              <a:buClr>
                <a:schemeClr val="tx1"/>
              </a:buClr>
              <a:buSzPct val="130000"/>
              <a:buFont typeface="Arial" pitchFamily="34" charset="0"/>
              <a:buChar char="•"/>
            </a:pPr>
            <a:r>
              <a:rPr lang="en-US" sz="3200" dirty="0" smtClean="0"/>
              <a:t>Systematic planning </a:t>
            </a:r>
          </a:p>
          <a:p>
            <a:pPr marL="457200" lvl="0" indent="-457200">
              <a:buClr>
                <a:schemeClr val="tx1"/>
              </a:buClr>
              <a:buSzPct val="130000"/>
              <a:buFont typeface="Arial" pitchFamily="34" charset="0"/>
              <a:buChar char="•"/>
            </a:pPr>
            <a:endParaRPr lang="en-US" sz="1600" dirty="0" smtClean="0"/>
          </a:p>
          <a:p>
            <a:pPr marL="457200" lvl="0" indent="-457200">
              <a:buClr>
                <a:schemeClr val="tx1"/>
              </a:buClr>
              <a:buSzPct val="130000"/>
              <a:buFont typeface="Arial" pitchFamily="34" charset="0"/>
              <a:buChar char="•"/>
            </a:pPr>
            <a:r>
              <a:rPr lang="en-US" sz="3200" dirty="0" smtClean="0"/>
              <a:t>Management </a:t>
            </a:r>
          </a:p>
          <a:p>
            <a:pPr marL="457200" lvl="0" indent="-457200">
              <a:buClr>
                <a:schemeClr val="tx1"/>
              </a:buClr>
              <a:buSzPct val="130000"/>
              <a:buFont typeface="Arial" pitchFamily="34" charset="0"/>
              <a:buChar char="•"/>
            </a:pPr>
            <a:endParaRPr lang="en-US" sz="1600" dirty="0" smtClean="0"/>
          </a:p>
          <a:p>
            <a:pPr marL="457200" lvl="0" indent="-457200">
              <a:buClr>
                <a:schemeClr val="tx1"/>
              </a:buClr>
              <a:buSzPct val="130000"/>
              <a:buFont typeface="Arial" pitchFamily="34" charset="0"/>
              <a:buChar char="•"/>
            </a:pPr>
            <a:r>
              <a:rPr lang="en-US" sz="3200" dirty="0" smtClean="0"/>
              <a:t>Guidance and support </a:t>
            </a:r>
          </a:p>
          <a:p>
            <a:pPr marL="457200" lvl="0" indent="-457200">
              <a:buClr>
                <a:schemeClr val="tx1"/>
              </a:buClr>
              <a:buSzPct val="130000"/>
              <a:buFont typeface="Arial" pitchFamily="34" charset="0"/>
              <a:buChar char="•"/>
            </a:pPr>
            <a:endParaRPr lang="en-US" sz="1600" dirty="0" smtClean="0"/>
          </a:p>
          <a:p>
            <a:pPr marL="457200" lvl="0" indent="-457200">
              <a:buClr>
                <a:schemeClr val="tx1"/>
              </a:buClr>
              <a:buSzPct val="130000"/>
              <a:buFont typeface="Arial" pitchFamily="34" charset="0"/>
              <a:buChar char="•"/>
            </a:pPr>
            <a:r>
              <a:rPr lang="en-US" sz="3200" dirty="0" smtClean="0"/>
              <a:t>Sufficient </a:t>
            </a:r>
            <a:r>
              <a:rPr lang="en-US" sz="3200" dirty="0"/>
              <a:t>human and financial </a:t>
            </a:r>
            <a:r>
              <a:rPr lang="en-US" sz="3200" dirty="0" smtClean="0"/>
              <a:t>resources</a:t>
            </a:r>
            <a:endParaRPr lang="en-US" sz="3200" dirty="0"/>
          </a:p>
        </p:txBody>
      </p:sp>
      <p:sp>
        <p:nvSpPr>
          <p:cNvPr id="7" name="Text Box 2"/>
          <p:cNvSpPr txBox="1">
            <a:spLocks noChangeArrowheads="1"/>
          </p:cNvSpPr>
          <p:nvPr/>
        </p:nvSpPr>
        <p:spPr bwMode="auto">
          <a:xfrm>
            <a:off x="171450" y="6428197"/>
            <a:ext cx="8763000" cy="332565"/>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0"/>
              </a:spcBef>
              <a:spcAft>
                <a:spcPts val="1000"/>
              </a:spcAft>
            </a:pPr>
            <a:r>
              <a:rPr lang="en-US" sz="1100" dirty="0" smtClean="0">
                <a:solidFill>
                  <a:srgbClr val="E2D6B5"/>
                </a:solidFill>
                <a:ea typeface="Calibri"/>
                <a:cs typeface="Andalus" pitchFamily="18" charset="-78"/>
              </a:rPr>
              <a:t>Module 3: Planning and  Managing Care</a:t>
            </a:r>
            <a:r>
              <a:rPr lang="en-US" sz="1100" dirty="0">
                <a:effectLst/>
                <a:ea typeface="Calibri"/>
                <a:cs typeface="Times New Roman"/>
              </a:rPr>
              <a:t> </a:t>
            </a:r>
          </a:p>
        </p:txBody>
      </p:sp>
      <p:pic>
        <p:nvPicPr>
          <p:cNvPr id="9" name="Picture Placeholder 5"/>
          <p:cNvPicPr>
            <a:picLocks noChangeAspect="1"/>
          </p:cNvPicPr>
          <p:nvPr/>
        </p:nvPicPr>
        <p:blipFill>
          <a:blip r:embed="rId3" cstate="print">
            <a:extLst>
              <a:ext uri="{28A0092B-C50C-407E-A947-70E740481C1C}">
                <a14:useLocalDpi xmlns:a14="http://schemas.microsoft.com/office/drawing/2010/main" val="0"/>
              </a:ext>
            </a:extLst>
          </a:blip>
          <a:srcRect l="12487" r="12487"/>
          <a:stretch>
            <a:fillRect/>
          </a:stretch>
        </p:blipFill>
        <p:spPr>
          <a:xfrm>
            <a:off x="457200" y="457200"/>
            <a:ext cx="1188720" cy="1188720"/>
          </a:xfrm>
          <a:prstGeom prst="ellipse">
            <a:avLst/>
          </a:prstGeom>
          <a:ln>
            <a:solidFill>
              <a:schemeClr val="tx1"/>
            </a:solidFill>
          </a:ln>
        </p:spPr>
      </p:pic>
    </p:spTree>
    <p:extLst>
      <p:ext uri="{BB962C8B-B14F-4D97-AF65-F5344CB8AC3E}">
        <p14:creationId xmlns:p14="http://schemas.microsoft.com/office/powerpoint/2010/main" val="43465805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Linda\Documents\logotag_en_white.bmp"/>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6096000"/>
            <a:ext cx="1995985" cy="457200"/>
          </a:xfrm>
          <a:prstGeom prst="rect">
            <a:avLst/>
          </a:prstGeom>
          <a:noFill/>
          <a:ln>
            <a:noFill/>
          </a:ln>
        </p:spPr>
      </p:pic>
      <p:sp>
        <p:nvSpPr>
          <p:cNvPr id="2" name="Title 1"/>
          <p:cNvSpPr>
            <a:spLocks noGrp="1"/>
          </p:cNvSpPr>
          <p:nvPr>
            <p:ph type="ctrTitle"/>
          </p:nvPr>
        </p:nvSpPr>
        <p:spPr>
          <a:xfrm>
            <a:off x="702733" y="508631"/>
            <a:ext cx="7269580" cy="1295400"/>
          </a:xfrm>
        </p:spPr>
        <p:txBody>
          <a:bodyPr/>
          <a:lstStyle/>
          <a:p>
            <a:r>
              <a:rPr lang="en-US" b="1" dirty="0" smtClean="0"/>
              <a:t>Safe Abortion</a:t>
            </a:r>
            <a:endParaRPr lang="en-US" b="1" dirty="0"/>
          </a:p>
        </p:txBody>
      </p:sp>
      <p:sp>
        <p:nvSpPr>
          <p:cNvPr id="3" name="Subtitle 2"/>
          <p:cNvSpPr>
            <a:spLocks noGrp="1"/>
          </p:cNvSpPr>
          <p:nvPr>
            <p:ph type="subTitle" idx="1"/>
          </p:nvPr>
        </p:nvSpPr>
        <p:spPr>
          <a:xfrm>
            <a:off x="692061" y="3657600"/>
            <a:ext cx="8077200" cy="1524000"/>
          </a:xfrm>
        </p:spPr>
        <p:txBody>
          <a:bodyPr>
            <a:normAutofit/>
          </a:bodyPr>
          <a:lstStyle/>
          <a:p>
            <a:r>
              <a:rPr lang="en-US" sz="2600" b="1" i="1" dirty="0">
                <a:solidFill>
                  <a:srgbClr val="0054A0"/>
                </a:solidFill>
              </a:rPr>
              <a:t>Global</a:t>
            </a:r>
          </a:p>
          <a:p>
            <a:endParaRPr lang="en-US" sz="900" i="1" dirty="0">
              <a:solidFill>
                <a:srgbClr val="3333FF"/>
              </a:solidFill>
            </a:endParaRPr>
          </a:p>
          <a:p>
            <a:r>
              <a:rPr lang="en-US" sz="2400" b="1" dirty="0" smtClean="0">
                <a:solidFill>
                  <a:srgbClr val="E2D6B5"/>
                </a:solidFill>
              </a:rPr>
              <a:t>Module 4: Legal and Policy Considerations</a:t>
            </a:r>
          </a:p>
          <a:p>
            <a:endParaRPr lang="en-US" sz="3200" b="1" dirty="0" smtClean="0">
              <a:solidFill>
                <a:srgbClr val="E2D6B5"/>
              </a:solidFill>
            </a:endParaRPr>
          </a:p>
          <a:p>
            <a:endParaRPr lang="en-US" sz="3200" b="1" dirty="0" smtClean="0">
              <a:solidFill>
                <a:srgbClr val="E2D6B5"/>
              </a:solidFill>
            </a:endParaRPr>
          </a:p>
          <a:p>
            <a:endParaRPr lang="en-US" sz="2800" i="1" dirty="0">
              <a:solidFill>
                <a:srgbClr val="3333FF"/>
              </a:solidFill>
            </a:endParaRPr>
          </a:p>
          <a:p>
            <a:endParaRPr lang="en-US" dirty="0" smtClean="0"/>
          </a:p>
          <a:p>
            <a:endParaRPr lang="en-US" dirty="0" smtClean="0"/>
          </a:p>
          <a:p>
            <a:endParaRPr lang="en-US" i="1" dirty="0" smtClean="0"/>
          </a:p>
          <a:p>
            <a:endParaRPr lang="en-US" dirty="0" smtClean="0"/>
          </a:p>
          <a:p>
            <a:endParaRPr lang="en-US" dirty="0" smtClean="0"/>
          </a:p>
          <a:p>
            <a:endParaRPr lang="en-US" dirty="0" smtClean="0"/>
          </a:p>
          <a:p>
            <a:endParaRPr lang="en-US" dirty="0"/>
          </a:p>
          <a:p>
            <a:endParaRPr lang="en-US" dirty="0" smtClean="0"/>
          </a:p>
          <a:p>
            <a:endParaRPr lang="en-US" dirty="0"/>
          </a:p>
          <a:p>
            <a:endParaRPr lang="en-US" dirty="0" smtClean="0"/>
          </a:p>
          <a:p>
            <a:endParaRPr lang="en-US" dirty="0" smtClean="0"/>
          </a:p>
        </p:txBody>
      </p:sp>
      <p:sp>
        <p:nvSpPr>
          <p:cNvPr id="5" name="TextBox 4"/>
          <p:cNvSpPr txBox="1"/>
          <p:nvPr/>
        </p:nvSpPr>
        <p:spPr>
          <a:xfrm>
            <a:off x="702733" y="5346342"/>
            <a:ext cx="7551192" cy="1200329"/>
          </a:xfrm>
          <a:prstGeom prst="rect">
            <a:avLst/>
          </a:prstGeom>
          <a:noFill/>
        </p:spPr>
        <p:txBody>
          <a:bodyPr wrap="square" rtlCol="0">
            <a:spAutoFit/>
          </a:bodyPr>
          <a:lstStyle/>
          <a:p>
            <a:pPr>
              <a:spcAft>
                <a:spcPts val="0"/>
              </a:spcAft>
            </a:pPr>
            <a:r>
              <a:rPr lang="en-US" dirty="0"/>
              <a:t>A Packet to Disseminate </a:t>
            </a:r>
          </a:p>
          <a:p>
            <a:pPr>
              <a:spcAft>
                <a:spcPts val="0"/>
              </a:spcAft>
            </a:pPr>
            <a:r>
              <a:rPr lang="en-US" dirty="0"/>
              <a:t>WHO </a:t>
            </a:r>
            <a:r>
              <a:rPr lang="en-US" i="1" dirty="0"/>
              <a:t>Safe abortion: technical and policy guidance for health systems</a:t>
            </a:r>
            <a:r>
              <a:rPr lang="en-US" dirty="0"/>
              <a:t>,  Second edition, 2012 </a:t>
            </a:r>
          </a:p>
          <a:p>
            <a:endParaRPr lang="en-US" dirty="0"/>
          </a:p>
        </p:txBody>
      </p:sp>
      <p:sp>
        <p:nvSpPr>
          <p:cNvPr id="6" name="TextBox 5"/>
          <p:cNvSpPr txBox="1"/>
          <p:nvPr/>
        </p:nvSpPr>
        <p:spPr>
          <a:xfrm>
            <a:off x="2057400" y="1804031"/>
            <a:ext cx="3924123" cy="830997"/>
          </a:xfrm>
          <a:prstGeom prst="rect">
            <a:avLst/>
          </a:prstGeom>
          <a:noFill/>
        </p:spPr>
        <p:txBody>
          <a:bodyPr wrap="square" rtlCol="0">
            <a:spAutoFit/>
          </a:bodyPr>
          <a:lstStyle/>
          <a:p>
            <a:r>
              <a:rPr lang="en-US" sz="2400" b="1" dirty="0" smtClean="0">
                <a:solidFill>
                  <a:srgbClr val="0054A0"/>
                </a:solidFill>
              </a:rPr>
              <a:t>Saving Lives</a:t>
            </a:r>
          </a:p>
          <a:p>
            <a:pPr lvl="1"/>
            <a:r>
              <a:rPr lang="en-US" sz="2400" b="1" dirty="0" smtClean="0">
                <a:solidFill>
                  <a:srgbClr val="0054A0"/>
                </a:solidFill>
              </a:rPr>
              <a:t>Respecting Rights</a:t>
            </a:r>
            <a:endParaRPr lang="en-US" sz="2400" dirty="0">
              <a:solidFill>
                <a:srgbClr val="0054A0"/>
              </a:solidFill>
            </a:endParaRPr>
          </a:p>
        </p:txBody>
      </p:sp>
    </p:spTree>
    <p:extLst>
      <p:ext uri="{BB962C8B-B14F-4D97-AF65-F5344CB8AC3E}">
        <p14:creationId xmlns:p14="http://schemas.microsoft.com/office/powerpoint/2010/main" val="13837062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895600" y="1952171"/>
            <a:ext cx="6248400" cy="1015663"/>
          </a:xfrm>
          <a:prstGeom prst="rect">
            <a:avLst/>
          </a:prstGeom>
        </p:spPr>
        <p:txBody>
          <a:bodyPr wrap="square">
            <a:spAutoFit/>
          </a:bodyPr>
          <a:lstStyle/>
          <a:p>
            <a:pPr marL="342900" indent="-342900">
              <a:buClr>
                <a:schemeClr val="tx1"/>
              </a:buClr>
              <a:buSzPct val="130000"/>
              <a:buFont typeface="Arial" pitchFamily="34" charset="0"/>
              <a:buChar char="•"/>
            </a:pPr>
            <a:r>
              <a:rPr lang="en-US" sz="3000" i="0" baseline="0" dirty="0" smtClean="0"/>
              <a:t>Latest unsafe abortion estimates</a:t>
            </a:r>
          </a:p>
        </p:txBody>
      </p:sp>
      <p:sp>
        <p:nvSpPr>
          <p:cNvPr id="8" name="TextBox 7"/>
          <p:cNvSpPr txBox="1"/>
          <p:nvPr/>
        </p:nvSpPr>
        <p:spPr>
          <a:xfrm>
            <a:off x="2971800" y="463949"/>
            <a:ext cx="6321287" cy="1015663"/>
          </a:xfrm>
          <a:prstGeom prst="rect">
            <a:avLst/>
          </a:prstGeom>
          <a:noFill/>
        </p:spPr>
        <p:txBody>
          <a:bodyPr wrap="square" rtlCol="0">
            <a:spAutoFit/>
          </a:bodyPr>
          <a:lstStyle/>
          <a:p>
            <a:r>
              <a:rPr lang="en-US" sz="3000" b="1" dirty="0" smtClean="0"/>
              <a:t>Highlights  of </a:t>
            </a:r>
          </a:p>
          <a:p>
            <a:r>
              <a:rPr lang="en-US" sz="3000" b="1" dirty="0"/>
              <a:t>n</a:t>
            </a:r>
            <a:r>
              <a:rPr lang="en-US" sz="3000" b="1" dirty="0" smtClean="0"/>
              <a:t>ew information </a:t>
            </a:r>
            <a:endParaRPr lang="en-US" sz="3000" b="1" dirty="0"/>
          </a:p>
        </p:txBody>
      </p:sp>
      <p:sp>
        <p:nvSpPr>
          <p:cNvPr id="10" name="Text Box 2"/>
          <p:cNvSpPr txBox="1">
            <a:spLocks noChangeArrowheads="1"/>
          </p:cNvSpPr>
          <p:nvPr/>
        </p:nvSpPr>
        <p:spPr bwMode="auto">
          <a:xfrm>
            <a:off x="152400" y="6421623"/>
            <a:ext cx="3124200" cy="290918"/>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0"/>
              </a:spcBef>
              <a:spcAft>
                <a:spcPts val="1000"/>
              </a:spcAft>
            </a:pPr>
            <a:r>
              <a:rPr lang="en-US" sz="1100" dirty="0" smtClean="0">
                <a:solidFill>
                  <a:srgbClr val="E2D6B5"/>
                </a:solidFill>
                <a:ea typeface="Calibri"/>
                <a:cs typeface="Andalus" pitchFamily="18" charset="-78"/>
              </a:rPr>
              <a:t>Introduction</a:t>
            </a:r>
            <a:r>
              <a:rPr lang="en-US" sz="1100" dirty="0" smtClean="0">
                <a:solidFill>
                  <a:srgbClr val="560C70"/>
                </a:solidFill>
                <a:ea typeface="Calibri"/>
                <a:cs typeface="Andalus" pitchFamily="18" charset="-78"/>
              </a:rPr>
              <a:t> </a:t>
            </a:r>
            <a:endParaRPr lang="en-US" sz="1100" dirty="0">
              <a:solidFill>
                <a:srgbClr val="560C70"/>
              </a:solidFill>
              <a:effectLst/>
              <a:ea typeface="Calibri"/>
              <a:cs typeface="Andalus" pitchFamily="18" charset="-78"/>
            </a:endParaRPr>
          </a:p>
          <a:p>
            <a:pPr marL="0" marR="0">
              <a:lnSpc>
                <a:spcPct val="115000"/>
              </a:lnSpc>
              <a:spcBef>
                <a:spcPts val="0"/>
              </a:spcBef>
              <a:spcAft>
                <a:spcPts val="1000"/>
              </a:spcAft>
            </a:pPr>
            <a:r>
              <a:rPr lang="en-US" sz="1100" dirty="0">
                <a:effectLst/>
                <a:latin typeface="Calibri"/>
                <a:ea typeface="Calibri"/>
                <a:cs typeface="Times New Roman"/>
              </a:rPr>
              <a:t> </a:t>
            </a:r>
          </a:p>
        </p:txBody>
      </p:sp>
      <p:pic>
        <p:nvPicPr>
          <p:cNvPr id="11" name="Picture Placeholder 8"/>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l="3468" r="3468" b="17015"/>
          <a:stretch/>
        </p:blipFill>
        <p:spPr>
          <a:xfrm>
            <a:off x="533404" y="533400"/>
            <a:ext cx="2132213" cy="2103120"/>
          </a:xfrm>
          <a:prstGeom prst="ellipse">
            <a:avLst/>
          </a:prstGeom>
          <a:ln w="12700">
            <a:solidFill>
              <a:schemeClr val="tx2">
                <a:lumMod val="75000"/>
              </a:schemeClr>
            </a:solidFill>
          </a:ln>
        </p:spPr>
      </p:pic>
      <p:sp>
        <p:nvSpPr>
          <p:cNvPr id="7" name="Text Placeholder 3"/>
          <p:cNvSpPr txBox="1">
            <a:spLocks/>
          </p:cNvSpPr>
          <p:nvPr/>
        </p:nvSpPr>
        <p:spPr>
          <a:xfrm>
            <a:off x="1143000" y="3200400"/>
            <a:ext cx="7162800" cy="3143635"/>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chemeClr val="tx1"/>
              </a:buClr>
              <a:buSzPct val="130000"/>
              <a:buFont typeface="Arial" pitchFamily="34" charset="0"/>
              <a:buChar char="•"/>
            </a:pPr>
            <a:r>
              <a:rPr lang="en-US" sz="3000" dirty="0" smtClean="0"/>
              <a:t>Recommendations for: </a:t>
            </a:r>
          </a:p>
          <a:p>
            <a:pPr lvl="2">
              <a:buClr>
                <a:schemeClr val="tx1"/>
              </a:buClr>
              <a:buSzPct val="100000"/>
              <a:buFont typeface="Courier New" pitchFamily="49" charset="0"/>
              <a:buChar char="o"/>
            </a:pPr>
            <a:r>
              <a:rPr lang="en-US" sz="2400" dirty="0" smtClean="0"/>
              <a:t>Clinical care </a:t>
            </a:r>
          </a:p>
          <a:p>
            <a:pPr lvl="2">
              <a:buClr>
                <a:schemeClr val="tx1"/>
              </a:buClr>
              <a:buSzPct val="100000"/>
              <a:buFont typeface="Courier New" pitchFamily="49" charset="0"/>
              <a:buChar char="o"/>
            </a:pPr>
            <a:r>
              <a:rPr lang="en-US" sz="2400" dirty="0" smtClean="0"/>
              <a:t>Service </a:t>
            </a:r>
            <a:r>
              <a:rPr lang="en-US" sz="2400" dirty="0"/>
              <a:t>delivery </a:t>
            </a:r>
            <a:r>
              <a:rPr lang="en-US" sz="2400" dirty="0" smtClean="0"/>
              <a:t>&amp; scaling-up </a:t>
            </a:r>
          </a:p>
          <a:p>
            <a:pPr lvl="1">
              <a:buClr>
                <a:schemeClr val="tx1"/>
              </a:buClr>
              <a:buSzPct val="100000"/>
              <a:buFont typeface="Courier New" pitchFamily="49" charset="0"/>
              <a:buChar char="o"/>
            </a:pPr>
            <a:endParaRPr lang="en-US" sz="800" dirty="0" smtClean="0"/>
          </a:p>
          <a:p>
            <a:pPr>
              <a:buClr>
                <a:schemeClr val="tx1"/>
              </a:buClr>
              <a:buSzPct val="130000"/>
              <a:buFont typeface="Arial" pitchFamily="34" charset="0"/>
              <a:buChar char="•"/>
            </a:pPr>
            <a:r>
              <a:rPr lang="en-US" sz="3000" dirty="0" smtClean="0"/>
              <a:t>Human </a:t>
            </a:r>
            <a:r>
              <a:rPr lang="en-US" sz="3000" dirty="0"/>
              <a:t>rights framework for policy </a:t>
            </a:r>
            <a:r>
              <a:rPr lang="en-US" sz="3000" dirty="0" smtClean="0"/>
              <a:t>&amp; legislation</a:t>
            </a:r>
            <a:endParaRPr lang="en-US" sz="3000" dirty="0"/>
          </a:p>
        </p:txBody>
      </p:sp>
    </p:spTree>
    <p:extLst>
      <p:ext uri="{BB962C8B-B14F-4D97-AF65-F5344CB8AC3E}">
        <p14:creationId xmlns:p14="http://schemas.microsoft.com/office/powerpoint/2010/main" val="3477603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589488" y="304800"/>
            <a:ext cx="7124700" cy="609600"/>
          </a:xfrm>
        </p:spPr>
        <p:txBody>
          <a:bodyPr/>
          <a:lstStyle/>
          <a:p>
            <a:r>
              <a:rPr lang="en-US" b="1" dirty="0" smtClean="0"/>
              <a:t>Sections of this presentation</a:t>
            </a:r>
            <a:endParaRPr lang="en-US" b="1" dirty="0"/>
          </a:p>
        </p:txBody>
      </p:sp>
      <p:sp>
        <p:nvSpPr>
          <p:cNvPr id="4" name="Block Arc 3"/>
          <p:cNvSpPr/>
          <p:nvPr/>
        </p:nvSpPr>
        <p:spPr>
          <a:xfrm>
            <a:off x="-1712381" y="1562590"/>
            <a:ext cx="4670644" cy="4868863"/>
          </a:xfrm>
          <a:prstGeom prst="blockArc">
            <a:avLst>
              <a:gd name="adj1" fmla="val 17527788"/>
              <a:gd name="adj2" fmla="val 4119114"/>
              <a:gd name="adj3" fmla="val 5750"/>
            </a:avLst>
          </a:prstGeom>
          <a:solidFill>
            <a:srgbClr val="C4C65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3074342" y="1752594"/>
            <a:ext cx="5589438" cy="833105"/>
          </a:xfrm>
          <a:custGeom>
            <a:avLst/>
            <a:gdLst>
              <a:gd name="connsiteX0" fmla="*/ 0 w 5589438"/>
              <a:gd name="connsiteY0" fmla="*/ 0 h 833105"/>
              <a:gd name="connsiteX1" fmla="*/ 5589438 w 5589438"/>
              <a:gd name="connsiteY1" fmla="*/ 0 h 833105"/>
              <a:gd name="connsiteX2" fmla="*/ 5589438 w 5589438"/>
              <a:gd name="connsiteY2" fmla="*/ 833105 h 833105"/>
              <a:gd name="connsiteX3" fmla="*/ 0 w 5589438"/>
              <a:gd name="connsiteY3" fmla="*/ 833105 h 833105"/>
              <a:gd name="connsiteX4" fmla="*/ 0 w 5589438"/>
              <a:gd name="connsiteY4" fmla="*/ 0 h 833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9438" h="833105">
                <a:moveTo>
                  <a:pt x="0" y="0"/>
                </a:moveTo>
                <a:lnTo>
                  <a:pt x="5589438" y="0"/>
                </a:lnTo>
                <a:lnTo>
                  <a:pt x="5589438" y="833105"/>
                </a:lnTo>
                <a:lnTo>
                  <a:pt x="0" y="83310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7940" tIns="27940" rIns="27940" bIns="27940" numCol="1" spcCol="1270" anchor="ctr" anchorCtr="0">
            <a:noAutofit/>
          </a:bodyPr>
          <a:lstStyle/>
          <a:p>
            <a:pPr lvl="0" algn="l" defTabSz="977900">
              <a:lnSpc>
                <a:spcPct val="90000"/>
              </a:lnSpc>
              <a:spcBef>
                <a:spcPct val="0"/>
              </a:spcBef>
              <a:spcAft>
                <a:spcPct val="10000"/>
              </a:spcAft>
            </a:pPr>
            <a:r>
              <a:rPr lang="en-US" sz="2200" kern="1200" dirty="0" smtClean="0">
                <a:solidFill>
                  <a:schemeClr val="tx1"/>
                </a:solidFill>
              </a:rPr>
              <a:t>Public Health &amp; Human Rights</a:t>
            </a:r>
            <a:endParaRPr lang="en-US" sz="2200" kern="1200" dirty="0">
              <a:solidFill>
                <a:schemeClr val="tx1"/>
              </a:solidFill>
            </a:endParaRPr>
          </a:p>
        </p:txBody>
      </p:sp>
      <p:sp>
        <p:nvSpPr>
          <p:cNvPr id="11" name="Freeform 10"/>
          <p:cNvSpPr/>
          <p:nvPr/>
        </p:nvSpPr>
        <p:spPr>
          <a:xfrm>
            <a:off x="3809994" y="2971803"/>
            <a:ext cx="4973486" cy="838909"/>
          </a:xfrm>
          <a:custGeom>
            <a:avLst/>
            <a:gdLst>
              <a:gd name="connsiteX0" fmla="*/ 0 w 4973486"/>
              <a:gd name="connsiteY0" fmla="*/ 0 h 838909"/>
              <a:gd name="connsiteX1" fmla="*/ 4973486 w 4973486"/>
              <a:gd name="connsiteY1" fmla="*/ 0 h 838909"/>
              <a:gd name="connsiteX2" fmla="*/ 4973486 w 4973486"/>
              <a:gd name="connsiteY2" fmla="*/ 838909 h 838909"/>
              <a:gd name="connsiteX3" fmla="*/ 0 w 4973486"/>
              <a:gd name="connsiteY3" fmla="*/ 838909 h 838909"/>
              <a:gd name="connsiteX4" fmla="*/ 0 w 4973486"/>
              <a:gd name="connsiteY4" fmla="*/ 0 h 838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3486" h="838909">
                <a:moveTo>
                  <a:pt x="0" y="0"/>
                </a:moveTo>
                <a:lnTo>
                  <a:pt x="4973486" y="0"/>
                </a:lnTo>
                <a:lnTo>
                  <a:pt x="4973486" y="838909"/>
                </a:lnTo>
                <a:lnTo>
                  <a:pt x="0" y="83890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7940" tIns="27940" rIns="27940" bIns="27940" numCol="1" spcCol="1270" anchor="ctr" anchorCtr="0">
            <a:noAutofit/>
          </a:bodyPr>
          <a:lstStyle/>
          <a:p>
            <a:pPr lvl="0" algn="l" defTabSz="977900">
              <a:lnSpc>
                <a:spcPct val="90000"/>
              </a:lnSpc>
              <a:spcBef>
                <a:spcPct val="0"/>
              </a:spcBef>
              <a:spcAft>
                <a:spcPct val="10000"/>
              </a:spcAft>
            </a:pPr>
            <a:r>
              <a:rPr lang="en-US" sz="2200" kern="1200" dirty="0" smtClean="0">
                <a:solidFill>
                  <a:schemeClr val="tx1"/>
                </a:solidFill>
              </a:rPr>
              <a:t>Clinical Care</a:t>
            </a:r>
            <a:endParaRPr lang="en-US" sz="2200" kern="1200" dirty="0">
              <a:solidFill>
                <a:schemeClr val="tx1"/>
              </a:solidFill>
            </a:endParaRPr>
          </a:p>
        </p:txBody>
      </p:sp>
      <p:sp>
        <p:nvSpPr>
          <p:cNvPr id="16" name="Oval 15"/>
          <p:cNvSpPr/>
          <p:nvPr/>
        </p:nvSpPr>
        <p:spPr>
          <a:xfrm>
            <a:off x="2507414" y="2753060"/>
            <a:ext cx="1133649" cy="1133643"/>
          </a:xfrm>
          <a:prstGeom prst="ellipse">
            <a:avLst/>
          </a:prstGeom>
          <a:blipFill>
            <a:blip r:embed="rId3" cstate="print">
              <a:extLst>
                <a:ext uri="{28A0092B-C50C-407E-A947-70E740481C1C}">
                  <a14:useLocalDpi xmlns:a14="http://schemas.microsoft.com/office/drawing/2010/main" val="0"/>
                </a:ext>
              </a:extLst>
            </a:blip>
            <a:srcRect/>
            <a:stretch>
              <a:fillRect l="-17000" r="-17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7" name="Freeform 16"/>
          <p:cNvSpPr/>
          <p:nvPr/>
        </p:nvSpPr>
        <p:spPr>
          <a:xfrm>
            <a:off x="3809992" y="4495797"/>
            <a:ext cx="4470161" cy="683814"/>
          </a:xfrm>
          <a:custGeom>
            <a:avLst/>
            <a:gdLst>
              <a:gd name="connsiteX0" fmla="*/ 0 w 4470161"/>
              <a:gd name="connsiteY0" fmla="*/ 0 h 683814"/>
              <a:gd name="connsiteX1" fmla="*/ 4470161 w 4470161"/>
              <a:gd name="connsiteY1" fmla="*/ 0 h 683814"/>
              <a:gd name="connsiteX2" fmla="*/ 4470161 w 4470161"/>
              <a:gd name="connsiteY2" fmla="*/ 683814 h 683814"/>
              <a:gd name="connsiteX3" fmla="*/ 0 w 4470161"/>
              <a:gd name="connsiteY3" fmla="*/ 683814 h 683814"/>
              <a:gd name="connsiteX4" fmla="*/ 0 w 4470161"/>
              <a:gd name="connsiteY4" fmla="*/ 0 h 683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0161" h="683814">
                <a:moveTo>
                  <a:pt x="0" y="0"/>
                </a:moveTo>
                <a:lnTo>
                  <a:pt x="4470161" y="0"/>
                </a:lnTo>
                <a:lnTo>
                  <a:pt x="4470161" y="683814"/>
                </a:lnTo>
                <a:lnTo>
                  <a:pt x="0" y="6838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7940" tIns="27940" rIns="27940" bIns="27940" numCol="1" spcCol="1270" anchor="ctr" anchorCtr="0">
            <a:noAutofit/>
          </a:bodyPr>
          <a:lstStyle/>
          <a:p>
            <a:pPr lvl="0" algn="l" defTabSz="977900">
              <a:lnSpc>
                <a:spcPct val="90000"/>
              </a:lnSpc>
              <a:spcBef>
                <a:spcPct val="0"/>
              </a:spcBef>
              <a:spcAft>
                <a:spcPct val="10000"/>
              </a:spcAft>
            </a:pPr>
            <a:r>
              <a:rPr lang="en-US" sz="2200" kern="1200" dirty="0" smtClean="0">
                <a:solidFill>
                  <a:schemeClr val="tx1"/>
                </a:solidFill>
              </a:rPr>
              <a:t>Planning &amp; Managing Care</a:t>
            </a:r>
            <a:endParaRPr lang="en-US" sz="2200" kern="1200" dirty="0">
              <a:solidFill>
                <a:schemeClr val="tx1"/>
              </a:solidFill>
            </a:endParaRPr>
          </a:p>
        </p:txBody>
      </p:sp>
      <p:sp>
        <p:nvSpPr>
          <p:cNvPr id="14" name="TextBox 13"/>
          <p:cNvSpPr txBox="1"/>
          <p:nvPr/>
        </p:nvSpPr>
        <p:spPr>
          <a:xfrm>
            <a:off x="2895600" y="5764211"/>
            <a:ext cx="5105400" cy="430887"/>
          </a:xfrm>
          <a:prstGeom prst="rect">
            <a:avLst/>
          </a:prstGeom>
          <a:noFill/>
        </p:spPr>
        <p:txBody>
          <a:bodyPr wrap="square" rtlCol="0">
            <a:spAutoFit/>
          </a:bodyPr>
          <a:lstStyle/>
          <a:p>
            <a:r>
              <a:rPr lang="en-US" sz="2200" b="1" dirty="0" smtClean="0">
                <a:solidFill>
                  <a:srgbClr val="0054A0"/>
                </a:solidFill>
                <a:effectLst>
                  <a:outerShdw blurRad="38100" dist="38100" dir="2700000" algn="tl">
                    <a:srgbClr val="000000">
                      <a:alpha val="43137"/>
                    </a:srgbClr>
                  </a:outerShdw>
                </a:effectLst>
              </a:rPr>
              <a:t>Legal &amp; Policy Considerations</a:t>
            </a:r>
            <a:endParaRPr lang="en-US" sz="2200" b="1" dirty="0">
              <a:solidFill>
                <a:srgbClr val="0054A0"/>
              </a:solidFill>
              <a:effectLst>
                <a:outerShdw blurRad="38100" dist="38100" dir="2700000" algn="tl">
                  <a:srgbClr val="000000">
                    <a:alpha val="43137"/>
                  </a:srgbClr>
                </a:outerShdw>
              </a:effectLst>
            </a:endParaRPr>
          </a:p>
        </p:txBody>
      </p:sp>
      <p:sp>
        <p:nvSpPr>
          <p:cNvPr id="15" name="TextBox 14"/>
          <p:cNvSpPr txBox="1"/>
          <p:nvPr/>
        </p:nvSpPr>
        <p:spPr>
          <a:xfrm>
            <a:off x="616527" y="1066798"/>
            <a:ext cx="7315200" cy="430887"/>
          </a:xfrm>
          <a:prstGeom prst="rect">
            <a:avLst/>
          </a:prstGeom>
          <a:noFill/>
        </p:spPr>
        <p:txBody>
          <a:bodyPr wrap="square" rtlCol="0">
            <a:spAutoFit/>
          </a:bodyPr>
          <a:lstStyle/>
          <a:p>
            <a:pPr>
              <a:defRPr/>
            </a:pPr>
            <a:r>
              <a:rPr lang="en-US" sz="2200" b="1" dirty="0" smtClean="0"/>
              <a:t>Introduction</a:t>
            </a:r>
            <a:endParaRPr lang="en-US" sz="2200" b="1" dirty="0"/>
          </a:p>
        </p:txBody>
      </p:sp>
      <p:sp>
        <p:nvSpPr>
          <p:cNvPr id="12" name="Oval 11"/>
          <p:cNvSpPr/>
          <p:nvPr/>
        </p:nvSpPr>
        <p:spPr>
          <a:xfrm>
            <a:off x="1676400" y="1546903"/>
            <a:ext cx="1097280" cy="1097280"/>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8" name="Picture Placeholder 8"/>
          <p:cNvPicPr>
            <a:picLocks noChangeAspect="1"/>
          </p:cNvPicPr>
          <p:nvPr/>
        </p:nvPicPr>
        <p:blipFill rotWithShape="1">
          <a:blip r:embed="rId4" cstate="print">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l="3468" r="3468" b="17015"/>
          <a:stretch/>
        </p:blipFill>
        <p:spPr>
          <a:xfrm>
            <a:off x="366940" y="2880863"/>
            <a:ext cx="2039508" cy="2011680"/>
          </a:xfrm>
          <a:prstGeom prst="ellipse">
            <a:avLst/>
          </a:prstGeom>
          <a:ln w="12700">
            <a:solidFill>
              <a:schemeClr val="tx2">
                <a:lumMod val="75000"/>
              </a:schemeClr>
            </a:solidFill>
          </a:ln>
        </p:spPr>
      </p:pic>
      <p:pic>
        <p:nvPicPr>
          <p:cNvPr id="20" name="Picture Placeholder 4"/>
          <p:cNvPicPr>
            <a:picLocks noChangeAspect="1"/>
          </p:cNvPicPr>
          <p:nvPr/>
        </p:nvPicPr>
        <p:blipFill>
          <a:blip r:embed="rId6" cstate="print">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tretch>
            <a:fillRect/>
          </a:stretch>
        </p:blipFill>
        <p:spPr>
          <a:xfrm>
            <a:off x="1628199" y="1546903"/>
            <a:ext cx="1133856" cy="1112856"/>
          </a:xfrm>
          <a:prstGeom prst="ellipse">
            <a:avLst/>
          </a:prstGeom>
          <a:ln>
            <a:solidFill>
              <a:schemeClr val="lt1">
                <a:hueOff val="0"/>
                <a:satOff val="0"/>
                <a:lumOff val="0"/>
              </a:schemeClr>
            </a:solidFill>
          </a:ln>
        </p:spPr>
      </p:pic>
      <p:sp>
        <p:nvSpPr>
          <p:cNvPr id="22" name="Text Box 2"/>
          <p:cNvSpPr txBox="1">
            <a:spLocks noChangeArrowheads="1"/>
          </p:cNvSpPr>
          <p:nvPr/>
        </p:nvSpPr>
        <p:spPr bwMode="auto">
          <a:xfrm>
            <a:off x="171450" y="6428197"/>
            <a:ext cx="8763000" cy="332565"/>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0"/>
              </a:spcBef>
              <a:spcAft>
                <a:spcPts val="1000"/>
              </a:spcAft>
            </a:pPr>
            <a:r>
              <a:rPr lang="en-US" sz="1100" dirty="0" smtClean="0">
                <a:solidFill>
                  <a:srgbClr val="E2D6B5"/>
                </a:solidFill>
                <a:ea typeface="Calibri"/>
                <a:cs typeface="Andalus" pitchFamily="18" charset="-78"/>
              </a:rPr>
              <a:t>Module </a:t>
            </a:r>
            <a:r>
              <a:rPr lang="en-US" sz="1100" dirty="0">
                <a:solidFill>
                  <a:srgbClr val="E2D6B5"/>
                </a:solidFill>
                <a:ea typeface="Calibri"/>
                <a:cs typeface="Andalus" pitchFamily="18" charset="-78"/>
              </a:rPr>
              <a:t>4</a:t>
            </a:r>
            <a:r>
              <a:rPr lang="en-US" sz="1100" dirty="0" smtClean="0">
                <a:solidFill>
                  <a:srgbClr val="E2D6B5"/>
                </a:solidFill>
                <a:ea typeface="Calibri"/>
                <a:cs typeface="Andalus" pitchFamily="18" charset="-78"/>
              </a:rPr>
              <a:t>: Legal and Policy Considerations </a:t>
            </a:r>
            <a:r>
              <a:rPr lang="en-US" sz="1100" dirty="0">
                <a:effectLst/>
                <a:ea typeface="Calibri"/>
                <a:cs typeface="Times New Roman"/>
              </a:rPr>
              <a:t> </a:t>
            </a:r>
          </a:p>
        </p:txBody>
      </p:sp>
      <p:pic>
        <p:nvPicPr>
          <p:cNvPr id="18" name="Picture Placeholder 5"/>
          <p:cNvPicPr>
            <a:picLocks noChangeAspect="1"/>
          </p:cNvPicPr>
          <p:nvPr/>
        </p:nvPicPr>
        <p:blipFill>
          <a:blip r:embed="rId8" cstate="print">
            <a:extLst>
              <a:ext uri="{28A0092B-C50C-407E-A947-70E740481C1C}">
                <a14:useLocalDpi xmlns:a14="http://schemas.microsoft.com/office/drawing/2010/main" val="0"/>
              </a:ext>
            </a:extLst>
          </a:blip>
          <a:srcRect l="12487" r="12487"/>
          <a:stretch>
            <a:fillRect/>
          </a:stretch>
        </p:blipFill>
        <p:spPr>
          <a:xfrm>
            <a:off x="2507414" y="4153911"/>
            <a:ext cx="1133856" cy="1133856"/>
          </a:xfrm>
          <a:prstGeom prst="ellipse">
            <a:avLst/>
          </a:prstGeom>
          <a:ln>
            <a:solidFill>
              <a:schemeClr val="tx1"/>
            </a:solidFill>
          </a:ln>
        </p:spPr>
      </p:pic>
      <p:sp>
        <p:nvSpPr>
          <p:cNvPr id="23" name="Oval 22"/>
          <p:cNvSpPr/>
          <p:nvPr/>
        </p:nvSpPr>
        <p:spPr>
          <a:xfrm>
            <a:off x="1686094" y="5209772"/>
            <a:ext cx="1133860" cy="1133854"/>
          </a:xfrm>
          <a:prstGeom prst="ellipse">
            <a:avLst/>
          </a:prstGeom>
          <a:blipFill>
            <a:blip r:embed="rId9" cstate="print">
              <a:extLst>
                <a:ext uri="{28A0092B-C50C-407E-A947-70E740481C1C}">
                  <a14:useLocalDpi xmlns:a14="http://schemas.microsoft.com/office/drawing/2010/main" val="0"/>
                </a:ext>
              </a:extLst>
            </a:blip>
            <a:srcRect/>
            <a:stretch>
              <a:fillRect l="-25000" r="-25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55450821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6000" r="-6000"/>
          </a:stretch>
        </a:blipFill>
        <a:effectLst/>
      </p:bgPr>
    </p:bg>
    <p:spTree>
      <p:nvGrpSpPr>
        <p:cNvPr id="1" name=""/>
        <p:cNvGrpSpPr/>
        <p:nvPr/>
      </p:nvGrpSpPr>
      <p:grpSpPr>
        <a:xfrm>
          <a:off x="0" y="0"/>
          <a:ext cx="0" cy="0"/>
          <a:chOff x="0" y="0"/>
          <a:chExt cx="0" cy="0"/>
        </a:xfrm>
      </p:grpSpPr>
      <p:sp>
        <p:nvSpPr>
          <p:cNvPr id="5" name="Oval 4"/>
          <p:cNvSpPr/>
          <p:nvPr/>
        </p:nvSpPr>
        <p:spPr>
          <a:xfrm>
            <a:off x="6172200" y="3962401"/>
            <a:ext cx="2814407" cy="1904999"/>
          </a:xfrm>
          <a:prstGeom prst="rect">
            <a:avLst/>
          </a:prstGeom>
          <a:solidFill>
            <a:srgbClr val="E28C05"/>
          </a:solidFill>
          <a:ln>
            <a:solidFill>
              <a:schemeClr val="bg1"/>
            </a:solidFill>
          </a:ln>
        </p:spPr>
        <p:style>
          <a:lnRef idx="0">
            <a:scrgbClr r="0" g="0" b="0"/>
          </a:lnRef>
          <a:fillRef idx="0">
            <a:scrgbClr r="0" g="0" b="0"/>
          </a:fillRef>
          <a:effectRef idx="0">
            <a:scrgbClr r="0" g="0" b="0"/>
          </a:effectRef>
          <a:fontRef idx="minor">
            <a:schemeClr val="tx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400" b="1" kern="1200" dirty="0" smtClean="0"/>
              <a:t>Module 4 </a:t>
            </a:r>
          </a:p>
          <a:p>
            <a:pPr lvl="0" algn="ctr" defTabSz="1244600">
              <a:lnSpc>
                <a:spcPct val="90000"/>
              </a:lnSpc>
              <a:spcBef>
                <a:spcPct val="0"/>
              </a:spcBef>
              <a:spcAft>
                <a:spcPct val="35000"/>
              </a:spcAft>
            </a:pPr>
            <a:r>
              <a:rPr lang="en-US" sz="2400" b="1" kern="1200" dirty="0" smtClean="0"/>
              <a:t>Legal &amp; Policy Considerations</a:t>
            </a:r>
            <a:endParaRPr lang="en-US" sz="2400" b="1" kern="1200" dirty="0"/>
          </a:p>
        </p:txBody>
      </p:sp>
    </p:spTree>
    <p:extLst>
      <p:ext uri="{BB962C8B-B14F-4D97-AF65-F5344CB8AC3E}">
        <p14:creationId xmlns:p14="http://schemas.microsoft.com/office/powerpoint/2010/main" val="27419304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956054"/>
            <a:ext cx="7125113" cy="685800"/>
          </a:xfrm>
        </p:spPr>
        <p:txBody>
          <a:bodyPr/>
          <a:lstStyle/>
          <a:p>
            <a:r>
              <a:rPr lang="en-US" b="1" dirty="0" smtClean="0"/>
              <a:t>Deaths attributable to unsafe abortion, by legal grounds for abortion</a:t>
            </a:r>
            <a:r>
              <a:rPr lang="en-US" dirty="0"/>
              <a:t/>
            </a:r>
            <a:br>
              <a:rPr lang="en-US" dirty="0"/>
            </a:br>
            <a:endParaRPr lang="en-US" dirty="0"/>
          </a:p>
        </p:txBody>
      </p:sp>
      <p:sp>
        <p:nvSpPr>
          <p:cNvPr id="7" name="Text Box 2"/>
          <p:cNvSpPr txBox="1">
            <a:spLocks noChangeArrowheads="1"/>
          </p:cNvSpPr>
          <p:nvPr/>
        </p:nvSpPr>
        <p:spPr bwMode="auto">
          <a:xfrm>
            <a:off x="171450" y="6428197"/>
            <a:ext cx="8763000" cy="332565"/>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0"/>
              </a:spcBef>
              <a:spcAft>
                <a:spcPts val="1000"/>
              </a:spcAft>
            </a:pPr>
            <a:r>
              <a:rPr lang="en-US" sz="1100" dirty="0" smtClean="0">
                <a:solidFill>
                  <a:srgbClr val="E2D6B5"/>
                </a:solidFill>
                <a:ea typeface="Calibri"/>
                <a:cs typeface="Andalus" pitchFamily="18" charset="-78"/>
              </a:rPr>
              <a:t>Module </a:t>
            </a:r>
            <a:r>
              <a:rPr lang="en-US" sz="1100" dirty="0">
                <a:solidFill>
                  <a:srgbClr val="E2D6B5"/>
                </a:solidFill>
                <a:ea typeface="Calibri"/>
                <a:cs typeface="Andalus" pitchFamily="18" charset="-78"/>
              </a:rPr>
              <a:t>4</a:t>
            </a:r>
            <a:r>
              <a:rPr lang="en-US" sz="1100" dirty="0" smtClean="0">
                <a:solidFill>
                  <a:srgbClr val="E2D6B5"/>
                </a:solidFill>
                <a:ea typeface="Calibri"/>
                <a:cs typeface="Andalus" pitchFamily="18" charset="-78"/>
              </a:rPr>
              <a:t>: Legal and Policy Considerations </a:t>
            </a:r>
            <a:r>
              <a:rPr lang="en-US" sz="1100" dirty="0">
                <a:effectLst/>
                <a:ea typeface="Calibri"/>
                <a:cs typeface="Times New Roman"/>
              </a:rPr>
              <a:t> </a:t>
            </a:r>
          </a:p>
        </p:txBody>
      </p:sp>
      <p:sp>
        <p:nvSpPr>
          <p:cNvPr id="8" name="Oval 7"/>
          <p:cNvSpPr/>
          <p:nvPr/>
        </p:nvSpPr>
        <p:spPr>
          <a:xfrm>
            <a:off x="424008" y="533400"/>
            <a:ext cx="1188720" cy="1188720"/>
          </a:xfrm>
          <a:prstGeom prst="ellipse">
            <a:avLst/>
          </a:prstGeom>
          <a:blipFill>
            <a:blip r:embed="rId3" cstate="print">
              <a:extLst>
                <a:ext uri="{28A0092B-C50C-407E-A947-70E740481C1C}">
                  <a14:useLocalDpi xmlns:a14="http://schemas.microsoft.com/office/drawing/2010/main" val="0"/>
                </a:ext>
              </a:extLst>
            </a:blip>
            <a:srcRect/>
            <a:stretch>
              <a:fillRect l="-25000" r="-25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6870" y="1779765"/>
            <a:ext cx="6276168" cy="4668224"/>
          </a:xfrm>
          <a:prstGeom prst="rect">
            <a:avLst/>
          </a:prstGeom>
          <a:ln>
            <a:solidFill>
              <a:schemeClr val="accent1"/>
            </a:solidFill>
          </a:ln>
        </p:spPr>
      </p:pic>
    </p:spTree>
    <p:extLst>
      <p:ext uri="{BB962C8B-B14F-4D97-AF65-F5344CB8AC3E}">
        <p14:creationId xmlns:p14="http://schemas.microsoft.com/office/powerpoint/2010/main" val="56697717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491067"/>
            <a:ext cx="6591713" cy="924475"/>
          </a:xfrm>
        </p:spPr>
        <p:txBody>
          <a:bodyPr/>
          <a:lstStyle/>
          <a:p>
            <a:r>
              <a:rPr lang="en-US" b="1" dirty="0" smtClean="0"/>
              <a:t>Grounds on which abortion is permitted by region</a:t>
            </a:r>
            <a:endParaRPr lang="en-US"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06490129"/>
              </p:ext>
            </p:extLst>
          </p:nvPr>
        </p:nvGraphicFramePr>
        <p:xfrm>
          <a:off x="1041143" y="1879606"/>
          <a:ext cx="7905750" cy="444182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rot="16200000">
            <a:off x="-1108389" y="3659806"/>
            <a:ext cx="3929731" cy="369332"/>
          </a:xfrm>
          <a:prstGeom prst="rect">
            <a:avLst/>
          </a:prstGeom>
          <a:noFill/>
        </p:spPr>
        <p:txBody>
          <a:bodyPr wrap="square" rtlCol="0">
            <a:spAutoFit/>
          </a:bodyPr>
          <a:lstStyle/>
          <a:p>
            <a:pPr algn="ctr"/>
            <a:r>
              <a:rPr lang="en-US" b="1" dirty="0" smtClean="0">
                <a:solidFill>
                  <a:srgbClr val="E2D6B5"/>
                </a:solidFill>
              </a:rPr>
              <a:t>Percentage of countries </a:t>
            </a:r>
            <a:endParaRPr lang="en-US" b="1" dirty="0">
              <a:solidFill>
                <a:srgbClr val="E2D6B5"/>
              </a:solidFill>
            </a:endParaRPr>
          </a:p>
        </p:txBody>
      </p:sp>
      <p:sp>
        <p:nvSpPr>
          <p:cNvPr id="7" name="Text Box 2"/>
          <p:cNvSpPr txBox="1">
            <a:spLocks noChangeArrowheads="1"/>
          </p:cNvSpPr>
          <p:nvPr/>
        </p:nvSpPr>
        <p:spPr bwMode="auto">
          <a:xfrm>
            <a:off x="171450" y="6428197"/>
            <a:ext cx="8763000" cy="332565"/>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0"/>
              </a:spcBef>
              <a:spcAft>
                <a:spcPts val="1000"/>
              </a:spcAft>
            </a:pPr>
            <a:r>
              <a:rPr lang="en-US" sz="1100" dirty="0" smtClean="0">
                <a:solidFill>
                  <a:srgbClr val="E2D6B5"/>
                </a:solidFill>
                <a:ea typeface="Calibri"/>
                <a:cs typeface="Andalus" pitchFamily="18" charset="-78"/>
              </a:rPr>
              <a:t>Module 4: Policy and Legal Considerations</a:t>
            </a:r>
            <a:endParaRPr lang="en-US" sz="1100" dirty="0">
              <a:effectLst/>
              <a:ea typeface="Calibri"/>
              <a:cs typeface="Times New Roman"/>
            </a:endParaRPr>
          </a:p>
        </p:txBody>
      </p:sp>
      <p:sp>
        <p:nvSpPr>
          <p:cNvPr id="9" name="Oval 8"/>
          <p:cNvSpPr>
            <a:spLocks noChangeAspect="1"/>
          </p:cNvSpPr>
          <p:nvPr/>
        </p:nvSpPr>
        <p:spPr>
          <a:xfrm>
            <a:off x="381000" y="457200"/>
            <a:ext cx="1188726" cy="1188720"/>
          </a:xfrm>
          <a:prstGeom prst="ellipse">
            <a:avLst/>
          </a:prstGeom>
          <a:blipFill>
            <a:blip r:embed="rId4" cstate="print">
              <a:extLst>
                <a:ext uri="{28A0092B-C50C-407E-A947-70E740481C1C}">
                  <a14:useLocalDpi xmlns:a14="http://schemas.microsoft.com/office/drawing/2010/main" val="0"/>
                </a:ext>
              </a:extLst>
            </a:blip>
            <a:srcRect/>
            <a:stretch>
              <a:fillRect l="-25000" r="-25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23873814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757427"/>
            <a:ext cx="7125113" cy="685800"/>
          </a:xfrm>
        </p:spPr>
        <p:txBody>
          <a:bodyPr/>
          <a:lstStyle/>
          <a:p>
            <a:r>
              <a:rPr lang="en-US" b="1" dirty="0"/>
              <a:t>Key international </a:t>
            </a:r>
            <a:r>
              <a:rPr lang="en-US" b="1" dirty="0" smtClean="0"/>
              <a:t>agreements</a:t>
            </a:r>
            <a:r>
              <a:rPr lang="en-US" dirty="0"/>
              <a:t/>
            </a:r>
            <a:br>
              <a:rPr lang="en-US" dirty="0"/>
            </a:br>
            <a:endParaRPr lang="en-US" dirty="0"/>
          </a:p>
        </p:txBody>
      </p:sp>
      <p:sp>
        <p:nvSpPr>
          <p:cNvPr id="3" name="Content Placeholder 2"/>
          <p:cNvSpPr>
            <a:spLocks noGrp="1"/>
          </p:cNvSpPr>
          <p:nvPr>
            <p:ph idx="1"/>
          </p:nvPr>
        </p:nvSpPr>
        <p:spPr>
          <a:xfrm>
            <a:off x="457200" y="1784682"/>
            <a:ext cx="2667000" cy="4349819"/>
          </a:xfrm>
        </p:spPr>
        <p:txBody>
          <a:bodyPr>
            <a:noAutofit/>
          </a:bodyPr>
          <a:lstStyle/>
          <a:p>
            <a:pPr>
              <a:buClr>
                <a:schemeClr val="tx1"/>
              </a:buClr>
              <a:buFont typeface="Arial" pitchFamily="34" charset="0"/>
              <a:buChar char="•"/>
            </a:pPr>
            <a:r>
              <a:rPr lang="en-GB" sz="2000" dirty="0" smtClean="0"/>
              <a:t>International Conference on Population and Development</a:t>
            </a:r>
          </a:p>
          <a:p>
            <a:pPr>
              <a:buClr>
                <a:schemeClr val="tx1"/>
              </a:buClr>
              <a:buFont typeface="Arial" pitchFamily="34" charset="0"/>
              <a:buChar char="•"/>
            </a:pPr>
            <a:r>
              <a:rPr lang="en-GB" sz="2000" dirty="0"/>
              <a:t>International Conference on Population and </a:t>
            </a:r>
            <a:r>
              <a:rPr lang="en-GB" sz="2000" dirty="0" smtClean="0"/>
              <a:t>Development+5</a:t>
            </a:r>
          </a:p>
          <a:p>
            <a:pPr>
              <a:buClr>
                <a:schemeClr val="tx1"/>
              </a:buClr>
              <a:buFont typeface="Arial" pitchFamily="34" charset="0"/>
              <a:buChar char="•"/>
            </a:pPr>
            <a:r>
              <a:rPr lang="en-GB" sz="2000" dirty="0" smtClean="0"/>
              <a:t>Millennium Development Goals</a:t>
            </a:r>
          </a:p>
          <a:p>
            <a:pPr>
              <a:buClr>
                <a:schemeClr val="tx1"/>
              </a:buClr>
              <a:buFont typeface="Arial" pitchFamily="34" charset="0"/>
              <a:buChar char="•"/>
            </a:pPr>
            <a:endParaRPr lang="en-US" sz="1200" dirty="0"/>
          </a:p>
        </p:txBody>
      </p:sp>
      <p:pic>
        <p:nvPicPr>
          <p:cNvPr id="2050"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3733800" y="1905000"/>
            <a:ext cx="4807574" cy="4297680"/>
          </a:xfrm>
          <a:prstGeom prst="rect">
            <a:avLst/>
          </a:prstGeom>
          <a:gradFill>
            <a:gsLst>
              <a:gs pos="0">
                <a:srgbClr val="E2D6B5"/>
              </a:gs>
              <a:gs pos="95000">
                <a:srgbClr val="DD5900"/>
              </a:gs>
              <a:gs pos="46000">
                <a:schemeClr val="accent1">
                  <a:tint val="23500"/>
                  <a:satMod val="160000"/>
                </a:schemeClr>
              </a:gs>
            </a:gsLst>
            <a:lin ang="5400000" scaled="0"/>
          </a:gradFill>
          <a:ln w="9525">
            <a:solidFill>
              <a:srgbClr val="E2D6B5"/>
            </a:solidFill>
            <a:miter lim="800000"/>
            <a:headEnd/>
            <a:tailEnd/>
          </a:ln>
          <a:effectLst>
            <a:glow rad="127000">
              <a:srgbClr val="FCCD80">
                <a:alpha val="97000"/>
              </a:srgbClr>
            </a:glow>
            <a:outerShdw dist="35921" dir="2700000" algn="ctr" rotWithShape="0">
              <a:schemeClr val="bg2"/>
            </a:outerShdw>
            <a:softEdge rad="12700"/>
          </a:effectLst>
        </p:spPr>
      </p:pic>
      <p:sp>
        <p:nvSpPr>
          <p:cNvPr id="6" name="Text Box 2"/>
          <p:cNvSpPr txBox="1">
            <a:spLocks noChangeArrowheads="1"/>
          </p:cNvSpPr>
          <p:nvPr/>
        </p:nvSpPr>
        <p:spPr bwMode="auto">
          <a:xfrm>
            <a:off x="171450" y="6428197"/>
            <a:ext cx="8763000" cy="332565"/>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0"/>
              </a:spcBef>
              <a:spcAft>
                <a:spcPts val="1000"/>
              </a:spcAft>
            </a:pPr>
            <a:r>
              <a:rPr lang="en-US" sz="1100" dirty="0" smtClean="0">
                <a:solidFill>
                  <a:srgbClr val="E2D6B5"/>
                </a:solidFill>
                <a:ea typeface="Calibri"/>
                <a:cs typeface="Andalus" pitchFamily="18" charset="-78"/>
              </a:rPr>
              <a:t>Module </a:t>
            </a:r>
            <a:r>
              <a:rPr lang="en-US" sz="1100" dirty="0">
                <a:solidFill>
                  <a:srgbClr val="E2D6B5"/>
                </a:solidFill>
                <a:ea typeface="Calibri"/>
                <a:cs typeface="Andalus" pitchFamily="18" charset="-78"/>
              </a:rPr>
              <a:t>4</a:t>
            </a:r>
            <a:r>
              <a:rPr lang="en-US" sz="1100" dirty="0" smtClean="0">
                <a:solidFill>
                  <a:srgbClr val="E2D6B5"/>
                </a:solidFill>
                <a:ea typeface="Calibri"/>
                <a:cs typeface="Andalus" pitchFamily="18" charset="-78"/>
              </a:rPr>
              <a:t>: Legal and Policy Considerations </a:t>
            </a:r>
            <a:r>
              <a:rPr lang="en-US" sz="1100" dirty="0">
                <a:effectLst/>
                <a:ea typeface="Calibri"/>
                <a:cs typeface="Times New Roman"/>
              </a:rPr>
              <a:t> </a:t>
            </a:r>
          </a:p>
        </p:txBody>
      </p:sp>
      <p:sp>
        <p:nvSpPr>
          <p:cNvPr id="8" name="Oval 7"/>
          <p:cNvSpPr>
            <a:spLocks noChangeAspect="1"/>
          </p:cNvSpPr>
          <p:nvPr/>
        </p:nvSpPr>
        <p:spPr>
          <a:xfrm>
            <a:off x="381000" y="457200"/>
            <a:ext cx="1188726" cy="1188720"/>
          </a:xfrm>
          <a:prstGeom prst="ellipse">
            <a:avLst/>
          </a:prstGeom>
          <a:blipFill>
            <a:blip r:embed="rId5" cstate="print">
              <a:extLst>
                <a:ext uri="{28A0092B-C50C-407E-A947-70E740481C1C}">
                  <a14:useLocalDpi xmlns:a14="http://schemas.microsoft.com/office/drawing/2010/main" val="0"/>
                </a:ext>
              </a:extLst>
            </a:blip>
            <a:srcRect/>
            <a:stretch>
              <a:fillRect l="-25000" r="-25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315109477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381000"/>
            <a:ext cx="7125113" cy="924475"/>
          </a:xfrm>
        </p:spPr>
        <p:txBody>
          <a:bodyPr/>
          <a:lstStyle/>
          <a:p>
            <a:r>
              <a:rPr lang="en-US" sz="3600" b="1" dirty="0" smtClean="0"/>
              <a:t>International Obligations</a:t>
            </a:r>
            <a:endParaRPr lang="en-US" sz="3600" b="1" dirty="0"/>
          </a:p>
        </p:txBody>
      </p:sp>
      <p:sp>
        <p:nvSpPr>
          <p:cNvPr id="3" name="Content Placeholder 2"/>
          <p:cNvSpPr>
            <a:spLocks noGrp="1"/>
          </p:cNvSpPr>
          <p:nvPr>
            <p:ph idx="1"/>
          </p:nvPr>
        </p:nvSpPr>
        <p:spPr>
          <a:xfrm>
            <a:off x="947929" y="2219064"/>
            <a:ext cx="7510271" cy="3733799"/>
          </a:xfrm>
        </p:spPr>
        <p:txBody>
          <a:bodyPr>
            <a:normAutofit/>
          </a:bodyPr>
          <a:lstStyle/>
          <a:p>
            <a:pPr>
              <a:lnSpc>
                <a:spcPct val="110000"/>
              </a:lnSpc>
              <a:spcBef>
                <a:spcPts val="0"/>
              </a:spcBef>
              <a:spcAft>
                <a:spcPts val="0"/>
              </a:spcAft>
              <a:buClr>
                <a:schemeClr val="tx1"/>
              </a:buClr>
              <a:buSzPct val="130000"/>
              <a:buFont typeface="Arial" pitchFamily="34" charset="0"/>
              <a:buChar char="•"/>
            </a:pPr>
            <a:r>
              <a:rPr lang="en-US" sz="2800" dirty="0" smtClean="0"/>
              <a:t>Abortion, when not against the law, </a:t>
            </a:r>
          </a:p>
          <a:p>
            <a:pPr marL="400050" lvl="1" indent="0">
              <a:lnSpc>
                <a:spcPct val="110000"/>
              </a:lnSpc>
              <a:spcBef>
                <a:spcPts val="0"/>
              </a:spcBef>
              <a:spcAft>
                <a:spcPts val="0"/>
              </a:spcAft>
              <a:buClr>
                <a:schemeClr val="tx1"/>
              </a:buClr>
              <a:buSzPct val="130000"/>
              <a:buNone/>
            </a:pPr>
            <a:r>
              <a:rPr lang="en-US" sz="2800" dirty="0" smtClean="0"/>
              <a:t>should </a:t>
            </a:r>
            <a:r>
              <a:rPr lang="en-US" sz="2800" dirty="0"/>
              <a:t>be </a:t>
            </a:r>
            <a:r>
              <a:rPr lang="en-US" sz="2800" dirty="0" smtClean="0"/>
              <a:t>safe</a:t>
            </a:r>
          </a:p>
          <a:p>
            <a:pPr>
              <a:lnSpc>
                <a:spcPct val="110000"/>
              </a:lnSpc>
              <a:spcBef>
                <a:spcPts val="0"/>
              </a:spcBef>
              <a:spcAft>
                <a:spcPts val="0"/>
              </a:spcAft>
              <a:buClr>
                <a:schemeClr val="tx1"/>
              </a:buClr>
              <a:buSzPct val="130000"/>
              <a:buFont typeface="Arial" pitchFamily="34" charset="0"/>
              <a:buChar char="•"/>
            </a:pPr>
            <a:endParaRPr lang="en-US" sz="1000" dirty="0" smtClean="0"/>
          </a:p>
          <a:p>
            <a:pPr>
              <a:lnSpc>
                <a:spcPct val="110000"/>
              </a:lnSpc>
              <a:spcBef>
                <a:spcPts val="0"/>
              </a:spcBef>
              <a:spcAft>
                <a:spcPts val="0"/>
              </a:spcAft>
              <a:buClr>
                <a:schemeClr val="tx1"/>
              </a:buClr>
              <a:buSzPct val="130000"/>
              <a:buFont typeface="Arial" pitchFamily="34" charset="0"/>
              <a:buChar char="•"/>
            </a:pPr>
            <a:endParaRPr lang="en-US" sz="1000" dirty="0" smtClean="0"/>
          </a:p>
          <a:p>
            <a:pPr>
              <a:lnSpc>
                <a:spcPct val="110000"/>
              </a:lnSpc>
              <a:spcBef>
                <a:spcPts val="0"/>
              </a:spcBef>
              <a:spcAft>
                <a:spcPts val="0"/>
              </a:spcAft>
              <a:buClr>
                <a:schemeClr val="tx1"/>
              </a:buClr>
              <a:buSzPct val="130000"/>
              <a:buFont typeface="Arial" pitchFamily="34" charset="0"/>
              <a:buChar char="•"/>
            </a:pPr>
            <a:r>
              <a:rPr lang="en-US" sz="2800" dirty="0" smtClean="0"/>
              <a:t>In all cases, women </a:t>
            </a:r>
            <a:r>
              <a:rPr lang="en-US" sz="2800" dirty="0"/>
              <a:t>should have access to quality services for the management of complications arising from </a:t>
            </a:r>
            <a:r>
              <a:rPr lang="en-US" sz="2800" dirty="0" smtClean="0"/>
              <a:t>abortion </a:t>
            </a:r>
            <a:endParaRPr lang="en-GB" sz="2800" dirty="0"/>
          </a:p>
        </p:txBody>
      </p:sp>
      <p:sp>
        <p:nvSpPr>
          <p:cNvPr id="5" name="Title 1"/>
          <p:cNvSpPr txBox="1">
            <a:spLocks/>
          </p:cNvSpPr>
          <p:nvPr/>
        </p:nvSpPr>
        <p:spPr>
          <a:xfrm>
            <a:off x="3276600" y="1371600"/>
            <a:ext cx="2514600" cy="924475"/>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dirty="0" smtClean="0">
                <a:solidFill>
                  <a:srgbClr val="E2D6B5"/>
                </a:solidFill>
              </a:rPr>
              <a:t>ICPD</a:t>
            </a:r>
            <a:endParaRPr lang="en-US" sz="3600" b="1" dirty="0">
              <a:solidFill>
                <a:srgbClr val="E2D6B5"/>
              </a:solidFill>
            </a:endParaRPr>
          </a:p>
        </p:txBody>
      </p:sp>
      <p:sp>
        <p:nvSpPr>
          <p:cNvPr id="6" name="Text Box 2"/>
          <p:cNvSpPr txBox="1">
            <a:spLocks noChangeArrowheads="1"/>
          </p:cNvSpPr>
          <p:nvPr/>
        </p:nvSpPr>
        <p:spPr bwMode="auto">
          <a:xfrm>
            <a:off x="171450" y="6428197"/>
            <a:ext cx="8763000" cy="332565"/>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0"/>
              </a:spcBef>
              <a:spcAft>
                <a:spcPts val="1000"/>
              </a:spcAft>
            </a:pPr>
            <a:r>
              <a:rPr lang="en-US" sz="1100" dirty="0" smtClean="0">
                <a:solidFill>
                  <a:srgbClr val="E2D6B5"/>
                </a:solidFill>
                <a:ea typeface="Calibri"/>
                <a:cs typeface="Andalus" pitchFamily="18" charset="-78"/>
              </a:rPr>
              <a:t>Module </a:t>
            </a:r>
            <a:r>
              <a:rPr lang="en-US" sz="1100" dirty="0">
                <a:solidFill>
                  <a:srgbClr val="E2D6B5"/>
                </a:solidFill>
                <a:ea typeface="Calibri"/>
                <a:cs typeface="Andalus" pitchFamily="18" charset="-78"/>
              </a:rPr>
              <a:t>4</a:t>
            </a:r>
            <a:r>
              <a:rPr lang="en-US" sz="1100" dirty="0" smtClean="0">
                <a:solidFill>
                  <a:srgbClr val="E2D6B5"/>
                </a:solidFill>
                <a:ea typeface="Calibri"/>
                <a:cs typeface="Andalus" pitchFamily="18" charset="-78"/>
              </a:rPr>
              <a:t>: Legal and Policy Considerations </a:t>
            </a:r>
            <a:r>
              <a:rPr lang="en-US" sz="1100" dirty="0">
                <a:effectLst/>
                <a:ea typeface="Calibri"/>
                <a:cs typeface="Times New Roman"/>
              </a:rPr>
              <a:t> </a:t>
            </a:r>
          </a:p>
        </p:txBody>
      </p:sp>
      <p:sp>
        <p:nvSpPr>
          <p:cNvPr id="8" name="Oval 7"/>
          <p:cNvSpPr>
            <a:spLocks noChangeAspect="1"/>
          </p:cNvSpPr>
          <p:nvPr/>
        </p:nvSpPr>
        <p:spPr>
          <a:xfrm>
            <a:off x="381000" y="457200"/>
            <a:ext cx="1188726" cy="1188720"/>
          </a:xfrm>
          <a:prstGeom prst="ellipse">
            <a:avLst/>
          </a:prstGeom>
          <a:blipFill>
            <a:blip r:embed="rId3" cstate="print">
              <a:extLst>
                <a:ext uri="{28A0092B-C50C-407E-A947-70E740481C1C}">
                  <a14:useLocalDpi xmlns:a14="http://schemas.microsoft.com/office/drawing/2010/main" val="0"/>
                </a:ext>
              </a:extLst>
            </a:blip>
            <a:srcRect/>
            <a:stretch>
              <a:fillRect l="-25000" r="-25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16979423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646659"/>
            <a:ext cx="7620000" cy="4422362"/>
          </a:xfrm>
        </p:spPr>
        <p:txBody>
          <a:bodyPr>
            <a:normAutofit/>
          </a:bodyPr>
          <a:lstStyle/>
          <a:p>
            <a:pPr marL="0" indent="0">
              <a:lnSpc>
                <a:spcPct val="120000"/>
              </a:lnSpc>
              <a:spcBef>
                <a:spcPts val="0"/>
              </a:spcBef>
              <a:spcAft>
                <a:spcPts val="0"/>
              </a:spcAft>
              <a:buClr>
                <a:srgbClr val="E2D6B5"/>
              </a:buClr>
              <a:buSzPct val="130000"/>
              <a:buNone/>
            </a:pPr>
            <a:r>
              <a:rPr lang="en-GB" sz="2800" dirty="0" smtClean="0"/>
              <a:t>Where </a:t>
            </a:r>
            <a:r>
              <a:rPr lang="en-GB" sz="2800" dirty="0"/>
              <a:t>abortion is not against the law, health systems </a:t>
            </a:r>
            <a:r>
              <a:rPr lang="en-GB" sz="2800" dirty="0" smtClean="0"/>
              <a:t>should: </a:t>
            </a:r>
          </a:p>
          <a:p>
            <a:pPr>
              <a:lnSpc>
                <a:spcPct val="120000"/>
              </a:lnSpc>
              <a:spcBef>
                <a:spcPts val="0"/>
              </a:spcBef>
              <a:spcAft>
                <a:spcPts val="0"/>
              </a:spcAft>
              <a:buClr>
                <a:srgbClr val="E2D6B5"/>
              </a:buClr>
              <a:buSzPct val="130000"/>
              <a:buFont typeface="Arial" pitchFamily="34" charset="0"/>
              <a:buChar char="•"/>
            </a:pPr>
            <a:endParaRPr lang="en-GB" sz="1000" dirty="0" smtClean="0"/>
          </a:p>
          <a:p>
            <a:pPr lvl="1">
              <a:lnSpc>
                <a:spcPct val="120000"/>
              </a:lnSpc>
              <a:spcBef>
                <a:spcPts val="0"/>
              </a:spcBef>
              <a:spcAft>
                <a:spcPts val="0"/>
              </a:spcAft>
              <a:buClr>
                <a:schemeClr val="tx1"/>
              </a:buClr>
              <a:buSzPct val="100000"/>
              <a:buFont typeface="Wingdings" pitchFamily="2" charset="2"/>
              <a:buChar char="§"/>
            </a:pPr>
            <a:r>
              <a:rPr lang="en-GB" sz="2800" dirty="0" smtClean="0"/>
              <a:t>Train </a:t>
            </a:r>
            <a:r>
              <a:rPr lang="en-GB" sz="2800" dirty="0"/>
              <a:t>and </a:t>
            </a:r>
            <a:r>
              <a:rPr lang="en-GB" sz="2800" dirty="0" smtClean="0"/>
              <a:t>equip</a:t>
            </a:r>
          </a:p>
          <a:p>
            <a:pPr lvl="1">
              <a:lnSpc>
                <a:spcPct val="120000"/>
              </a:lnSpc>
              <a:spcBef>
                <a:spcPts val="0"/>
              </a:spcBef>
              <a:spcAft>
                <a:spcPts val="0"/>
              </a:spcAft>
              <a:buClr>
                <a:schemeClr val="tx1"/>
              </a:buClr>
              <a:buSzPct val="100000"/>
              <a:buFont typeface="Wingdings" pitchFamily="2" charset="2"/>
              <a:buChar char="§"/>
            </a:pPr>
            <a:endParaRPr lang="en-GB" sz="900" dirty="0" smtClean="0"/>
          </a:p>
          <a:p>
            <a:pPr lvl="1">
              <a:lnSpc>
                <a:spcPct val="120000"/>
              </a:lnSpc>
              <a:spcBef>
                <a:spcPts val="0"/>
              </a:spcBef>
              <a:spcAft>
                <a:spcPts val="0"/>
              </a:spcAft>
              <a:buClr>
                <a:schemeClr val="tx1"/>
              </a:buClr>
              <a:buSzPct val="100000"/>
              <a:buFont typeface="Wingdings" pitchFamily="2" charset="2"/>
              <a:buChar char="§"/>
            </a:pPr>
            <a:r>
              <a:rPr lang="en-GB" sz="2800" dirty="0" smtClean="0"/>
              <a:t>Take other measures to ensure </a:t>
            </a:r>
            <a:r>
              <a:rPr lang="en-GB" sz="2800" dirty="0"/>
              <a:t>that </a:t>
            </a:r>
            <a:r>
              <a:rPr lang="en-GB" sz="2800" dirty="0" smtClean="0"/>
              <a:t>abortion </a:t>
            </a:r>
            <a:r>
              <a:rPr lang="en-GB" sz="2800" dirty="0"/>
              <a:t>is safe and </a:t>
            </a:r>
            <a:r>
              <a:rPr lang="en-GB" sz="2800" dirty="0" smtClean="0"/>
              <a:t>accessible </a:t>
            </a:r>
          </a:p>
          <a:p>
            <a:pPr lvl="1">
              <a:lnSpc>
                <a:spcPct val="120000"/>
              </a:lnSpc>
              <a:spcBef>
                <a:spcPts val="0"/>
              </a:spcBef>
              <a:spcAft>
                <a:spcPts val="0"/>
              </a:spcAft>
              <a:buClr>
                <a:schemeClr val="tx1"/>
              </a:buClr>
              <a:buSzPct val="100000"/>
              <a:buFont typeface="Wingdings" pitchFamily="2" charset="2"/>
              <a:buChar char="§"/>
            </a:pPr>
            <a:endParaRPr lang="en-GB" sz="900" dirty="0" smtClean="0"/>
          </a:p>
          <a:p>
            <a:pPr lvl="1">
              <a:lnSpc>
                <a:spcPct val="120000"/>
              </a:lnSpc>
              <a:spcBef>
                <a:spcPts val="0"/>
              </a:spcBef>
              <a:spcAft>
                <a:spcPts val="0"/>
              </a:spcAft>
              <a:buClr>
                <a:schemeClr val="tx1"/>
              </a:buClr>
              <a:buSzPct val="100000"/>
              <a:buFont typeface="Wingdings" pitchFamily="2" charset="2"/>
              <a:buChar char="§"/>
            </a:pPr>
            <a:r>
              <a:rPr lang="en-GB" sz="2800" dirty="0" smtClean="0"/>
              <a:t>Safeguard </a:t>
            </a:r>
            <a:r>
              <a:rPr lang="en-GB" sz="2800" dirty="0"/>
              <a:t>women’s </a:t>
            </a:r>
            <a:r>
              <a:rPr lang="en-GB" sz="2800" dirty="0" smtClean="0"/>
              <a:t>health</a:t>
            </a:r>
          </a:p>
        </p:txBody>
      </p:sp>
      <p:sp>
        <p:nvSpPr>
          <p:cNvPr id="5" name="Title 1"/>
          <p:cNvSpPr>
            <a:spLocks noGrp="1"/>
          </p:cNvSpPr>
          <p:nvPr>
            <p:ph type="title"/>
          </p:nvPr>
        </p:nvSpPr>
        <p:spPr>
          <a:xfrm>
            <a:off x="1676400" y="364990"/>
            <a:ext cx="7124700" cy="923925"/>
          </a:xfrm>
        </p:spPr>
        <p:txBody>
          <a:bodyPr/>
          <a:lstStyle/>
          <a:p>
            <a:r>
              <a:rPr lang="en-US" sz="3600" b="1" dirty="0"/>
              <a:t>ICPD + </a:t>
            </a:r>
            <a:r>
              <a:rPr lang="en-US" sz="3600" b="1" dirty="0" smtClean="0"/>
              <a:t>5 and +10</a:t>
            </a:r>
            <a:endParaRPr lang="en-US" sz="3600" b="1" dirty="0"/>
          </a:p>
        </p:txBody>
      </p:sp>
      <p:sp>
        <p:nvSpPr>
          <p:cNvPr id="7" name="Text Box 2"/>
          <p:cNvSpPr txBox="1">
            <a:spLocks noChangeArrowheads="1"/>
          </p:cNvSpPr>
          <p:nvPr/>
        </p:nvSpPr>
        <p:spPr bwMode="auto">
          <a:xfrm>
            <a:off x="171450" y="6428197"/>
            <a:ext cx="8763000" cy="332565"/>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0"/>
              </a:spcBef>
              <a:spcAft>
                <a:spcPts val="1000"/>
              </a:spcAft>
            </a:pPr>
            <a:r>
              <a:rPr lang="en-US" sz="1100" dirty="0" smtClean="0">
                <a:solidFill>
                  <a:srgbClr val="E2D6B5"/>
                </a:solidFill>
                <a:ea typeface="Calibri"/>
                <a:cs typeface="Andalus" pitchFamily="18" charset="-78"/>
              </a:rPr>
              <a:t>Module </a:t>
            </a:r>
            <a:r>
              <a:rPr lang="en-US" sz="1100" dirty="0">
                <a:solidFill>
                  <a:srgbClr val="E2D6B5"/>
                </a:solidFill>
                <a:ea typeface="Calibri"/>
                <a:cs typeface="Andalus" pitchFamily="18" charset="-78"/>
              </a:rPr>
              <a:t>4</a:t>
            </a:r>
            <a:r>
              <a:rPr lang="en-US" sz="1100" dirty="0" smtClean="0">
                <a:solidFill>
                  <a:srgbClr val="E2D6B5"/>
                </a:solidFill>
                <a:ea typeface="Calibri"/>
                <a:cs typeface="Andalus" pitchFamily="18" charset="-78"/>
              </a:rPr>
              <a:t>: Legal and Policy Considerations </a:t>
            </a:r>
            <a:r>
              <a:rPr lang="en-US" sz="1100" dirty="0">
                <a:effectLst/>
                <a:ea typeface="Calibri"/>
                <a:cs typeface="Times New Roman"/>
              </a:rPr>
              <a:t> </a:t>
            </a:r>
          </a:p>
        </p:txBody>
      </p:sp>
      <p:sp>
        <p:nvSpPr>
          <p:cNvPr id="8" name="Oval 7"/>
          <p:cNvSpPr>
            <a:spLocks noChangeAspect="1"/>
          </p:cNvSpPr>
          <p:nvPr/>
        </p:nvSpPr>
        <p:spPr>
          <a:xfrm>
            <a:off x="304800" y="533400"/>
            <a:ext cx="1188726" cy="1188720"/>
          </a:xfrm>
          <a:prstGeom prst="ellipse">
            <a:avLst/>
          </a:prstGeom>
          <a:blipFill>
            <a:blip r:embed="rId3" cstate="print">
              <a:extLst>
                <a:ext uri="{28A0092B-C50C-407E-A947-70E740481C1C}">
                  <a14:useLocalDpi xmlns:a14="http://schemas.microsoft.com/office/drawing/2010/main" val="0"/>
                </a:ext>
              </a:extLst>
            </a:blip>
            <a:srcRect/>
            <a:stretch>
              <a:fillRect l="-25000" r="-25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12149339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3253" y="533400"/>
            <a:ext cx="7125113" cy="924475"/>
          </a:xfrm>
        </p:spPr>
        <p:txBody>
          <a:bodyPr/>
          <a:lstStyle/>
          <a:p>
            <a:pPr marL="171450" lvl="0" indent="-171450" defTabSz="914400">
              <a:spcBef>
                <a:spcPts val="0"/>
              </a:spcBef>
              <a:spcAft>
                <a:spcPts val="0"/>
              </a:spcAft>
              <a:defRPr/>
            </a:pPr>
            <a:r>
              <a:rPr lang="en-US" dirty="0" smtClean="0">
                <a:cs typeface="Times New Roman" pitchFamily="18" charset="0"/>
              </a:rPr>
              <a:t> </a:t>
            </a:r>
            <a:r>
              <a:rPr lang="en-US" sz="2800" b="1" dirty="0" smtClean="0">
                <a:cs typeface="Times New Roman" pitchFamily="18" charset="0"/>
              </a:rPr>
              <a:t>Millennium </a:t>
            </a:r>
            <a:r>
              <a:rPr lang="en-US" sz="2800" b="1" dirty="0">
                <a:cs typeface="Times New Roman" pitchFamily="18" charset="0"/>
              </a:rPr>
              <a:t>Development </a:t>
            </a:r>
            <a:r>
              <a:rPr lang="en-US" sz="2800" b="1" dirty="0" smtClean="0">
                <a:cs typeface="Times New Roman" pitchFamily="18" charset="0"/>
              </a:rPr>
              <a:t>Goals</a:t>
            </a:r>
            <a:endParaRPr lang="en-US" b="1" dirty="0"/>
          </a:p>
        </p:txBody>
      </p:sp>
      <p:sp>
        <p:nvSpPr>
          <p:cNvPr id="3" name="Content Placeholder 2"/>
          <p:cNvSpPr>
            <a:spLocks noGrp="1"/>
          </p:cNvSpPr>
          <p:nvPr>
            <p:ph idx="1"/>
          </p:nvPr>
        </p:nvSpPr>
        <p:spPr>
          <a:xfrm>
            <a:off x="762000" y="1905000"/>
            <a:ext cx="7543800" cy="4051437"/>
          </a:xfrm>
        </p:spPr>
        <p:txBody>
          <a:bodyPr>
            <a:normAutofit/>
          </a:bodyPr>
          <a:lstStyle/>
          <a:p>
            <a:pPr marL="0" indent="-231775">
              <a:lnSpc>
                <a:spcPct val="105000"/>
              </a:lnSpc>
              <a:buClr>
                <a:schemeClr val="tx1"/>
              </a:buClr>
              <a:buNone/>
            </a:pPr>
            <a:r>
              <a:rPr lang="en-GB" sz="2600" dirty="0" smtClean="0"/>
              <a:t>Reducing </a:t>
            </a:r>
            <a:r>
              <a:rPr lang="en-GB" sz="2600" dirty="0"/>
              <a:t>unsafe abortion </a:t>
            </a:r>
            <a:endParaRPr lang="en-GB" sz="2600" dirty="0" smtClean="0"/>
          </a:p>
          <a:p>
            <a:pPr marL="977900" lvl="2" indent="-409575">
              <a:lnSpc>
                <a:spcPct val="105000"/>
              </a:lnSpc>
              <a:buClr>
                <a:schemeClr val="tx1"/>
              </a:buClr>
              <a:buNone/>
            </a:pPr>
            <a:r>
              <a:rPr lang="en-GB" sz="2200" dirty="0" smtClean="0">
                <a:sym typeface="Wingdings"/>
              </a:rPr>
              <a:t> </a:t>
            </a:r>
            <a:r>
              <a:rPr lang="en-GB" sz="2400" dirty="0" smtClean="0"/>
              <a:t>one of the most direct ways </a:t>
            </a:r>
            <a:r>
              <a:rPr lang="en-GB" sz="2400" dirty="0"/>
              <a:t>to reduce maternal deaths as mandated by MDG </a:t>
            </a:r>
            <a:r>
              <a:rPr lang="en-GB" sz="2400" dirty="0" smtClean="0"/>
              <a:t>5</a:t>
            </a:r>
          </a:p>
          <a:p>
            <a:pPr marL="454025" lvl="1">
              <a:lnSpc>
                <a:spcPct val="105000"/>
              </a:lnSpc>
              <a:buClr>
                <a:schemeClr val="tx1"/>
              </a:buClr>
            </a:pPr>
            <a:endParaRPr lang="en-GB" sz="1200" dirty="0"/>
          </a:p>
          <a:p>
            <a:pPr marL="973138" lvl="1" indent="-404813">
              <a:lnSpc>
                <a:spcPct val="105000"/>
              </a:lnSpc>
              <a:buClr>
                <a:schemeClr val="tx1"/>
              </a:buClr>
              <a:buNone/>
            </a:pPr>
            <a:r>
              <a:rPr lang="en-GB" sz="2400" dirty="0">
                <a:sym typeface="Wingdings"/>
              </a:rPr>
              <a:t> </a:t>
            </a:r>
            <a:r>
              <a:rPr lang="en-GB" sz="2400" dirty="0" smtClean="0"/>
              <a:t>comprehensive </a:t>
            </a:r>
            <a:r>
              <a:rPr lang="en-GB" sz="2400" dirty="0"/>
              <a:t>sexual </a:t>
            </a:r>
            <a:r>
              <a:rPr lang="en-GB" sz="2400" dirty="0" smtClean="0"/>
              <a:t>&amp; reproductive </a:t>
            </a:r>
            <a:r>
              <a:rPr lang="en-GB" sz="2400" dirty="0"/>
              <a:t>health education, high quality contraceptive services, </a:t>
            </a:r>
            <a:r>
              <a:rPr lang="en-GB" sz="2400" dirty="0" smtClean="0"/>
              <a:t>&amp; safe </a:t>
            </a:r>
            <a:r>
              <a:rPr lang="en-GB" sz="2400" dirty="0"/>
              <a:t>abortion </a:t>
            </a:r>
            <a:r>
              <a:rPr lang="en-GB" sz="2400" dirty="0" smtClean="0"/>
              <a:t>services</a:t>
            </a:r>
            <a:endParaRPr lang="en-US" sz="2400" dirty="0"/>
          </a:p>
        </p:txBody>
      </p:sp>
      <p:sp>
        <p:nvSpPr>
          <p:cNvPr id="5" name="Text Box 2"/>
          <p:cNvSpPr txBox="1">
            <a:spLocks noChangeArrowheads="1"/>
          </p:cNvSpPr>
          <p:nvPr/>
        </p:nvSpPr>
        <p:spPr bwMode="auto">
          <a:xfrm>
            <a:off x="171450" y="6428197"/>
            <a:ext cx="8763000" cy="332565"/>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0"/>
              </a:spcBef>
              <a:spcAft>
                <a:spcPts val="1000"/>
              </a:spcAft>
            </a:pPr>
            <a:r>
              <a:rPr lang="en-US" sz="1100" dirty="0" smtClean="0">
                <a:solidFill>
                  <a:srgbClr val="E2D6B5"/>
                </a:solidFill>
                <a:ea typeface="Calibri"/>
                <a:cs typeface="Andalus" pitchFamily="18" charset="-78"/>
              </a:rPr>
              <a:t>Module </a:t>
            </a:r>
            <a:r>
              <a:rPr lang="en-US" sz="1100" dirty="0">
                <a:solidFill>
                  <a:srgbClr val="E2D6B5"/>
                </a:solidFill>
                <a:ea typeface="Calibri"/>
                <a:cs typeface="Andalus" pitchFamily="18" charset="-78"/>
              </a:rPr>
              <a:t>4</a:t>
            </a:r>
            <a:r>
              <a:rPr lang="en-US" sz="1100" dirty="0" smtClean="0">
                <a:solidFill>
                  <a:srgbClr val="E2D6B5"/>
                </a:solidFill>
                <a:ea typeface="Calibri"/>
                <a:cs typeface="Andalus" pitchFamily="18" charset="-78"/>
              </a:rPr>
              <a:t>: Legal and Policy Considerations </a:t>
            </a:r>
            <a:r>
              <a:rPr lang="en-US" sz="1100" dirty="0">
                <a:effectLst/>
                <a:ea typeface="Calibri"/>
                <a:cs typeface="Times New Roman"/>
              </a:rPr>
              <a:t> </a:t>
            </a:r>
          </a:p>
        </p:txBody>
      </p:sp>
      <p:sp>
        <p:nvSpPr>
          <p:cNvPr id="6" name="Oval 5"/>
          <p:cNvSpPr>
            <a:spLocks noChangeAspect="1"/>
          </p:cNvSpPr>
          <p:nvPr/>
        </p:nvSpPr>
        <p:spPr>
          <a:xfrm>
            <a:off x="381000" y="609600"/>
            <a:ext cx="1188726" cy="1188720"/>
          </a:xfrm>
          <a:prstGeom prst="ellipse">
            <a:avLst/>
          </a:prstGeom>
          <a:blipFill>
            <a:blip r:embed="rId3" cstate="print">
              <a:extLst>
                <a:ext uri="{28A0092B-C50C-407E-A947-70E740481C1C}">
                  <a14:useLocalDpi xmlns:a14="http://schemas.microsoft.com/office/drawing/2010/main" val="0"/>
                </a:ext>
              </a:extLst>
            </a:blip>
            <a:srcRect/>
            <a:stretch>
              <a:fillRect l="-25000" r="-25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4138113472"/>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757427"/>
            <a:ext cx="7125113" cy="685800"/>
          </a:xfrm>
        </p:spPr>
        <p:txBody>
          <a:bodyPr/>
          <a:lstStyle/>
          <a:p>
            <a:r>
              <a:rPr lang="en-US" b="1" dirty="0" smtClean="0"/>
              <a:t>Key International Human Rights Treaties</a:t>
            </a:r>
            <a:r>
              <a:rPr lang="en-US" dirty="0"/>
              <a:t/>
            </a:r>
            <a:br>
              <a:rPr lang="en-US" dirty="0"/>
            </a:br>
            <a:endParaRPr lang="en-US" dirty="0"/>
          </a:p>
        </p:txBody>
      </p:sp>
      <p:sp>
        <p:nvSpPr>
          <p:cNvPr id="3" name="Content Placeholder 2"/>
          <p:cNvSpPr>
            <a:spLocks noGrp="1"/>
          </p:cNvSpPr>
          <p:nvPr>
            <p:ph idx="1"/>
          </p:nvPr>
        </p:nvSpPr>
        <p:spPr>
          <a:xfrm>
            <a:off x="381000" y="1371600"/>
            <a:ext cx="7543800" cy="4349819"/>
          </a:xfrm>
        </p:spPr>
        <p:txBody>
          <a:bodyPr>
            <a:noAutofit/>
          </a:bodyPr>
          <a:lstStyle/>
          <a:p>
            <a:pPr>
              <a:buClr>
                <a:srgbClr val="E2D6B5"/>
              </a:buClr>
              <a:buFont typeface="Arial" pitchFamily="34" charset="0"/>
              <a:buChar char="•"/>
            </a:pPr>
            <a:r>
              <a:rPr lang="en-US" b="1" dirty="0"/>
              <a:t>International Covenant on Civil and Political </a:t>
            </a:r>
            <a:r>
              <a:rPr lang="en-US" b="1" dirty="0" smtClean="0"/>
              <a:t>Rights (ICCPR) </a:t>
            </a:r>
          </a:p>
          <a:p>
            <a:pPr>
              <a:buClr>
                <a:srgbClr val="E2D6B5"/>
              </a:buClr>
              <a:buFont typeface="Arial" pitchFamily="34" charset="0"/>
              <a:buChar char="•"/>
            </a:pPr>
            <a:r>
              <a:rPr lang="en-US" b="1" dirty="0" smtClean="0"/>
              <a:t>International </a:t>
            </a:r>
            <a:r>
              <a:rPr lang="en-US" b="1" dirty="0"/>
              <a:t>Covenant on Economic, Social and Cultural </a:t>
            </a:r>
            <a:r>
              <a:rPr lang="en-US" b="1" dirty="0" smtClean="0"/>
              <a:t>Rights (ICESCR) </a:t>
            </a:r>
          </a:p>
          <a:p>
            <a:pPr>
              <a:buClr>
                <a:srgbClr val="E2D6B5"/>
              </a:buClr>
              <a:buFont typeface="Arial" pitchFamily="34" charset="0"/>
              <a:buChar char="•"/>
            </a:pPr>
            <a:r>
              <a:rPr lang="en-US" b="1" dirty="0" smtClean="0"/>
              <a:t>Convention </a:t>
            </a:r>
            <a:r>
              <a:rPr lang="en-US" b="1" dirty="0"/>
              <a:t>on the Elimination of All forms of Discrimination Against </a:t>
            </a:r>
            <a:r>
              <a:rPr lang="en-US" b="1" dirty="0" smtClean="0"/>
              <a:t>Woman (CEDAW) </a:t>
            </a:r>
          </a:p>
          <a:p>
            <a:pPr>
              <a:buClr>
                <a:srgbClr val="E2D6B5"/>
              </a:buClr>
              <a:buFont typeface="Arial" pitchFamily="34" charset="0"/>
              <a:buChar char="•"/>
            </a:pPr>
            <a:r>
              <a:rPr lang="en-US" b="1" dirty="0" smtClean="0"/>
              <a:t>Convention </a:t>
            </a:r>
            <a:r>
              <a:rPr lang="en-US" b="1" dirty="0"/>
              <a:t>on the Rights of the </a:t>
            </a:r>
            <a:r>
              <a:rPr lang="en-US" b="1" dirty="0" smtClean="0"/>
              <a:t>Child</a:t>
            </a:r>
            <a:r>
              <a:rPr lang="en-US" b="1" dirty="0"/>
              <a:t> </a:t>
            </a:r>
            <a:r>
              <a:rPr lang="en-US" b="1" dirty="0" smtClean="0"/>
              <a:t>(CRC)</a:t>
            </a:r>
            <a:endParaRPr lang="en-US" dirty="0"/>
          </a:p>
        </p:txBody>
      </p:sp>
      <p:sp>
        <p:nvSpPr>
          <p:cNvPr id="6" name="Text Box 2"/>
          <p:cNvSpPr txBox="1">
            <a:spLocks noChangeArrowheads="1"/>
          </p:cNvSpPr>
          <p:nvPr/>
        </p:nvSpPr>
        <p:spPr bwMode="auto">
          <a:xfrm>
            <a:off x="171450" y="6428197"/>
            <a:ext cx="8763000" cy="332565"/>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0"/>
              </a:spcBef>
              <a:spcAft>
                <a:spcPts val="1000"/>
              </a:spcAft>
            </a:pPr>
            <a:r>
              <a:rPr lang="en-US" sz="1100" dirty="0" smtClean="0">
                <a:solidFill>
                  <a:srgbClr val="E2D6B5"/>
                </a:solidFill>
                <a:ea typeface="Calibri"/>
                <a:cs typeface="Andalus" pitchFamily="18" charset="-78"/>
              </a:rPr>
              <a:t>Module </a:t>
            </a:r>
            <a:r>
              <a:rPr lang="en-US" sz="1100" dirty="0">
                <a:solidFill>
                  <a:srgbClr val="E2D6B5"/>
                </a:solidFill>
                <a:ea typeface="Calibri"/>
                <a:cs typeface="Andalus" pitchFamily="18" charset="-78"/>
              </a:rPr>
              <a:t>4</a:t>
            </a:r>
            <a:r>
              <a:rPr lang="en-US" sz="1100" dirty="0" smtClean="0">
                <a:solidFill>
                  <a:srgbClr val="E2D6B5"/>
                </a:solidFill>
                <a:ea typeface="Calibri"/>
                <a:cs typeface="Andalus" pitchFamily="18" charset="-78"/>
              </a:rPr>
              <a:t>: Legal and Policy Considerations </a:t>
            </a:r>
            <a:r>
              <a:rPr lang="en-US" sz="1100" dirty="0">
                <a:effectLst/>
                <a:ea typeface="Calibri"/>
                <a:cs typeface="Times New Roman"/>
              </a:rPr>
              <a:t> </a:t>
            </a:r>
          </a:p>
        </p:txBody>
      </p:sp>
      <p:sp>
        <p:nvSpPr>
          <p:cNvPr id="8" name="Oval 7"/>
          <p:cNvSpPr>
            <a:spLocks noChangeAspect="1"/>
          </p:cNvSpPr>
          <p:nvPr/>
        </p:nvSpPr>
        <p:spPr>
          <a:xfrm>
            <a:off x="381000" y="533400"/>
            <a:ext cx="1188726" cy="1188720"/>
          </a:xfrm>
          <a:prstGeom prst="ellipse">
            <a:avLst/>
          </a:prstGeom>
          <a:blipFill>
            <a:blip r:embed="rId3" cstate="print">
              <a:extLst>
                <a:ext uri="{28A0092B-C50C-407E-A947-70E740481C1C}">
                  <a14:useLocalDpi xmlns:a14="http://schemas.microsoft.com/office/drawing/2010/main" val="0"/>
                </a:ext>
              </a:extLst>
            </a:blip>
            <a:srcRect/>
            <a:stretch>
              <a:fillRect l="-25000" r="-25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16077280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757427"/>
            <a:ext cx="7125113" cy="685800"/>
          </a:xfrm>
        </p:spPr>
        <p:txBody>
          <a:bodyPr/>
          <a:lstStyle/>
          <a:p>
            <a:r>
              <a:rPr lang="en-US" b="1" dirty="0" smtClean="0"/>
              <a:t>Examples of UN Treaty Body </a:t>
            </a:r>
            <a:r>
              <a:rPr lang="en-US" b="1" dirty="0"/>
              <a:t>R</a:t>
            </a:r>
            <a:r>
              <a:rPr lang="en-US" b="1" dirty="0" smtClean="0"/>
              <a:t>ecommendations to States</a:t>
            </a:r>
            <a:r>
              <a:rPr lang="en-US" dirty="0"/>
              <a:t/>
            </a:r>
            <a:br>
              <a:rPr lang="en-US" dirty="0"/>
            </a:br>
            <a:endParaRPr lang="en-US" dirty="0"/>
          </a:p>
        </p:txBody>
      </p:sp>
      <p:sp>
        <p:nvSpPr>
          <p:cNvPr id="3" name="Content Placeholder 2"/>
          <p:cNvSpPr>
            <a:spLocks noGrp="1"/>
          </p:cNvSpPr>
          <p:nvPr>
            <p:ph idx="1"/>
          </p:nvPr>
        </p:nvSpPr>
        <p:spPr>
          <a:xfrm>
            <a:off x="381000" y="1447800"/>
            <a:ext cx="7543800" cy="4349819"/>
          </a:xfrm>
        </p:spPr>
        <p:txBody>
          <a:bodyPr>
            <a:noAutofit/>
          </a:bodyPr>
          <a:lstStyle/>
          <a:p>
            <a:pPr>
              <a:buClr>
                <a:srgbClr val="E2D6B5"/>
              </a:buClr>
              <a:buFont typeface="Arial" pitchFamily="34" charset="0"/>
              <a:buChar char="•"/>
            </a:pPr>
            <a:r>
              <a:rPr lang="en-US" dirty="0" smtClean="0"/>
              <a:t>Take action to prevent unsafe abortion, including by amending restrictive laws that threaten women’s, including adolescents’, lives.</a:t>
            </a:r>
          </a:p>
          <a:p>
            <a:pPr>
              <a:buClr>
                <a:srgbClr val="E2D6B5"/>
              </a:buClr>
              <a:buFont typeface="Arial" pitchFamily="34" charset="0"/>
              <a:buChar char="•"/>
            </a:pPr>
            <a:r>
              <a:rPr lang="en-US" dirty="0" smtClean="0"/>
              <a:t>Provide legal abortion in cases where the continued pregnancy endangers the health of women, including adolescents.</a:t>
            </a:r>
          </a:p>
          <a:p>
            <a:pPr>
              <a:buClr>
                <a:srgbClr val="E2D6B5"/>
              </a:buClr>
              <a:buFont typeface="Arial" pitchFamily="34" charset="0"/>
              <a:buChar char="•"/>
            </a:pPr>
            <a:r>
              <a:rPr lang="en-US" dirty="0" smtClean="0"/>
              <a:t>Provide legal abortion in cases of rape and incest.</a:t>
            </a:r>
          </a:p>
          <a:p>
            <a:pPr>
              <a:buClr>
                <a:srgbClr val="E2D6B5"/>
              </a:buClr>
              <a:buFont typeface="Arial" pitchFamily="34" charset="0"/>
              <a:buChar char="•"/>
            </a:pPr>
            <a:r>
              <a:rPr lang="en-US" dirty="0" smtClean="0"/>
              <a:t>Amend laws that criminalize medical procedures, including abortion, needed only by women and/or that punish women who undergo those procedures.</a:t>
            </a:r>
            <a:r>
              <a:rPr lang="en-GB" dirty="0" smtClean="0"/>
              <a:t> </a:t>
            </a:r>
            <a:endParaRPr lang="en-US" dirty="0"/>
          </a:p>
        </p:txBody>
      </p:sp>
      <p:sp>
        <p:nvSpPr>
          <p:cNvPr id="6" name="Text Box 2"/>
          <p:cNvSpPr txBox="1">
            <a:spLocks noChangeArrowheads="1"/>
          </p:cNvSpPr>
          <p:nvPr/>
        </p:nvSpPr>
        <p:spPr bwMode="auto">
          <a:xfrm>
            <a:off x="171450" y="6428197"/>
            <a:ext cx="8763000" cy="332565"/>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0"/>
              </a:spcBef>
              <a:spcAft>
                <a:spcPts val="1000"/>
              </a:spcAft>
            </a:pPr>
            <a:r>
              <a:rPr lang="en-US" sz="1100" dirty="0" smtClean="0">
                <a:solidFill>
                  <a:srgbClr val="E2D6B5"/>
                </a:solidFill>
                <a:ea typeface="Calibri"/>
                <a:cs typeface="Andalus" pitchFamily="18" charset="-78"/>
              </a:rPr>
              <a:t>Module </a:t>
            </a:r>
            <a:r>
              <a:rPr lang="en-US" sz="1100" dirty="0">
                <a:solidFill>
                  <a:srgbClr val="E2D6B5"/>
                </a:solidFill>
                <a:ea typeface="Calibri"/>
                <a:cs typeface="Andalus" pitchFamily="18" charset="-78"/>
              </a:rPr>
              <a:t>4</a:t>
            </a:r>
            <a:r>
              <a:rPr lang="en-US" sz="1100" dirty="0" smtClean="0">
                <a:solidFill>
                  <a:srgbClr val="E2D6B5"/>
                </a:solidFill>
                <a:ea typeface="Calibri"/>
                <a:cs typeface="Andalus" pitchFamily="18" charset="-78"/>
              </a:rPr>
              <a:t>: Legal and Policy Considerations </a:t>
            </a:r>
            <a:r>
              <a:rPr lang="en-US" sz="1100" dirty="0">
                <a:effectLst/>
                <a:ea typeface="Calibri"/>
                <a:cs typeface="Times New Roman"/>
              </a:rPr>
              <a:t> </a:t>
            </a:r>
          </a:p>
        </p:txBody>
      </p:sp>
      <p:sp>
        <p:nvSpPr>
          <p:cNvPr id="8" name="Oval 7"/>
          <p:cNvSpPr>
            <a:spLocks noChangeAspect="1"/>
          </p:cNvSpPr>
          <p:nvPr/>
        </p:nvSpPr>
        <p:spPr>
          <a:xfrm>
            <a:off x="381000" y="533400"/>
            <a:ext cx="1188726" cy="1188720"/>
          </a:xfrm>
          <a:prstGeom prst="ellipse">
            <a:avLst/>
          </a:prstGeom>
          <a:blipFill>
            <a:blip r:embed="rId3" cstate="print">
              <a:extLst>
                <a:ext uri="{28A0092B-C50C-407E-A947-70E740481C1C}">
                  <a14:useLocalDpi xmlns:a14="http://schemas.microsoft.com/office/drawing/2010/main" val="0"/>
                </a:ext>
              </a:extLst>
            </a:blip>
            <a:srcRect/>
            <a:stretch>
              <a:fillRect l="-25000" r="-25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26593587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Summer">
  <a:themeElements>
    <a:clrScheme name="Summer">
      <a:dk1>
        <a:sysClr val="windowText" lastClr="000000"/>
      </a:dk1>
      <a:lt1>
        <a:sysClr val="window" lastClr="FFFFFF"/>
      </a:lt1>
      <a:dk2>
        <a:srgbClr val="E89117"/>
      </a:dk2>
      <a:lt2>
        <a:srgbClr val="FEDD78"/>
      </a:lt2>
      <a:accent1>
        <a:srgbClr val="A1B633"/>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Summ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umm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7000"/>
                <a:shade val="80000"/>
                <a:hueMod val="110000"/>
                <a:satMod val="120000"/>
              </a:schemeClr>
            </a:gs>
            <a:gs pos="100000">
              <a:schemeClr val="phClr">
                <a:shade val="60000"/>
                <a:hueMod val="40000"/>
                <a:satMod val="120000"/>
                <a:lumMod val="103000"/>
              </a:schemeClr>
            </a:gs>
          </a:gsLst>
          <a:lin ang="5400000" scaled="1"/>
        </a:gradFill>
        <a:gradFill rotWithShape="1">
          <a:gsLst>
            <a:gs pos="0">
              <a:schemeClr val="phClr">
                <a:tint val="97000"/>
                <a:shade val="80000"/>
                <a:hueMod val="110000"/>
                <a:satMod val="130000"/>
                <a:lumMod val="100000"/>
              </a:schemeClr>
            </a:gs>
            <a:gs pos="100000">
              <a:schemeClr val="phClr">
                <a:shade val="60000"/>
                <a:hueMod val="40000"/>
                <a:satMod val="120000"/>
                <a:lumMod val="103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5672dcdf-8678-4a1d-8073-e7aa54413e2d">HE3NP6AYHE2N-2081-69</_dlc_DocId>
    <_dlc_DocIdUrl xmlns="5672dcdf-8678-4a1d-8073-e7aa54413e2d">
      <Url>https://luna.ipas.org/TSDI/WHODissem/_layouts/DocIdRedir.aspx?ID=HE3NP6AYHE2N-2081-69</Url>
      <Description>HE3NP6AYHE2N-2081-69</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6A400994EF8E440BD157826332978BF" ma:contentTypeVersion="0" ma:contentTypeDescription="Create a new document." ma:contentTypeScope="" ma:versionID="16787e5f9695e4941453438ecbb979f4">
  <xsd:schema xmlns:xsd="http://www.w3.org/2001/XMLSchema" xmlns:xs="http://www.w3.org/2001/XMLSchema" xmlns:p="http://schemas.microsoft.com/office/2006/metadata/properties" xmlns:ns2="5672dcdf-8678-4a1d-8073-e7aa54413e2d" targetNamespace="http://schemas.microsoft.com/office/2006/metadata/properties" ma:root="true" ma:fieldsID="d0c084a2da38873ed3b930a620353fc9" ns2:_="">
    <xsd:import namespace="5672dcdf-8678-4a1d-8073-e7aa54413e2d"/>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72dcdf-8678-4a1d-8073-e7aa54413e2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13BA1348-1377-4495-92F6-755DD2D2F8E5}">
  <ds:schemaRefs>
    <ds:schemaRef ds:uri="http://purl.org/dc/terms/"/>
    <ds:schemaRef ds:uri="http://schemas.microsoft.com/office/infopath/2007/PartnerControls"/>
    <ds:schemaRef ds:uri="http://purl.org/dc/elements/1.1/"/>
    <ds:schemaRef ds:uri="http://schemas.openxmlformats.org/package/2006/metadata/core-properties"/>
    <ds:schemaRef ds:uri="http://schemas.microsoft.com/office/2006/documentManagement/types"/>
    <ds:schemaRef ds:uri="http://www.w3.org/XML/1998/namespace"/>
    <ds:schemaRef ds:uri="5672dcdf-8678-4a1d-8073-e7aa54413e2d"/>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825550AC-242C-49D5-865A-0B0A10DD86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72dcdf-8678-4a1d-8073-e7aa54413e2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F2A9002-C555-4F96-BAE1-0F2E45818643}">
  <ds:schemaRefs>
    <ds:schemaRef ds:uri="http://schemas.microsoft.com/sharepoint/v3/contenttype/forms"/>
  </ds:schemaRefs>
</ds:datastoreItem>
</file>

<file path=customXml/itemProps4.xml><?xml version="1.0" encoding="utf-8"?>
<ds:datastoreItem xmlns:ds="http://schemas.openxmlformats.org/officeDocument/2006/customXml" ds:itemID="{AC5B10A6-EA17-4281-A4F5-DD938A1203BB}">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41275</TotalTime>
  <Words>28903</Words>
  <Application>Microsoft Office PowerPoint</Application>
  <PresentationFormat>Presentazione su schermo (4:3)</PresentationFormat>
  <Paragraphs>2780</Paragraphs>
  <Slides>108</Slides>
  <Notes>108</Notes>
  <HiddenSlides>0</HiddenSlides>
  <MMClips>0</MMClips>
  <ScaleCrop>false</ScaleCrop>
  <HeadingPairs>
    <vt:vector size="6" baseType="variant">
      <vt:variant>
        <vt:lpstr>Caratteri utilizzati</vt:lpstr>
      </vt:variant>
      <vt:variant>
        <vt:i4>12</vt:i4>
      </vt:variant>
      <vt:variant>
        <vt:lpstr>Tema</vt:lpstr>
      </vt:variant>
      <vt:variant>
        <vt:i4>2</vt:i4>
      </vt:variant>
      <vt:variant>
        <vt:lpstr>Titoli diapositive</vt:lpstr>
      </vt:variant>
      <vt:variant>
        <vt:i4>108</vt:i4>
      </vt:variant>
    </vt:vector>
  </HeadingPairs>
  <TitlesOfParts>
    <vt:vector size="122" baseType="lpstr">
      <vt:lpstr>ＭＳ Ｐゴシック</vt:lpstr>
      <vt:lpstr>Andalus</vt:lpstr>
      <vt:lpstr>Arial</vt:lpstr>
      <vt:lpstr>Calibri</vt:lpstr>
      <vt:lpstr>Courier New</vt:lpstr>
      <vt:lpstr>Helvetica</vt:lpstr>
      <vt:lpstr>Times</vt:lpstr>
      <vt:lpstr>Times New Roman</vt:lpstr>
      <vt:lpstr>Trebuchet MS</vt:lpstr>
      <vt:lpstr>Verdana</vt:lpstr>
      <vt:lpstr>Wingdings</vt:lpstr>
      <vt:lpstr>Wingdings 2</vt:lpstr>
      <vt:lpstr>Summer</vt:lpstr>
      <vt:lpstr>Office Theme</vt:lpstr>
      <vt:lpstr>Safe Abortion</vt:lpstr>
      <vt:lpstr>Safe Abortion</vt:lpstr>
      <vt:lpstr>Sections of this presentation</vt:lpstr>
      <vt:lpstr>Presentazione standard di PowerPoint</vt:lpstr>
      <vt:lpstr>Presentazione standard di PowerPoint</vt:lpstr>
      <vt:lpstr> WHO standards &amp; requirements</vt:lpstr>
      <vt:lpstr>Method of development</vt:lpstr>
      <vt:lpstr>Method of development</vt:lpstr>
      <vt:lpstr>Presentazione standard di PowerPoint</vt:lpstr>
      <vt:lpstr>Safe Abortion</vt:lpstr>
      <vt:lpstr>Sections of this presentation</vt:lpstr>
      <vt:lpstr>Module 1 Public health  &amp; human rights rationale</vt:lpstr>
      <vt:lpstr>Abortion in Context</vt:lpstr>
      <vt:lpstr> Planned Pregnancy</vt:lpstr>
      <vt:lpstr>Unintended Pregnancy</vt:lpstr>
      <vt:lpstr>Unintended Pregnancy</vt:lpstr>
      <vt:lpstr>Public Health Context</vt:lpstr>
      <vt:lpstr>Public Health Context</vt:lpstr>
      <vt:lpstr>Public Health Context</vt:lpstr>
      <vt:lpstr>Public Health Context</vt:lpstr>
      <vt:lpstr>Public Health Context</vt:lpstr>
      <vt:lpstr>Public Health Context</vt:lpstr>
      <vt:lpstr>Proportion of abortions  that are unsafe</vt:lpstr>
      <vt:lpstr>Proportion of abortions  that are unsafe</vt:lpstr>
      <vt:lpstr>Proportion of abortions  that are unsafe</vt:lpstr>
      <vt:lpstr>Proportion of abortions  that are unsafe</vt:lpstr>
      <vt:lpstr>Proportion of abortions  that are unsafe</vt:lpstr>
      <vt:lpstr>Risk of death due to  unsafe abortion</vt:lpstr>
      <vt:lpstr>Consequences of unsafe abortion</vt:lpstr>
      <vt:lpstr>Case Fatality Rates: Unsafe Abortion</vt:lpstr>
      <vt:lpstr>Regulatory &amp; policy context             Maternal mortality from unsafe abortion</vt:lpstr>
      <vt:lpstr>Presentazione standard di PowerPoint</vt:lpstr>
      <vt:lpstr>Grounds on which abortion is permitted by region</vt:lpstr>
      <vt:lpstr>Grounds on which abortion is permitted - Asia</vt:lpstr>
      <vt:lpstr>Grounds on which abortion is permitted – Latin America</vt:lpstr>
      <vt:lpstr>Grounds on which abortion is permitted - Africa</vt:lpstr>
      <vt:lpstr>Grounds on which abortion is permitted</vt:lpstr>
      <vt:lpstr>Presentazione standard di PowerPoint</vt:lpstr>
      <vt:lpstr>Public Health &amp; Human Rights</vt:lpstr>
      <vt:lpstr>Presentazione standard di PowerPoint</vt:lpstr>
      <vt:lpstr>Presentazione standard di PowerPoint</vt:lpstr>
      <vt:lpstr> Clear and Unambiguous</vt:lpstr>
      <vt:lpstr>Presentazione standard di PowerPoint</vt:lpstr>
      <vt:lpstr>Presentazione standard di PowerPoint</vt:lpstr>
      <vt:lpstr>Presentazione standard di PowerPoint</vt:lpstr>
      <vt:lpstr>Presentazione standard di PowerPoint</vt:lpstr>
      <vt:lpstr>Safe Abortion</vt:lpstr>
      <vt:lpstr>Sections of this presentation</vt:lpstr>
      <vt:lpstr>Presentazione standard di PowerPoint</vt:lpstr>
      <vt:lpstr>  Pre-abortion care  </vt:lpstr>
      <vt:lpstr>Presentazione standard di PowerPoint</vt:lpstr>
      <vt:lpstr>Presentazione standard di PowerPoint</vt:lpstr>
      <vt:lpstr>Presentazione standard di PowerPoint</vt:lpstr>
      <vt:lpstr>Presentazione standard di PowerPoint</vt:lpstr>
      <vt:lpstr>  Options Counseling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Medical Abortion up to 9 weeks  Mifepristone &amp; Misoprostol</vt:lpstr>
      <vt:lpstr>Medical Abortion 9-12 weeks  Mifepristone &amp; misoprostol </vt:lpstr>
      <vt:lpstr>Medical Abortion  over 12 weeks up to 24 weeks  Mifepristone &amp; misoprostol </vt:lpstr>
      <vt:lpstr>Presentazione standard di PowerPoint</vt:lpstr>
      <vt:lpstr>Medical Abortion up to 12 weeks  Misoprostol Alone </vt:lpstr>
      <vt:lpstr>  Managing complications </vt:lpstr>
      <vt:lpstr>Infection prevention &amp; control</vt:lpstr>
      <vt:lpstr>  Care after abortion </vt:lpstr>
      <vt:lpstr>Medical Abortion   Misoprostol for incomplete abortion </vt:lpstr>
      <vt:lpstr>Safe Abortion</vt:lpstr>
      <vt:lpstr>Sections of this presentation</vt:lpstr>
      <vt:lpstr>Presentazione standard di PowerPoint</vt:lpstr>
      <vt:lpstr>Health systems planning for safe abortion services</vt:lpstr>
      <vt:lpstr>Constellation of services</vt:lpstr>
      <vt:lpstr>Standards &amp; Guidelines</vt:lpstr>
      <vt:lpstr>Standards &amp; Guidelines</vt:lpstr>
      <vt:lpstr>Presentazione standard di PowerPoint</vt:lpstr>
      <vt:lpstr>Presentazione standard di PowerPoint</vt:lpstr>
      <vt:lpstr>Presentazione standard di PowerPoint</vt:lpstr>
      <vt:lpstr>Financing &amp; budgeting</vt:lpstr>
      <vt:lpstr>Decisions   provide quality  &amp; reduce cost</vt:lpstr>
      <vt:lpstr>Affordability of services</vt:lpstr>
      <vt:lpstr>Planning &amp; Managing: Major Strategic Steps </vt:lpstr>
      <vt:lpstr>Presentazione standard di PowerPoint</vt:lpstr>
      <vt:lpstr>Safe Abortion</vt:lpstr>
      <vt:lpstr>Sections of this presentation</vt:lpstr>
      <vt:lpstr>Presentazione standard di PowerPoint</vt:lpstr>
      <vt:lpstr>Deaths attributable to unsafe abortion, by legal grounds for abortion </vt:lpstr>
      <vt:lpstr>Grounds on which abortion is permitted by region</vt:lpstr>
      <vt:lpstr>Key international agreements </vt:lpstr>
      <vt:lpstr>International Obligations</vt:lpstr>
      <vt:lpstr>ICPD + 5 and +10</vt:lpstr>
      <vt:lpstr> Millennium Development Goals</vt:lpstr>
      <vt:lpstr>Key International Human Rights Treaties </vt:lpstr>
      <vt:lpstr>Examples of UN Treaty Body Recommendations to States </vt:lpstr>
      <vt:lpstr>Legal grounds for abortion </vt:lpstr>
      <vt:lpstr> Legal, regulatory and administrative barriers</vt:lpstr>
      <vt:lpstr> Legal, regulatory and administrative barriers</vt:lpstr>
      <vt:lpstr>Presentazione standard di PowerPoint</vt:lpstr>
      <vt:lpstr>Essential information for women</vt:lpstr>
      <vt:lpstr>Creating an enabling environment </vt:lpstr>
      <vt:lpstr>Policy considerations</vt:lpstr>
      <vt:lpstr>Sections of this presentation</vt:lpstr>
      <vt:lpstr>Main 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Linda</dc:creator>
  <cp:lastModifiedBy>Nardelli</cp:lastModifiedBy>
  <cp:revision>1295</cp:revision>
  <cp:lastPrinted>2012-09-09T18:07:06Z</cp:lastPrinted>
  <dcterms:created xsi:type="dcterms:W3CDTF">2012-07-27T14:44:27Z</dcterms:created>
  <dcterms:modified xsi:type="dcterms:W3CDTF">2018-08-06T08:47:21Z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611228f4-6066-442e-b995-1d6caa563e3b</vt:lpwstr>
  </property>
  <property fmtid="{D5CDD505-2E9C-101B-9397-08002B2CF9AE}" pid="3" name="ContentTypeId">
    <vt:lpwstr>0x01010006A400994EF8E440BD157826332978BF</vt:lpwstr>
  </property>
</Properties>
</file>